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257" r:id="rId2"/>
    <p:sldId id="258" r:id="rId3"/>
    <p:sldId id="259" r:id="rId4"/>
    <p:sldId id="274" r:id="rId5"/>
    <p:sldId id="271" r:id="rId6"/>
    <p:sldId id="260" r:id="rId7"/>
    <p:sldId id="261" r:id="rId8"/>
    <p:sldId id="269" r:id="rId9"/>
    <p:sldId id="262" r:id="rId10"/>
    <p:sldId id="341" r:id="rId11"/>
    <p:sldId id="289" r:id="rId12"/>
    <p:sldId id="273" r:id="rId13"/>
    <p:sldId id="266" r:id="rId14"/>
    <p:sldId id="272" r:id="rId15"/>
    <p:sldId id="342" r:id="rId16"/>
    <p:sldId id="343" r:id="rId17"/>
    <p:sldId id="263" r:id="rId18"/>
    <p:sldId id="267" r:id="rId19"/>
    <p:sldId id="268" r:id="rId20"/>
    <p:sldId id="275" r:id="rId21"/>
    <p:sldId id="276" r:id="rId22"/>
    <p:sldId id="277" r:id="rId23"/>
    <p:sldId id="278" r:id="rId24"/>
    <p:sldId id="282" r:id="rId25"/>
    <p:sldId id="279" r:id="rId26"/>
    <p:sldId id="280" r:id="rId27"/>
    <p:sldId id="281" r:id="rId28"/>
    <p:sldId id="344" r:id="rId29"/>
    <p:sldId id="283" r:id="rId30"/>
    <p:sldId id="645" r:id="rId31"/>
    <p:sldId id="646" r:id="rId32"/>
    <p:sldId id="808" r:id="rId33"/>
    <p:sldId id="284" r:id="rId34"/>
    <p:sldId id="811" r:id="rId35"/>
    <p:sldId id="647" r:id="rId36"/>
    <p:sldId id="288" r:id="rId37"/>
    <p:sldId id="285" r:id="rId38"/>
    <p:sldId id="287" r:id="rId39"/>
    <p:sldId id="286" r:id="rId40"/>
    <p:sldId id="649" r:id="rId41"/>
    <p:sldId id="724" r:id="rId42"/>
    <p:sldId id="648" r:id="rId43"/>
    <p:sldId id="805" r:id="rId44"/>
    <p:sldId id="761" r:id="rId45"/>
    <p:sldId id="806" r:id="rId46"/>
    <p:sldId id="809" r:id="rId47"/>
    <p:sldId id="807" r:id="rId48"/>
    <p:sldId id="650" r:id="rId49"/>
    <p:sldId id="725" r:id="rId50"/>
    <p:sldId id="801" r:id="rId51"/>
    <p:sldId id="800" r:id="rId52"/>
    <p:sldId id="803" r:id="rId53"/>
    <p:sldId id="810" r:id="rId54"/>
    <p:sldId id="642" r:id="rId55"/>
    <p:sldId id="326" r:id="rId56"/>
    <p:sldId id="327" r:id="rId57"/>
    <p:sldId id="643" r:id="rId58"/>
    <p:sldId id="644" r:id="rId59"/>
    <p:sldId id="804" r:id="rId60"/>
    <p:sldId id="290" r:id="rId61"/>
    <p:sldId id="291" r:id="rId62"/>
    <p:sldId id="292" r:id="rId63"/>
    <p:sldId id="293" r:id="rId64"/>
    <p:sldId id="294" r:id="rId65"/>
    <p:sldId id="295" r:id="rId66"/>
    <p:sldId id="296" r:id="rId67"/>
    <p:sldId id="297" r:id="rId68"/>
    <p:sldId id="298" r:id="rId69"/>
    <p:sldId id="299" r:id="rId70"/>
    <p:sldId id="300" r:id="rId71"/>
    <p:sldId id="301" r:id="rId72"/>
    <p:sldId id="302" r:id="rId73"/>
    <p:sldId id="303" r:id="rId74"/>
    <p:sldId id="304" r:id="rId75"/>
    <p:sldId id="305" r:id="rId76"/>
    <p:sldId id="306" r:id="rId77"/>
    <p:sldId id="307" r:id="rId78"/>
    <p:sldId id="308" r:id="rId79"/>
    <p:sldId id="309" r:id="rId80"/>
    <p:sldId id="310" r:id="rId81"/>
    <p:sldId id="311" r:id="rId82"/>
    <p:sldId id="312" r:id="rId83"/>
    <p:sldId id="313" r:id="rId84"/>
    <p:sldId id="314" r:id="rId85"/>
    <p:sldId id="315" r:id="rId86"/>
    <p:sldId id="316" r:id="rId87"/>
    <p:sldId id="317" r:id="rId88"/>
    <p:sldId id="318" r:id="rId89"/>
    <p:sldId id="319" r:id="rId90"/>
    <p:sldId id="320" r:id="rId91"/>
    <p:sldId id="321" r:id="rId92"/>
    <p:sldId id="328" r:id="rId93"/>
    <p:sldId id="331" r:id="rId94"/>
    <p:sldId id="802" r:id="rId95"/>
    <p:sldId id="332" r:id="rId96"/>
    <p:sldId id="333" r:id="rId97"/>
    <p:sldId id="334" r:id="rId98"/>
    <p:sldId id="335" r:id="rId99"/>
    <p:sldId id="336" r:id="rId100"/>
    <p:sldId id="337" r:id="rId101"/>
    <p:sldId id="339"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8AE08D-ECFD-4239-A7A3-55A5C778B079}" v="2" dt="2023-02-22T15:02:37.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90" d="100"/>
          <a:sy n="90" d="100"/>
        </p:scale>
        <p:origin x="87" y="192"/>
      </p:cViewPr>
      <p:guideLst/>
    </p:cSldViewPr>
  </p:slideViewPr>
  <p:notesTextViewPr>
    <p:cViewPr>
      <p:scale>
        <a:sx n="1" d="1"/>
        <a:sy n="1" d="1"/>
      </p:scale>
      <p:origin x="0" y="0"/>
    </p:cViewPr>
  </p:notesTextViewPr>
  <p:sorterViewPr>
    <p:cViewPr varScale="1">
      <p:scale>
        <a:sx n="100" d="100"/>
        <a:sy n="100" d="100"/>
      </p:scale>
      <p:origin x="0" y="-1578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Owen" userId="6203f9cf-b342-422c-934b-0e31a887b3b5" providerId="ADAL" clId="{C0ABE2E0-0AD2-4A88-8588-9DA0716D58D2}"/>
    <pc:docChg chg="addSld delSld modSld">
      <pc:chgData name="Kim Owen" userId="6203f9cf-b342-422c-934b-0e31a887b3b5" providerId="ADAL" clId="{C0ABE2E0-0AD2-4A88-8588-9DA0716D58D2}" dt="2022-09-21T19:32:22.419" v="89" actId="14100"/>
      <pc:docMkLst>
        <pc:docMk/>
      </pc:docMkLst>
      <pc:sldChg chg="addSp modSp">
        <pc:chgData name="Kim Owen" userId="6203f9cf-b342-422c-934b-0e31a887b3b5" providerId="ADAL" clId="{C0ABE2E0-0AD2-4A88-8588-9DA0716D58D2}" dt="2022-09-21T18:40:35.074" v="5" actId="14100"/>
        <pc:sldMkLst>
          <pc:docMk/>
          <pc:sldMk cId="0" sldId="257"/>
        </pc:sldMkLst>
        <pc:picChg chg="add mod">
          <ac:chgData name="Kim Owen" userId="6203f9cf-b342-422c-934b-0e31a887b3b5" providerId="ADAL" clId="{C0ABE2E0-0AD2-4A88-8588-9DA0716D58D2}" dt="2022-09-21T18:40:35.074" v="5" actId="14100"/>
          <ac:picMkLst>
            <pc:docMk/>
            <pc:sldMk cId="0" sldId="257"/>
            <ac:picMk id="1026" creationId="{79A423D9-860D-ED5F-B06C-A28017EB8F8B}"/>
          </ac:picMkLst>
        </pc:picChg>
      </pc:sldChg>
      <pc:sldChg chg="addSp modSp">
        <pc:chgData name="Kim Owen" userId="6203f9cf-b342-422c-934b-0e31a887b3b5" providerId="ADAL" clId="{C0ABE2E0-0AD2-4A88-8588-9DA0716D58D2}" dt="2022-09-21T19:32:22.419" v="89" actId="14100"/>
        <pc:sldMkLst>
          <pc:docMk/>
          <pc:sldMk cId="0" sldId="259"/>
        </pc:sldMkLst>
        <pc:picChg chg="add mod">
          <ac:chgData name="Kim Owen" userId="6203f9cf-b342-422c-934b-0e31a887b3b5" providerId="ADAL" clId="{C0ABE2E0-0AD2-4A88-8588-9DA0716D58D2}" dt="2022-09-21T19:32:22.419" v="89" actId="14100"/>
          <ac:picMkLst>
            <pc:docMk/>
            <pc:sldMk cId="0" sldId="259"/>
            <ac:picMk id="6146" creationId="{EE1B7FB3-C43B-1C4C-89C6-65FB1C05708B}"/>
          </ac:picMkLst>
        </pc:picChg>
        <pc:picChg chg="add mod">
          <ac:chgData name="Kim Owen" userId="6203f9cf-b342-422c-934b-0e31a887b3b5" providerId="ADAL" clId="{C0ABE2E0-0AD2-4A88-8588-9DA0716D58D2}" dt="2022-09-21T19:32:22.419" v="89" actId="14100"/>
          <ac:picMkLst>
            <pc:docMk/>
            <pc:sldMk cId="0" sldId="259"/>
            <ac:picMk id="6148" creationId="{92328370-2E7A-1964-0051-AB5B0529F963}"/>
          </ac:picMkLst>
        </pc:picChg>
      </pc:sldChg>
      <pc:sldChg chg="modSp mod">
        <pc:chgData name="Kim Owen" userId="6203f9cf-b342-422c-934b-0e31a887b3b5" providerId="ADAL" clId="{C0ABE2E0-0AD2-4A88-8588-9DA0716D58D2}" dt="2022-09-21T19:31:36.052" v="85" actId="20577"/>
        <pc:sldMkLst>
          <pc:docMk/>
          <pc:sldMk cId="0" sldId="269"/>
        </pc:sldMkLst>
        <pc:spChg chg="mod">
          <ac:chgData name="Kim Owen" userId="6203f9cf-b342-422c-934b-0e31a887b3b5" providerId="ADAL" clId="{C0ABE2E0-0AD2-4A88-8588-9DA0716D58D2}" dt="2022-09-21T19:31:36.052" v="85" actId="20577"/>
          <ac:spMkLst>
            <pc:docMk/>
            <pc:sldMk cId="0" sldId="269"/>
            <ac:spMk id="4" creationId="{45DBDB64-6E38-62E3-8A06-5B28546A0E6F}"/>
          </ac:spMkLst>
        </pc:spChg>
      </pc:sldChg>
      <pc:sldChg chg="modSp mod">
        <pc:chgData name="Kim Owen" userId="6203f9cf-b342-422c-934b-0e31a887b3b5" providerId="ADAL" clId="{C0ABE2E0-0AD2-4A88-8588-9DA0716D58D2}" dt="2022-09-21T19:31:24.327" v="83" actId="20577"/>
        <pc:sldMkLst>
          <pc:docMk/>
          <pc:sldMk cId="0" sldId="271"/>
        </pc:sldMkLst>
        <pc:spChg chg="mod">
          <ac:chgData name="Kim Owen" userId="6203f9cf-b342-422c-934b-0e31a887b3b5" providerId="ADAL" clId="{C0ABE2E0-0AD2-4A88-8588-9DA0716D58D2}" dt="2022-09-21T19:31:24.327" v="83" actId="20577"/>
          <ac:spMkLst>
            <pc:docMk/>
            <pc:sldMk cId="0" sldId="271"/>
            <ac:spMk id="3" creationId="{4410A9FE-CD57-3C3D-275C-B02DF8AFEEB7}"/>
          </ac:spMkLst>
        </pc:spChg>
      </pc:sldChg>
      <pc:sldChg chg="modSp mod">
        <pc:chgData name="Kim Owen" userId="6203f9cf-b342-422c-934b-0e31a887b3b5" providerId="ADAL" clId="{C0ABE2E0-0AD2-4A88-8588-9DA0716D58D2}" dt="2022-09-21T19:31:29.258" v="84" actId="20577"/>
        <pc:sldMkLst>
          <pc:docMk/>
          <pc:sldMk cId="0" sldId="274"/>
        </pc:sldMkLst>
        <pc:spChg chg="mod">
          <ac:chgData name="Kim Owen" userId="6203f9cf-b342-422c-934b-0e31a887b3b5" providerId="ADAL" clId="{C0ABE2E0-0AD2-4A88-8588-9DA0716D58D2}" dt="2022-09-21T19:31:29.258" v="84" actId="20577"/>
          <ac:spMkLst>
            <pc:docMk/>
            <pc:sldMk cId="0" sldId="274"/>
            <ac:spMk id="3" creationId="{74650F47-4C47-0F82-D1DA-3F4953299C3B}"/>
          </ac:spMkLst>
        </pc:spChg>
      </pc:sldChg>
      <pc:sldChg chg="addSp modSp mod">
        <pc:chgData name="Kim Owen" userId="6203f9cf-b342-422c-934b-0e31a887b3b5" providerId="ADAL" clId="{C0ABE2E0-0AD2-4A88-8588-9DA0716D58D2}" dt="2022-09-21T18:41:32.629" v="11" actId="14100"/>
        <pc:sldMkLst>
          <pc:docMk/>
          <pc:sldMk cId="0" sldId="284"/>
        </pc:sldMkLst>
        <pc:picChg chg="add mod">
          <ac:chgData name="Kim Owen" userId="6203f9cf-b342-422c-934b-0e31a887b3b5" providerId="ADAL" clId="{C0ABE2E0-0AD2-4A88-8588-9DA0716D58D2}" dt="2022-09-21T18:41:32.629" v="11" actId="14100"/>
          <ac:picMkLst>
            <pc:docMk/>
            <pc:sldMk cId="0" sldId="284"/>
            <ac:picMk id="2" creationId="{8A799B8F-B57B-A3EC-5F53-6200A1509A1C}"/>
          </ac:picMkLst>
        </pc:picChg>
      </pc:sldChg>
      <pc:sldChg chg="add del">
        <pc:chgData name="Kim Owen" userId="6203f9cf-b342-422c-934b-0e31a887b3b5" providerId="ADAL" clId="{C0ABE2E0-0AD2-4A88-8588-9DA0716D58D2}" dt="2022-09-21T18:40:04.739" v="1" actId="2696"/>
        <pc:sldMkLst>
          <pc:docMk/>
          <pc:sldMk cId="0" sldId="340"/>
        </pc:sldMkLst>
      </pc:sldChg>
      <pc:sldChg chg="addSp delSp modSp mod">
        <pc:chgData name="Kim Owen" userId="6203f9cf-b342-422c-934b-0e31a887b3b5" providerId="ADAL" clId="{C0ABE2E0-0AD2-4A88-8588-9DA0716D58D2}" dt="2022-09-21T19:21:18.948" v="47" actId="20577"/>
        <pc:sldMkLst>
          <pc:docMk/>
          <pc:sldMk cId="0" sldId="645"/>
        </pc:sldMkLst>
        <pc:spChg chg="add del mod">
          <ac:chgData name="Kim Owen" userId="6203f9cf-b342-422c-934b-0e31a887b3b5" providerId="ADAL" clId="{C0ABE2E0-0AD2-4A88-8588-9DA0716D58D2}" dt="2022-09-21T19:19:11.741" v="18" actId="21"/>
          <ac:spMkLst>
            <pc:docMk/>
            <pc:sldMk cId="0" sldId="645"/>
            <ac:spMk id="2" creationId="{C8906759-BAF0-559B-E456-D2A41B87EB3F}"/>
          </ac:spMkLst>
        </pc:spChg>
        <pc:spChg chg="add del mod">
          <ac:chgData name="Kim Owen" userId="6203f9cf-b342-422c-934b-0e31a887b3b5" providerId="ADAL" clId="{C0ABE2E0-0AD2-4A88-8588-9DA0716D58D2}" dt="2022-09-21T19:19:26.048" v="25"/>
          <ac:spMkLst>
            <pc:docMk/>
            <pc:sldMk cId="0" sldId="645"/>
            <ac:spMk id="6" creationId="{1E41058F-3823-1E02-790B-2EDB90B586A6}"/>
          </ac:spMkLst>
        </pc:spChg>
        <pc:spChg chg="add del mod">
          <ac:chgData name="Kim Owen" userId="6203f9cf-b342-422c-934b-0e31a887b3b5" providerId="ADAL" clId="{C0ABE2E0-0AD2-4A88-8588-9DA0716D58D2}" dt="2022-09-21T19:21:18.948" v="47" actId="20577"/>
          <ac:spMkLst>
            <pc:docMk/>
            <pc:sldMk cId="0" sldId="645"/>
            <ac:spMk id="34819" creationId="{AF1656AB-8164-1855-C5CD-069F3F80FA74}"/>
          </ac:spMkLst>
        </pc:spChg>
        <pc:picChg chg="add del mod">
          <ac:chgData name="Kim Owen" userId="6203f9cf-b342-422c-934b-0e31a887b3b5" providerId="ADAL" clId="{C0ABE2E0-0AD2-4A88-8588-9DA0716D58D2}" dt="2022-09-21T19:19:26.048" v="25"/>
          <ac:picMkLst>
            <pc:docMk/>
            <pc:sldMk cId="0" sldId="645"/>
            <ac:picMk id="7" creationId="{EFB9F25C-AC35-ED6D-2C04-6A773DE22FEE}"/>
          </ac:picMkLst>
        </pc:picChg>
        <pc:picChg chg="add del mod">
          <ac:chgData name="Kim Owen" userId="6203f9cf-b342-422c-934b-0e31a887b3b5" providerId="ADAL" clId="{C0ABE2E0-0AD2-4A88-8588-9DA0716D58D2}" dt="2022-09-21T19:19:15.334" v="23"/>
          <ac:picMkLst>
            <pc:docMk/>
            <pc:sldMk cId="0" sldId="645"/>
            <ac:picMk id="3074" creationId="{EC368F3E-0339-BFF7-0457-8FA4F44107A5}"/>
          </ac:picMkLst>
        </pc:picChg>
        <pc:picChg chg="add mod">
          <ac:chgData name="Kim Owen" userId="6203f9cf-b342-422c-934b-0e31a887b3b5" providerId="ADAL" clId="{C0ABE2E0-0AD2-4A88-8588-9DA0716D58D2}" dt="2022-09-21T19:20:54.710" v="34" actId="1076"/>
          <ac:picMkLst>
            <pc:docMk/>
            <pc:sldMk cId="0" sldId="645"/>
            <ac:picMk id="3076" creationId="{2A3AE9EB-853F-CD8F-86F5-4CE2DFBDC2F8}"/>
          </ac:picMkLst>
        </pc:picChg>
      </pc:sldChg>
      <pc:sldChg chg="addSp delSp modSp mod">
        <pc:chgData name="Kim Owen" userId="6203f9cf-b342-422c-934b-0e31a887b3b5" providerId="ADAL" clId="{C0ABE2E0-0AD2-4A88-8588-9DA0716D58D2}" dt="2022-09-21T19:29:00.592" v="77" actId="1076"/>
        <pc:sldMkLst>
          <pc:docMk/>
          <pc:sldMk cId="0" sldId="800"/>
        </pc:sldMkLst>
        <pc:spChg chg="mod">
          <ac:chgData name="Kim Owen" userId="6203f9cf-b342-422c-934b-0e31a887b3b5" providerId="ADAL" clId="{C0ABE2E0-0AD2-4A88-8588-9DA0716D58D2}" dt="2022-09-21T19:23:28.999" v="63" actId="1076"/>
          <ac:spMkLst>
            <pc:docMk/>
            <pc:sldMk cId="0" sldId="800"/>
            <ac:spMk id="142339" creationId="{263F0B73-F710-5FF1-99AC-495221699478}"/>
          </ac:spMkLst>
        </pc:spChg>
        <pc:picChg chg="add del mod">
          <ac:chgData name="Kim Owen" userId="6203f9cf-b342-422c-934b-0e31a887b3b5" providerId="ADAL" clId="{C0ABE2E0-0AD2-4A88-8588-9DA0716D58D2}" dt="2022-09-21T19:22:53.935" v="53"/>
          <ac:picMkLst>
            <pc:docMk/>
            <pc:sldMk cId="0" sldId="800"/>
            <ac:picMk id="5122" creationId="{D70842CF-0CF3-DDD7-D013-D9A311AF0EA7}"/>
          </ac:picMkLst>
        </pc:picChg>
        <pc:picChg chg="add del mod">
          <ac:chgData name="Kim Owen" userId="6203f9cf-b342-422c-934b-0e31a887b3b5" providerId="ADAL" clId="{C0ABE2E0-0AD2-4A88-8588-9DA0716D58D2}" dt="2022-09-21T19:23:29.564" v="64"/>
          <ac:picMkLst>
            <pc:docMk/>
            <pc:sldMk cId="0" sldId="800"/>
            <ac:picMk id="5124" creationId="{A0293450-38CF-B868-9BBB-464296DECF7C}"/>
          </ac:picMkLst>
        </pc:picChg>
        <pc:picChg chg="add mod">
          <ac:chgData name="Kim Owen" userId="6203f9cf-b342-422c-934b-0e31a887b3b5" providerId="ADAL" clId="{C0ABE2E0-0AD2-4A88-8588-9DA0716D58D2}" dt="2022-09-21T19:28:35.810" v="75" actId="14100"/>
          <ac:picMkLst>
            <pc:docMk/>
            <pc:sldMk cId="0" sldId="800"/>
            <ac:picMk id="5126" creationId="{7E0258B1-38CE-C934-9F2D-414A7A858B08}"/>
          </ac:picMkLst>
        </pc:picChg>
        <pc:picChg chg="add mod">
          <ac:chgData name="Kim Owen" userId="6203f9cf-b342-422c-934b-0e31a887b3b5" providerId="ADAL" clId="{C0ABE2E0-0AD2-4A88-8588-9DA0716D58D2}" dt="2022-09-21T19:29:00.592" v="77" actId="1076"/>
          <ac:picMkLst>
            <pc:docMk/>
            <pc:sldMk cId="0" sldId="800"/>
            <ac:picMk id="5128" creationId="{FDB5C95A-6798-EA4A-E3B5-470ADF43FDE7}"/>
          </ac:picMkLst>
        </pc:picChg>
      </pc:sldChg>
      <pc:sldChg chg="addSp delSp modSp">
        <pc:chgData name="Kim Owen" userId="6203f9cf-b342-422c-934b-0e31a887b3b5" providerId="ADAL" clId="{C0ABE2E0-0AD2-4A88-8588-9DA0716D58D2}" dt="2022-09-21T19:26:47.382" v="72" actId="14100"/>
        <pc:sldMkLst>
          <pc:docMk/>
          <pc:sldMk cId="0" sldId="801"/>
        </pc:sldMkLst>
        <pc:spChg chg="add del mod">
          <ac:chgData name="Kim Owen" userId="6203f9cf-b342-422c-934b-0e31a887b3b5" providerId="ADAL" clId="{C0ABE2E0-0AD2-4A88-8588-9DA0716D58D2}" dt="2022-09-21T19:19:53.997" v="28" actId="21"/>
          <ac:spMkLst>
            <pc:docMk/>
            <pc:sldMk cId="0" sldId="801"/>
            <ac:spMk id="6" creationId="{CAB15DC9-E4AB-D965-4553-950553CA78E1}"/>
          </ac:spMkLst>
        </pc:spChg>
        <pc:picChg chg="add del mod">
          <ac:chgData name="Kim Owen" userId="6203f9cf-b342-422c-934b-0e31a887b3b5" providerId="ADAL" clId="{C0ABE2E0-0AD2-4A88-8588-9DA0716D58D2}" dt="2022-09-21T19:19:53.997" v="28" actId="21"/>
          <ac:picMkLst>
            <pc:docMk/>
            <pc:sldMk cId="0" sldId="801"/>
            <ac:picMk id="7" creationId="{7B8DC5B8-34C8-41CB-5E24-888321A4D498}"/>
          </ac:picMkLst>
        </pc:picChg>
        <pc:picChg chg="add mod">
          <ac:chgData name="Kim Owen" userId="6203f9cf-b342-422c-934b-0e31a887b3b5" providerId="ADAL" clId="{C0ABE2E0-0AD2-4A88-8588-9DA0716D58D2}" dt="2022-09-21T19:26:39.212" v="71" actId="14100"/>
          <ac:picMkLst>
            <pc:docMk/>
            <pc:sldMk cId="0" sldId="801"/>
            <ac:picMk id="4098" creationId="{0EFD2CEE-941F-26AC-23F7-42059F625EA6}"/>
          </ac:picMkLst>
        </pc:picChg>
        <pc:picChg chg="add mod">
          <ac:chgData name="Kim Owen" userId="6203f9cf-b342-422c-934b-0e31a887b3b5" providerId="ADAL" clId="{C0ABE2E0-0AD2-4A88-8588-9DA0716D58D2}" dt="2022-09-21T19:26:47.382" v="72" actId="14100"/>
          <ac:picMkLst>
            <pc:docMk/>
            <pc:sldMk cId="0" sldId="801"/>
            <ac:picMk id="4100" creationId="{320A3438-25BB-031E-FBB1-987B6E57A529}"/>
          </ac:picMkLst>
        </pc:picChg>
      </pc:sldChg>
    </pc:docChg>
  </pc:docChgLst>
  <pc:docChgLst>
    <pc:chgData name="Kim Owen" userId="6203f9cf-b342-422c-934b-0e31a887b3b5" providerId="ADAL" clId="{7D756DB1-3D95-4924-A216-D440E51FD9CF}"/>
    <pc:docChg chg="addSld modSld sldOrd">
      <pc:chgData name="Kim Owen" userId="6203f9cf-b342-422c-934b-0e31a887b3b5" providerId="ADAL" clId="{7D756DB1-3D95-4924-A216-D440E51FD9CF}" dt="2022-10-25T18:32:46.651" v="19" actId="478"/>
      <pc:docMkLst>
        <pc:docMk/>
      </pc:docMkLst>
      <pc:sldChg chg="ord">
        <pc:chgData name="Kim Owen" userId="6203f9cf-b342-422c-934b-0e31a887b3b5" providerId="ADAL" clId="{7D756DB1-3D95-4924-A216-D440E51FD9CF}" dt="2022-10-12T13:01:40.636" v="16"/>
        <pc:sldMkLst>
          <pc:docMk/>
          <pc:sldMk cId="0" sldId="284"/>
        </pc:sldMkLst>
      </pc:sldChg>
      <pc:sldChg chg="delSp">
        <pc:chgData name="Kim Owen" userId="6203f9cf-b342-422c-934b-0e31a887b3b5" providerId="ADAL" clId="{7D756DB1-3D95-4924-A216-D440E51FD9CF}" dt="2022-10-25T18:32:46.651" v="19" actId="478"/>
        <pc:sldMkLst>
          <pc:docMk/>
          <pc:sldMk cId="0" sldId="339"/>
        </pc:sldMkLst>
        <pc:spChg chg="del">
          <ac:chgData name="Kim Owen" userId="6203f9cf-b342-422c-934b-0e31a887b3b5" providerId="ADAL" clId="{7D756DB1-3D95-4924-A216-D440E51FD9CF}" dt="2022-10-25T18:32:46.651" v="19" actId="478"/>
          <ac:spMkLst>
            <pc:docMk/>
            <pc:sldMk cId="0" sldId="339"/>
            <ac:spMk id="4" creationId="{FA41D5D9-61C7-4B6A-BD88-7AB5085F8BEC}"/>
          </ac:spMkLst>
        </pc:spChg>
      </pc:sldChg>
      <pc:sldChg chg="modSp mod">
        <pc:chgData name="Kim Owen" userId="6203f9cf-b342-422c-934b-0e31a887b3b5" providerId="ADAL" clId="{7D756DB1-3D95-4924-A216-D440E51FD9CF}" dt="2022-10-11T12:58:49.688" v="4" actId="20577"/>
        <pc:sldMkLst>
          <pc:docMk/>
          <pc:sldMk cId="566892957" sldId="342"/>
        </pc:sldMkLst>
        <pc:spChg chg="mod">
          <ac:chgData name="Kim Owen" userId="6203f9cf-b342-422c-934b-0e31a887b3b5" providerId="ADAL" clId="{7D756DB1-3D95-4924-A216-D440E51FD9CF}" dt="2022-10-11T12:58:49.688" v="4" actId="20577"/>
          <ac:spMkLst>
            <pc:docMk/>
            <pc:sldMk cId="566892957" sldId="342"/>
            <ac:spMk id="3" creationId="{3E04B852-BD8B-343F-2CE0-CC6D62ABE73A}"/>
          </ac:spMkLst>
        </pc:spChg>
      </pc:sldChg>
      <pc:sldChg chg="ord">
        <pc:chgData name="Kim Owen" userId="6203f9cf-b342-422c-934b-0e31a887b3b5" providerId="ADAL" clId="{7D756DB1-3D95-4924-A216-D440E51FD9CF}" dt="2022-10-12T13:01:45.275" v="18"/>
        <pc:sldMkLst>
          <pc:docMk/>
          <pc:sldMk cId="1345548531" sldId="647"/>
        </pc:sldMkLst>
      </pc:sldChg>
      <pc:sldChg chg="addSp delSp modSp new mod">
        <pc:chgData name="Kim Owen" userId="6203f9cf-b342-422c-934b-0e31a887b3b5" providerId="ADAL" clId="{7D756DB1-3D95-4924-A216-D440E51FD9CF}" dt="2022-10-12T12:56:48.260" v="14" actId="1076"/>
        <pc:sldMkLst>
          <pc:docMk/>
          <pc:sldMk cId="3131830492" sldId="811"/>
        </pc:sldMkLst>
        <pc:spChg chg="del">
          <ac:chgData name="Kim Owen" userId="6203f9cf-b342-422c-934b-0e31a887b3b5" providerId="ADAL" clId="{7D756DB1-3D95-4924-A216-D440E51FD9CF}" dt="2022-10-12T12:55:47.937" v="6"/>
          <ac:spMkLst>
            <pc:docMk/>
            <pc:sldMk cId="3131830492" sldId="811"/>
            <ac:spMk id="3" creationId="{28245A9C-655E-77CC-A47C-B3B044A235A2}"/>
          </ac:spMkLst>
        </pc:spChg>
        <pc:spChg chg="mod">
          <ac:chgData name="Kim Owen" userId="6203f9cf-b342-422c-934b-0e31a887b3b5" providerId="ADAL" clId="{7D756DB1-3D95-4924-A216-D440E51FD9CF}" dt="2022-10-12T12:55:55.524" v="8" actId="20577"/>
          <ac:spMkLst>
            <pc:docMk/>
            <pc:sldMk cId="3131830492" sldId="811"/>
            <ac:spMk id="4" creationId="{B73AA75D-0932-2515-45CE-A92048A1A610}"/>
          </ac:spMkLst>
        </pc:spChg>
        <pc:picChg chg="add mod">
          <ac:chgData name="Kim Owen" userId="6203f9cf-b342-422c-934b-0e31a887b3b5" providerId="ADAL" clId="{7D756DB1-3D95-4924-A216-D440E51FD9CF}" dt="2022-10-12T12:56:31.481" v="9" actId="1076"/>
          <ac:picMkLst>
            <pc:docMk/>
            <pc:sldMk cId="3131830492" sldId="811"/>
            <ac:picMk id="1026" creationId="{D25AE749-2B83-EE41-190A-71C28FC09356}"/>
          </ac:picMkLst>
        </pc:picChg>
        <pc:picChg chg="add mod">
          <ac:chgData name="Kim Owen" userId="6203f9cf-b342-422c-934b-0e31a887b3b5" providerId="ADAL" clId="{7D756DB1-3D95-4924-A216-D440E51FD9CF}" dt="2022-10-12T12:56:48.260" v="14" actId="1076"/>
          <ac:picMkLst>
            <pc:docMk/>
            <pc:sldMk cId="3131830492" sldId="811"/>
            <ac:picMk id="1028" creationId="{3C00DF6B-CE7A-A5F4-A18B-BE55E339F3F0}"/>
          </ac:picMkLst>
        </pc:picChg>
      </pc:sldChg>
    </pc:docChg>
  </pc:docChgLst>
  <pc:docChgLst>
    <pc:chgData name="Kim Owen" userId="6203f9cf-b342-422c-934b-0e31a887b3b5" providerId="ADAL" clId="{F38AE08D-ECFD-4239-A7A3-55A5C778B079}"/>
    <pc:docChg chg="modSld">
      <pc:chgData name="Kim Owen" userId="6203f9cf-b342-422c-934b-0e31a887b3b5" providerId="ADAL" clId="{F38AE08D-ECFD-4239-A7A3-55A5C778B079}" dt="2023-02-22T15:02:37.308" v="1" actId="1038"/>
      <pc:docMkLst>
        <pc:docMk/>
      </pc:docMkLst>
      <pc:sldChg chg="modSp">
        <pc:chgData name="Kim Owen" userId="6203f9cf-b342-422c-934b-0e31a887b3b5" providerId="ADAL" clId="{F38AE08D-ECFD-4239-A7A3-55A5C778B079}" dt="2023-02-22T15:02:37.308" v="1" actId="1038"/>
        <pc:sldMkLst>
          <pc:docMk/>
          <pc:sldMk cId="3487472352" sldId="809"/>
        </pc:sldMkLst>
        <pc:picChg chg="mod">
          <ac:chgData name="Kim Owen" userId="6203f9cf-b342-422c-934b-0e31a887b3b5" providerId="ADAL" clId="{F38AE08D-ECFD-4239-A7A3-55A5C778B079}" dt="2023-02-22T15:02:37.308" v="1" actId="1038"/>
          <ac:picMkLst>
            <pc:docMk/>
            <pc:sldMk cId="3487472352" sldId="809"/>
            <ac:picMk id="150530" creationId="{DBE24CF9-74B4-347C-AF82-E7199CB318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CA5CC-49B5-4AA4-86BA-C46B537EB883}"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02A7F-8BAE-4784-9ACE-F8D8B981D2BE}" type="slidenum">
              <a:rPr lang="en-US" smtClean="0"/>
              <a:t>‹#›</a:t>
            </a:fld>
            <a:endParaRPr lang="en-US"/>
          </a:p>
        </p:txBody>
      </p:sp>
    </p:spTree>
    <p:extLst>
      <p:ext uri="{BB962C8B-B14F-4D97-AF65-F5344CB8AC3E}">
        <p14:creationId xmlns:p14="http://schemas.microsoft.com/office/powerpoint/2010/main" val="2875234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9F791C0A-FE8E-76D3-DDD8-272A3E757AD2}"/>
              </a:ext>
            </a:extLst>
          </p:cNvPr>
          <p:cNvSpPr txBox="1">
            <a:spLocks noGrp="1" noChangeArrowheads="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42DBDC0-1E2A-44CD-A45A-B760E25FCDAD}" type="slidenum">
              <a:rPr lang="en-US" altLang="en-US" sz="1200"/>
              <a:pPr algn="r" eaLnBrk="1" hangingPunct="1"/>
              <a:t>44</a:t>
            </a:fld>
            <a:endParaRPr lang="en-US" altLang="en-US" sz="1200"/>
          </a:p>
        </p:txBody>
      </p:sp>
      <p:sp>
        <p:nvSpPr>
          <p:cNvPr id="60419" name="Rectangle 2">
            <a:extLst>
              <a:ext uri="{FF2B5EF4-FFF2-40B4-BE49-F238E27FC236}">
                <a16:creationId xmlns:a16="http://schemas.microsoft.com/office/drawing/2014/main" id="{6B359129-F648-5070-D545-2EF1993474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569C973A-CC43-706E-3A78-082A8DA29D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87CD03-FCF0-73AE-97F0-90B69E435E8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622F15-2811-4E7E-A680-AB7790C9C5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370" name="Rectangle 2">
            <a:extLst>
              <a:ext uri="{FF2B5EF4-FFF2-40B4-BE49-F238E27FC236}">
                <a16:creationId xmlns:a16="http://schemas.microsoft.com/office/drawing/2014/main" id="{16860692-BB74-8FB7-F931-B333C107FC54}"/>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1E6763DA-2ACB-DAC1-4573-412533B66FDD}"/>
              </a:ext>
            </a:extLst>
          </p:cNvPr>
          <p:cNvSpPr>
            <a:spLocks noGrp="1" noChangeArrowheads="1"/>
          </p:cNvSpPr>
          <p:nvPr>
            <p:ph type="body" idx="1"/>
            <p:custDataLst>
              <p:tags r:id="rId1"/>
            </p:custDataLst>
          </p:nvPr>
        </p:nvSpPr>
        <p:spPr/>
        <p:txBody>
          <a:bodyPr/>
          <a:lstStyle/>
          <a:p>
            <a:r>
              <a:rPr lang="en-US" altLang="en-US" sz="1600"/>
              <a:t>new lots of dogs 2004 6.jpg</a:t>
            </a:r>
            <a:br>
              <a:rPr lang="en-US" altLang="en-US" sz="1600"/>
            </a:br>
            <a:endParaRPr lang="en-US" altLang="en-US" sz="1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158E945-2DF6-B353-2802-34AD975F48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9A82C3-F7B2-4F93-8823-3B74D57E34D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418" name="Rectangle 2">
            <a:extLst>
              <a:ext uri="{FF2B5EF4-FFF2-40B4-BE49-F238E27FC236}">
                <a16:creationId xmlns:a16="http://schemas.microsoft.com/office/drawing/2014/main" id="{AFF78D3A-9D8C-3BC2-D7A4-996D64E929F9}"/>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CFDB555C-0E71-DBFE-E3DE-63F50981478A}"/>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48E06E2-0B25-4327-7ED1-6A3AAFE6F7C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93AD1D-551E-4AEF-97EE-0A6510D0D1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466" name="Rectangle 2">
            <a:extLst>
              <a:ext uri="{FF2B5EF4-FFF2-40B4-BE49-F238E27FC236}">
                <a16:creationId xmlns:a16="http://schemas.microsoft.com/office/drawing/2014/main" id="{0F67DDA1-6512-B9C2-A41B-2F29740789A6}"/>
              </a:ext>
            </a:extLst>
          </p:cNvPr>
          <p:cNvSpPr>
            <a:spLocks noGrp="1" noRot="1" noChangeAspect="1" noChangeArrowheads="1" noTextEdit="1"/>
          </p:cNvSpPr>
          <p:nvPr>
            <p:ph type="sldImg"/>
          </p:nvPr>
        </p:nvSpPr>
        <p:spPr>
          <a:xfrm>
            <a:off x="1143000" y="685800"/>
            <a:ext cx="4573588" cy="3430588"/>
          </a:xfrm>
          <a:ln/>
        </p:spPr>
      </p:sp>
      <p:sp>
        <p:nvSpPr>
          <p:cNvPr id="62467" name="Rectangle 3">
            <a:extLst>
              <a:ext uri="{FF2B5EF4-FFF2-40B4-BE49-F238E27FC236}">
                <a16:creationId xmlns:a16="http://schemas.microsoft.com/office/drawing/2014/main" id="{E2A56DA3-C649-0199-C908-E45A3509D47A}"/>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4BB21E-8DE9-D443-D0FA-2A3FACB0BC6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90178D-903A-47BF-811F-94CC6E4954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514" name="Rectangle 2">
            <a:extLst>
              <a:ext uri="{FF2B5EF4-FFF2-40B4-BE49-F238E27FC236}">
                <a16:creationId xmlns:a16="http://schemas.microsoft.com/office/drawing/2014/main" id="{B30FB3E0-5660-E9B4-ED96-65955B6232CA}"/>
              </a:ext>
            </a:extLst>
          </p:cNvPr>
          <p:cNvSpPr>
            <a:spLocks noGrp="1" noRot="1" noChangeAspect="1" noChangeArrowheads="1" noTextEdit="1"/>
          </p:cNvSpPr>
          <p:nvPr>
            <p:ph type="sldImg"/>
          </p:nvPr>
        </p:nvSpPr>
        <p:spPr>
          <a:xfrm>
            <a:off x="1143000" y="685800"/>
            <a:ext cx="4573588" cy="3430588"/>
          </a:xfrm>
          <a:ln/>
        </p:spPr>
      </p:sp>
      <p:sp>
        <p:nvSpPr>
          <p:cNvPr id="64515" name="Rectangle 3">
            <a:extLst>
              <a:ext uri="{FF2B5EF4-FFF2-40B4-BE49-F238E27FC236}">
                <a16:creationId xmlns:a16="http://schemas.microsoft.com/office/drawing/2014/main" id="{3E8CAE52-1B38-9ECD-097C-E958D74D03CE}"/>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2172BD-95BE-D6B8-0F65-894A65BA8E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42F2A-8B18-438E-9EF6-9CFD485859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62" name="Rectangle 2">
            <a:extLst>
              <a:ext uri="{FF2B5EF4-FFF2-40B4-BE49-F238E27FC236}">
                <a16:creationId xmlns:a16="http://schemas.microsoft.com/office/drawing/2014/main" id="{3DCCA64E-E38C-9036-930D-A9B2D9620164}"/>
              </a:ext>
            </a:extLst>
          </p:cNvPr>
          <p:cNvSpPr>
            <a:spLocks noGrp="1" noRot="1" noChangeAspect="1" noChangeArrowheads="1" noTextEdit="1"/>
          </p:cNvSpPr>
          <p:nvPr>
            <p:ph type="sldImg"/>
          </p:nvPr>
        </p:nvSpPr>
        <p:spPr>
          <a:xfrm>
            <a:off x="1143000" y="685800"/>
            <a:ext cx="4573588" cy="3430588"/>
          </a:xfrm>
          <a:ln/>
        </p:spPr>
      </p:sp>
      <p:sp>
        <p:nvSpPr>
          <p:cNvPr id="66563" name="Rectangle 3">
            <a:extLst>
              <a:ext uri="{FF2B5EF4-FFF2-40B4-BE49-F238E27FC236}">
                <a16:creationId xmlns:a16="http://schemas.microsoft.com/office/drawing/2014/main" id="{461F3352-2DCC-2E89-CDDF-F0FBF4C0DF87}"/>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81418A5-C6CE-3CCF-F227-B56772FFA45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39ADC4-12B3-4F91-BF2E-6BB97B79CAE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610" name="Rectangle 2">
            <a:extLst>
              <a:ext uri="{FF2B5EF4-FFF2-40B4-BE49-F238E27FC236}">
                <a16:creationId xmlns:a16="http://schemas.microsoft.com/office/drawing/2014/main" id="{F602C2DD-36BB-5A11-3E47-184EC3F3857E}"/>
              </a:ext>
            </a:extLst>
          </p:cNvPr>
          <p:cNvSpPr>
            <a:spLocks noGrp="1" noRot="1" noChangeAspect="1" noChangeArrowheads="1" noTextEdit="1"/>
          </p:cNvSpPr>
          <p:nvPr>
            <p:ph type="sldImg"/>
          </p:nvPr>
        </p:nvSpPr>
        <p:spPr>
          <a:xfrm>
            <a:off x="1143000" y="685800"/>
            <a:ext cx="4573588" cy="3430588"/>
          </a:xfrm>
          <a:ln/>
        </p:spPr>
      </p:sp>
      <p:sp>
        <p:nvSpPr>
          <p:cNvPr id="68611" name="Rectangle 3">
            <a:extLst>
              <a:ext uri="{FF2B5EF4-FFF2-40B4-BE49-F238E27FC236}">
                <a16:creationId xmlns:a16="http://schemas.microsoft.com/office/drawing/2014/main" id="{C7CBAA54-1EDD-320F-484F-41FDFE57FFCB}"/>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8D3D70-DBCD-05EC-1071-EDBBCA2D17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2628A7-6823-48A2-8C82-65F15339C66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658" name="Rectangle 2">
            <a:extLst>
              <a:ext uri="{FF2B5EF4-FFF2-40B4-BE49-F238E27FC236}">
                <a16:creationId xmlns:a16="http://schemas.microsoft.com/office/drawing/2014/main" id="{7ED5AA8D-6D28-9BAF-75F8-9DB911EE3E70}"/>
              </a:ext>
            </a:extLst>
          </p:cNvPr>
          <p:cNvSpPr>
            <a:spLocks noGrp="1" noRot="1" noChangeAspect="1" noChangeArrowheads="1" noTextEdit="1"/>
          </p:cNvSpPr>
          <p:nvPr>
            <p:ph type="sldImg"/>
          </p:nvPr>
        </p:nvSpPr>
        <p:spPr>
          <a:xfrm>
            <a:off x="1143000" y="685800"/>
            <a:ext cx="4573588" cy="3430588"/>
          </a:xfrm>
          <a:ln/>
        </p:spPr>
      </p:sp>
      <p:sp>
        <p:nvSpPr>
          <p:cNvPr id="70659" name="Rectangle 3">
            <a:extLst>
              <a:ext uri="{FF2B5EF4-FFF2-40B4-BE49-F238E27FC236}">
                <a16:creationId xmlns:a16="http://schemas.microsoft.com/office/drawing/2014/main" id="{6FB13711-3BFD-2234-5F2F-5C012E4DBCBF}"/>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7185A6-868E-838B-8CE3-0F75708339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3ABA57-1DDD-4710-AF64-5786221520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706" name="Rectangle 2">
            <a:extLst>
              <a:ext uri="{FF2B5EF4-FFF2-40B4-BE49-F238E27FC236}">
                <a16:creationId xmlns:a16="http://schemas.microsoft.com/office/drawing/2014/main" id="{714D3FE3-C2DD-52EB-4EC6-11680964707D}"/>
              </a:ext>
            </a:extLst>
          </p:cNvPr>
          <p:cNvSpPr>
            <a:spLocks noGrp="1" noRot="1" noChangeAspect="1" noChangeArrowheads="1" noTextEdit="1"/>
          </p:cNvSpPr>
          <p:nvPr>
            <p:ph type="sldImg"/>
          </p:nvPr>
        </p:nvSpPr>
        <p:spPr>
          <a:xfrm>
            <a:off x="1143000" y="685800"/>
            <a:ext cx="4573588" cy="3430588"/>
          </a:xfrm>
          <a:ln/>
        </p:spPr>
      </p:sp>
      <p:sp>
        <p:nvSpPr>
          <p:cNvPr id="72707" name="Rectangle 3">
            <a:extLst>
              <a:ext uri="{FF2B5EF4-FFF2-40B4-BE49-F238E27FC236}">
                <a16:creationId xmlns:a16="http://schemas.microsoft.com/office/drawing/2014/main" id="{2FCB0160-A236-1ACD-AADA-A0F5EC4DDACD}"/>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77315E-D913-767C-1C54-CE40999D036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ACE485-E312-42C1-B57A-23354701AB7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754" name="Rectangle 2">
            <a:extLst>
              <a:ext uri="{FF2B5EF4-FFF2-40B4-BE49-F238E27FC236}">
                <a16:creationId xmlns:a16="http://schemas.microsoft.com/office/drawing/2014/main" id="{85D85567-5E27-C889-E8A1-468C572D76C0}"/>
              </a:ext>
            </a:extLst>
          </p:cNvPr>
          <p:cNvSpPr>
            <a:spLocks noGrp="1" noRot="1" noChangeAspect="1" noChangeArrowheads="1" noTextEdit="1"/>
          </p:cNvSpPr>
          <p:nvPr>
            <p:ph type="sldImg"/>
          </p:nvPr>
        </p:nvSpPr>
        <p:spPr>
          <a:xfrm>
            <a:off x="1143000" y="685800"/>
            <a:ext cx="4573588" cy="3430588"/>
          </a:xfrm>
          <a:ln/>
        </p:spPr>
      </p:sp>
      <p:sp>
        <p:nvSpPr>
          <p:cNvPr id="74755" name="Rectangle 3">
            <a:extLst>
              <a:ext uri="{FF2B5EF4-FFF2-40B4-BE49-F238E27FC236}">
                <a16:creationId xmlns:a16="http://schemas.microsoft.com/office/drawing/2014/main" id="{6DD2204B-1354-0831-DE86-71FAE9B1AEAE}"/>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D86CE82-2016-B79F-0CB9-289F46D1B6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878304-A6F0-468A-BFFC-64D3CF4C93C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2" name="Rectangle 2">
            <a:extLst>
              <a:ext uri="{FF2B5EF4-FFF2-40B4-BE49-F238E27FC236}">
                <a16:creationId xmlns:a16="http://schemas.microsoft.com/office/drawing/2014/main" id="{458D4121-762A-D6B5-361F-494DE1495ABA}"/>
              </a:ext>
            </a:extLst>
          </p:cNvPr>
          <p:cNvSpPr>
            <a:spLocks noGrp="1" noRot="1" noChangeAspect="1" noChangeArrowheads="1" noTextEdit="1"/>
          </p:cNvSpPr>
          <p:nvPr>
            <p:ph type="sldImg"/>
          </p:nvPr>
        </p:nvSpPr>
        <p:spPr>
          <a:xfrm>
            <a:off x="1143000" y="685800"/>
            <a:ext cx="4573588" cy="3430588"/>
          </a:xfrm>
          <a:ln/>
        </p:spPr>
      </p:sp>
      <p:sp>
        <p:nvSpPr>
          <p:cNvPr id="76803" name="Rectangle 3">
            <a:extLst>
              <a:ext uri="{FF2B5EF4-FFF2-40B4-BE49-F238E27FC236}">
                <a16:creationId xmlns:a16="http://schemas.microsoft.com/office/drawing/2014/main" id="{E6487A90-A905-40E0-E9D9-309C7F2FC4CF}"/>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BEA774D-2E84-2684-5BCF-EF24C10715B0}"/>
              </a:ext>
            </a:extLst>
          </p:cNvPr>
          <p:cNvSpPr txBox="1">
            <a:spLocks noGrp="1" noChangeArrowheads="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5CAEACB-13F8-4BCC-B1F0-214CBA5F2369}" type="slidenum">
              <a:rPr lang="en-US" altLang="en-US" sz="1200"/>
              <a:pPr algn="r" eaLnBrk="1" hangingPunct="1"/>
              <a:t>45</a:t>
            </a:fld>
            <a:endParaRPr lang="en-US" altLang="en-US" sz="1200"/>
          </a:p>
        </p:txBody>
      </p:sp>
      <p:sp>
        <p:nvSpPr>
          <p:cNvPr id="52227" name="Rectangle 2">
            <a:extLst>
              <a:ext uri="{FF2B5EF4-FFF2-40B4-BE49-F238E27FC236}">
                <a16:creationId xmlns:a16="http://schemas.microsoft.com/office/drawing/2014/main" id="{5434D825-F8A7-2715-4536-23CC37AFF0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a:extLst>
              <a:ext uri="{FF2B5EF4-FFF2-40B4-BE49-F238E27FC236}">
                <a16:creationId xmlns:a16="http://schemas.microsoft.com/office/drawing/2014/main" id="{CF041813-A272-AB17-766F-5171A8AA5B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0DBD8C-40D8-5761-B007-2823876F3C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D560F6-673F-44E3-B74F-00B64D60AE4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850" name="Rectangle 2">
            <a:extLst>
              <a:ext uri="{FF2B5EF4-FFF2-40B4-BE49-F238E27FC236}">
                <a16:creationId xmlns:a16="http://schemas.microsoft.com/office/drawing/2014/main" id="{32985B3C-BC45-DE1B-D79C-624F6D4C4837}"/>
              </a:ext>
            </a:extLst>
          </p:cNvPr>
          <p:cNvSpPr>
            <a:spLocks noGrp="1" noRot="1" noChangeAspect="1" noChangeArrowheads="1" noTextEdit="1"/>
          </p:cNvSpPr>
          <p:nvPr>
            <p:ph type="sldImg"/>
          </p:nvPr>
        </p:nvSpPr>
        <p:spPr>
          <a:xfrm>
            <a:off x="1143000" y="685800"/>
            <a:ext cx="4573588" cy="3430588"/>
          </a:xfrm>
          <a:ln/>
        </p:spPr>
      </p:sp>
      <p:sp>
        <p:nvSpPr>
          <p:cNvPr id="78851" name="Rectangle 3">
            <a:extLst>
              <a:ext uri="{FF2B5EF4-FFF2-40B4-BE49-F238E27FC236}">
                <a16:creationId xmlns:a16="http://schemas.microsoft.com/office/drawing/2014/main" id="{19E5C09F-DFEB-783C-DEF8-51D965B9CE97}"/>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09105B-2A6D-073E-1514-C3BC9ED4B1B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0B2CD9-3BEE-40D9-A72A-B1391F3E3D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898" name="Rectangle 2">
            <a:extLst>
              <a:ext uri="{FF2B5EF4-FFF2-40B4-BE49-F238E27FC236}">
                <a16:creationId xmlns:a16="http://schemas.microsoft.com/office/drawing/2014/main" id="{60178756-95FD-6240-B5BF-7362574B23E5}"/>
              </a:ext>
            </a:extLst>
          </p:cNvPr>
          <p:cNvSpPr>
            <a:spLocks noGrp="1" noRot="1" noChangeAspect="1" noChangeArrowheads="1" noTextEdit="1"/>
          </p:cNvSpPr>
          <p:nvPr>
            <p:ph type="sldImg"/>
          </p:nvPr>
        </p:nvSpPr>
        <p:spPr>
          <a:xfrm>
            <a:off x="1143000" y="685800"/>
            <a:ext cx="4573588" cy="3430588"/>
          </a:xfrm>
          <a:ln/>
        </p:spPr>
      </p:sp>
      <p:sp>
        <p:nvSpPr>
          <p:cNvPr id="80899" name="Rectangle 3">
            <a:extLst>
              <a:ext uri="{FF2B5EF4-FFF2-40B4-BE49-F238E27FC236}">
                <a16:creationId xmlns:a16="http://schemas.microsoft.com/office/drawing/2014/main" id="{CAAC1E83-5EE3-43BA-64F2-ADEABB8C3F59}"/>
              </a:ext>
            </a:extLst>
          </p:cNvPr>
          <p:cNvSpPr>
            <a:spLocks noGrp="1" noChangeArrowheads="1"/>
          </p:cNvSpPr>
          <p:nvPr>
            <p:ph type="body" idx="1"/>
          </p:nvPr>
        </p:nvSpPr>
        <p:spPr>
          <a:xfrm>
            <a:off x="914400" y="4344988"/>
            <a:ext cx="5029200" cy="4113212"/>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9D769B3-B791-FFEA-8648-2EB0E0127F3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2463C8-1AF9-455B-9043-245CA7EA49B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946" name="Rectangle 2">
            <a:extLst>
              <a:ext uri="{FF2B5EF4-FFF2-40B4-BE49-F238E27FC236}">
                <a16:creationId xmlns:a16="http://schemas.microsoft.com/office/drawing/2014/main" id="{294E6E03-D671-F44A-A3BC-8904F60AB9D3}"/>
              </a:ext>
            </a:extLst>
          </p:cNvPr>
          <p:cNvSpPr>
            <a:spLocks noGrp="1" noRot="1" noChangeAspect="1" noChangeArrowheads="1" noTextEdit="1"/>
          </p:cNvSpPr>
          <p:nvPr>
            <p:ph type="sldImg"/>
          </p:nvPr>
        </p:nvSpPr>
        <p:spPr>
          <a:xfrm>
            <a:off x="1143000" y="685800"/>
            <a:ext cx="4573588" cy="3430588"/>
          </a:xfrm>
          <a:ln/>
        </p:spPr>
      </p:sp>
      <p:sp>
        <p:nvSpPr>
          <p:cNvPr id="82947" name="Rectangle 3">
            <a:extLst>
              <a:ext uri="{FF2B5EF4-FFF2-40B4-BE49-F238E27FC236}">
                <a16:creationId xmlns:a16="http://schemas.microsoft.com/office/drawing/2014/main" id="{D127AEB0-44DA-B1BD-5FDA-39A1721F65BA}"/>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407122C-9D47-0C8E-4056-C3AE122E4FA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AE0080-DCF3-4CE2-B0E1-EE4FFE170BE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4994" name="Rectangle 2">
            <a:extLst>
              <a:ext uri="{FF2B5EF4-FFF2-40B4-BE49-F238E27FC236}">
                <a16:creationId xmlns:a16="http://schemas.microsoft.com/office/drawing/2014/main" id="{F335F5D4-0680-E65C-C9F6-97210AD09D4D}"/>
              </a:ext>
            </a:extLst>
          </p:cNvPr>
          <p:cNvSpPr>
            <a:spLocks noGrp="1" noRot="1" noChangeAspect="1" noChangeArrowheads="1" noTextEdit="1"/>
          </p:cNvSpPr>
          <p:nvPr>
            <p:ph type="sldImg"/>
          </p:nvPr>
        </p:nvSpPr>
        <p:spPr>
          <a:xfrm>
            <a:off x="1143000" y="685800"/>
            <a:ext cx="4573588" cy="3430588"/>
          </a:xfrm>
          <a:ln/>
        </p:spPr>
      </p:sp>
      <p:sp>
        <p:nvSpPr>
          <p:cNvPr id="84995" name="Rectangle 3">
            <a:extLst>
              <a:ext uri="{FF2B5EF4-FFF2-40B4-BE49-F238E27FC236}">
                <a16:creationId xmlns:a16="http://schemas.microsoft.com/office/drawing/2014/main" id="{14A6D431-6E10-C1FD-5BAB-B64AFC38E01B}"/>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FD3C6E-8041-9368-C224-C24501C21E2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26DE99-954C-4368-8A99-E1E98D350D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42" name="Rectangle 2">
            <a:extLst>
              <a:ext uri="{FF2B5EF4-FFF2-40B4-BE49-F238E27FC236}">
                <a16:creationId xmlns:a16="http://schemas.microsoft.com/office/drawing/2014/main" id="{5F12B99B-0D9F-3983-8A83-CE40F9F75E33}"/>
              </a:ext>
            </a:extLst>
          </p:cNvPr>
          <p:cNvSpPr>
            <a:spLocks noGrp="1" noRot="1" noChangeAspect="1" noChangeArrowheads="1" noTextEdit="1"/>
          </p:cNvSpPr>
          <p:nvPr>
            <p:ph type="sldImg"/>
          </p:nvPr>
        </p:nvSpPr>
        <p:spPr>
          <a:xfrm>
            <a:off x="1143000" y="685800"/>
            <a:ext cx="4573588" cy="3430588"/>
          </a:xfrm>
          <a:ln/>
        </p:spPr>
      </p:sp>
      <p:sp>
        <p:nvSpPr>
          <p:cNvPr id="87043" name="Rectangle 3">
            <a:extLst>
              <a:ext uri="{FF2B5EF4-FFF2-40B4-BE49-F238E27FC236}">
                <a16:creationId xmlns:a16="http://schemas.microsoft.com/office/drawing/2014/main" id="{DCFE1968-E605-9DED-CAB2-06D9139133DC}"/>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B51CCEC-4898-738A-D6EC-1A3DD76B12F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F81545-4A7B-448C-909C-090CC48830D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090" name="Rectangle 2">
            <a:extLst>
              <a:ext uri="{FF2B5EF4-FFF2-40B4-BE49-F238E27FC236}">
                <a16:creationId xmlns:a16="http://schemas.microsoft.com/office/drawing/2014/main" id="{1D648E6B-9EC3-5516-41DF-BEBCB54756D6}"/>
              </a:ext>
            </a:extLst>
          </p:cNvPr>
          <p:cNvSpPr>
            <a:spLocks noGrp="1" noRot="1" noChangeAspect="1" noChangeArrowheads="1" noTextEdit="1"/>
          </p:cNvSpPr>
          <p:nvPr>
            <p:ph type="sldImg"/>
          </p:nvPr>
        </p:nvSpPr>
        <p:spPr>
          <a:xfrm>
            <a:off x="1143000" y="685800"/>
            <a:ext cx="4573588" cy="3430588"/>
          </a:xfrm>
          <a:ln/>
        </p:spPr>
      </p:sp>
      <p:sp>
        <p:nvSpPr>
          <p:cNvPr id="89091" name="Rectangle 3">
            <a:extLst>
              <a:ext uri="{FF2B5EF4-FFF2-40B4-BE49-F238E27FC236}">
                <a16:creationId xmlns:a16="http://schemas.microsoft.com/office/drawing/2014/main" id="{7C737D07-DE04-8AA0-AE50-729175BC10F4}"/>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AFF7A7-B54A-6CF1-75DC-9BF03E5F1E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6732B5-97B0-4EEE-9E98-ACDA96F190C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138" name="Rectangle 2">
            <a:extLst>
              <a:ext uri="{FF2B5EF4-FFF2-40B4-BE49-F238E27FC236}">
                <a16:creationId xmlns:a16="http://schemas.microsoft.com/office/drawing/2014/main" id="{E3189D64-FDC3-3379-025D-75D391509C30}"/>
              </a:ext>
            </a:extLst>
          </p:cNvPr>
          <p:cNvSpPr>
            <a:spLocks noGrp="1" noRot="1" noChangeAspect="1" noChangeArrowheads="1" noTextEdit="1"/>
          </p:cNvSpPr>
          <p:nvPr>
            <p:ph type="sldImg"/>
          </p:nvPr>
        </p:nvSpPr>
        <p:spPr>
          <a:xfrm>
            <a:off x="1143000" y="685800"/>
            <a:ext cx="4573588" cy="3430588"/>
          </a:xfrm>
          <a:ln/>
        </p:spPr>
      </p:sp>
      <p:sp>
        <p:nvSpPr>
          <p:cNvPr id="91139" name="Rectangle 3">
            <a:extLst>
              <a:ext uri="{FF2B5EF4-FFF2-40B4-BE49-F238E27FC236}">
                <a16:creationId xmlns:a16="http://schemas.microsoft.com/office/drawing/2014/main" id="{843AF9E0-E2ED-793C-F1B9-659C3827E4EB}"/>
              </a:ext>
            </a:extLst>
          </p:cNvPr>
          <p:cNvSpPr>
            <a:spLocks noGrp="1" noChangeArrowheads="1"/>
          </p:cNvSpPr>
          <p:nvPr>
            <p:ph type="body" idx="1"/>
          </p:nvPr>
        </p:nvSpPr>
        <p:spPr>
          <a:xfrm>
            <a:off x="912813" y="4343400"/>
            <a:ext cx="5032375" cy="411480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8760A4-6096-2849-E88E-205115712C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DAB3F6-2F01-4BC4-AF9C-C00FF2B8AD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186" name="Rectangle 2">
            <a:extLst>
              <a:ext uri="{FF2B5EF4-FFF2-40B4-BE49-F238E27FC236}">
                <a16:creationId xmlns:a16="http://schemas.microsoft.com/office/drawing/2014/main" id="{119C6465-C794-9DEE-D211-6AF10D08E3EB}"/>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F8D5249-D642-DA79-7C7D-BCFE9B78C4E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B595BF-A824-9B08-918C-2647E3C031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660100-C7EF-4CC0-B4E9-D487C4DA97D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234" name="Rectangle 2">
            <a:extLst>
              <a:ext uri="{FF2B5EF4-FFF2-40B4-BE49-F238E27FC236}">
                <a16:creationId xmlns:a16="http://schemas.microsoft.com/office/drawing/2014/main" id="{6C02C8F6-E46F-A73E-F92E-F030B9D77921}"/>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03949ACF-9E07-5142-2EC3-13E0497F310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CEC4B4-3136-141F-153A-89E4991FBDB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C2F053-C7DC-45E0-A8C1-1F5A505165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282" name="Rectangle 2">
            <a:extLst>
              <a:ext uri="{FF2B5EF4-FFF2-40B4-BE49-F238E27FC236}">
                <a16:creationId xmlns:a16="http://schemas.microsoft.com/office/drawing/2014/main" id="{401D58E4-5E09-FF2E-024C-F38733DF2486}"/>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307F8563-D5C7-1512-2DFC-8B034A73DBB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EA49F00-BA49-6D6C-D973-AAE2BC1A143A}"/>
              </a:ext>
            </a:extLst>
          </p:cNvPr>
          <p:cNvSpPr txBox="1">
            <a:spLocks noGrp="1" noChangeArrowheads="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4F621D9-5A9E-4BD1-A0DA-3430854903A4}" type="slidenum">
              <a:rPr lang="en-US" altLang="en-US" sz="1200"/>
              <a:pPr algn="r" eaLnBrk="1" hangingPunct="1"/>
              <a:t>47</a:t>
            </a:fld>
            <a:endParaRPr lang="en-US" altLang="en-US" sz="1200"/>
          </a:p>
        </p:txBody>
      </p:sp>
      <p:sp>
        <p:nvSpPr>
          <p:cNvPr id="53251" name="Rectangle 2">
            <a:extLst>
              <a:ext uri="{FF2B5EF4-FFF2-40B4-BE49-F238E27FC236}">
                <a16:creationId xmlns:a16="http://schemas.microsoft.com/office/drawing/2014/main" id="{EE17BA02-2441-4277-37EB-4BACB52EAF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a:extLst>
              <a:ext uri="{FF2B5EF4-FFF2-40B4-BE49-F238E27FC236}">
                <a16:creationId xmlns:a16="http://schemas.microsoft.com/office/drawing/2014/main" id="{609C1673-14B1-B816-5069-93564EAA17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23554B-D61A-F2D7-4F63-0E6F19DDA2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91F79B-7DE3-41A5-9B93-B5AD3861C9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9330" name="Rectangle 2">
            <a:extLst>
              <a:ext uri="{FF2B5EF4-FFF2-40B4-BE49-F238E27FC236}">
                <a16:creationId xmlns:a16="http://schemas.microsoft.com/office/drawing/2014/main" id="{60DD8928-AF52-6F7D-FA3D-DC1A8B0615C1}"/>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085E6430-05ED-48D3-067C-0D2BE8BC117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F48FB0B-2E67-B87E-2741-E157A0E9ACE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D8B912-86F9-4EDB-BF55-1238F5C2E5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1378" name="Rectangle 2">
            <a:extLst>
              <a:ext uri="{FF2B5EF4-FFF2-40B4-BE49-F238E27FC236}">
                <a16:creationId xmlns:a16="http://schemas.microsoft.com/office/drawing/2014/main" id="{765AE417-3297-C557-2E72-E5725F96DBEA}"/>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E9936B44-A48A-F859-4869-B053ED7FACD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C6E37D-31BE-9C39-4AFD-5368EAA0F1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D2D509-3CBE-4151-8E1F-C2E656A786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6" name="Rectangle 2">
            <a:extLst>
              <a:ext uri="{FF2B5EF4-FFF2-40B4-BE49-F238E27FC236}">
                <a16:creationId xmlns:a16="http://schemas.microsoft.com/office/drawing/2014/main" id="{13E164A3-A085-69FD-89D6-706511D8A37E}"/>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00F9EE1-D479-83FC-B471-2E2717CF5E85}"/>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51B82B-8555-25C0-206A-308FDF5B83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5AE7B7-75ED-40B5-9F16-54B1BA89EFC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474" name="Rectangle 2">
            <a:extLst>
              <a:ext uri="{FF2B5EF4-FFF2-40B4-BE49-F238E27FC236}">
                <a16:creationId xmlns:a16="http://schemas.microsoft.com/office/drawing/2014/main" id="{BE0C8558-8A07-4DA3-3F52-7ED62973E8D5}"/>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EBB4CF91-4CC1-0507-C2B3-FB53B30DD929}"/>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F0039F-01B9-B444-97D6-6E1F9AA4B7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BAC88A-4EE0-4AF3-B6EA-A78240C343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522" name="Rectangle 2">
            <a:extLst>
              <a:ext uri="{FF2B5EF4-FFF2-40B4-BE49-F238E27FC236}">
                <a16:creationId xmlns:a16="http://schemas.microsoft.com/office/drawing/2014/main" id="{71A76C71-5266-B3A7-28D2-4DDAB0E60918}"/>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9363384D-B53B-2B2C-EE88-7E374105D71D}"/>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9ECE3E3A-7816-E4B9-F75B-D535C838F7C6}"/>
              </a:ext>
            </a:extLst>
          </p:cNvPr>
          <p:cNvSpPr txBox="1">
            <a:spLocks noGrp="1" noChangeArrowheads="1"/>
          </p:cNvSpPr>
          <p:nvPr/>
        </p:nvSpPr>
        <p:spPr bwMode="auto">
          <a:xfrm>
            <a:off x="3940175" y="8842375"/>
            <a:ext cx="30130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5E9C5F2-0255-476B-B01D-0742B418C720}" type="slidenum">
              <a:rPr lang="en-US" altLang="en-US" sz="1200"/>
              <a:pPr algn="r" eaLnBrk="1" hangingPunct="1"/>
              <a:t>54</a:t>
            </a:fld>
            <a:endParaRPr lang="en-US" altLang="en-US" sz="1200"/>
          </a:p>
        </p:txBody>
      </p:sp>
      <p:sp>
        <p:nvSpPr>
          <p:cNvPr id="110595" name="Rectangle 2">
            <a:extLst>
              <a:ext uri="{FF2B5EF4-FFF2-40B4-BE49-F238E27FC236}">
                <a16:creationId xmlns:a16="http://schemas.microsoft.com/office/drawing/2014/main" id="{B84CC367-A080-AA0D-3E99-67318A4227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a:extLst>
              <a:ext uri="{FF2B5EF4-FFF2-40B4-BE49-F238E27FC236}">
                <a16:creationId xmlns:a16="http://schemas.microsoft.com/office/drawing/2014/main" id="{B17867AE-9704-90B5-25E9-81335DEA5F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4FEB5F-F56A-D384-DED4-7A030F4D4A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DD0F02-7A22-4F02-BD85-40882F2C88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130" name="Rectangle 2">
            <a:extLst>
              <a:ext uri="{FF2B5EF4-FFF2-40B4-BE49-F238E27FC236}">
                <a16:creationId xmlns:a16="http://schemas.microsoft.com/office/drawing/2014/main" id="{ACDB030F-9605-DBB1-23D1-5AFACEE8C710}"/>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6578ADD1-34E6-A504-FF5A-BF211B70412E}"/>
              </a:ext>
            </a:extLst>
          </p:cNvPr>
          <p:cNvSpPr>
            <a:spLocks noGrp="1" noChangeArrowheads="1"/>
          </p:cNvSpPr>
          <p:nvPr>
            <p:ph type="body" idx="1"/>
            <p:custDataLst>
              <p:tags r:id="rId1"/>
            </p:custDataLst>
          </p:nvPr>
        </p:nvSpPr>
        <p:spPr/>
        <p:txBody>
          <a:bodyPr/>
          <a:lstStyle/>
          <a:p>
            <a:r>
              <a:rPr lang="en-US" altLang="en-US" sz="1600"/>
              <a:t>new lots of dogs 2004 1.jpg</a:t>
            </a:r>
            <a:br>
              <a:rPr lang="en-US" altLang="en-US" sz="1600"/>
            </a:br>
            <a:endParaRPr lang="en-US" altLang="en-US"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999A10-7534-6EC3-7B17-25FB852B40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ECB8B2-48E3-4522-87AA-8F4261EF78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8" name="Rectangle 2">
            <a:extLst>
              <a:ext uri="{FF2B5EF4-FFF2-40B4-BE49-F238E27FC236}">
                <a16:creationId xmlns:a16="http://schemas.microsoft.com/office/drawing/2014/main" id="{7EB49245-E4B3-0C5D-EC2D-1E366C5065FD}"/>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491BC3D5-A65F-B8AD-468A-439C5F1F7614}"/>
              </a:ext>
            </a:extLst>
          </p:cNvPr>
          <p:cNvSpPr>
            <a:spLocks noGrp="1" noChangeArrowheads="1"/>
          </p:cNvSpPr>
          <p:nvPr>
            <p:ph type="body" idx="1"/>
            <p:custDataLst>
              <p:tags r:id="rId1"/>
            </p:custDataLst>
          </p:nvPr>
        </p:nvSpPr>
        <p:spPr/>
        <p:txBody>
          <a:bodyPr/>
          <a:lstStyle/>
          <a:p>
            <a:r>
              <a:rPr lang="en-US" altLang="en-US" sz="1600"/>
              <a:t>new lots of dogs 2004 2.jpg</a:t>
            </a:r>
            <a:br>
              <a:rPr lang="en-US" altLang="en-US" sz="1600"/>
            </a:br>
            <a:endParaRPr lang="en-US" altLang="en-US" sz="16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52C20D-FDF9-C663-2052-2F462263E8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A5C181-3C8D-4266-9044-E0F19585C1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226" name="Rectangle 2">
            <a:extLst>
              <a:ext uri="{FF2B5EF4-FFF2-40B4-BE49-F238E27FC236}">
                <a16:creationId xmlns:a16="http://schemas.microsoft.com/office/drawing/2014/main" id="{2F424791-635D-5FB2-F86D-4D76763E0DC9}"/>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7468F158-F0AF-DF28-703A-CF3D6BE72FCC}"/>
              </a:ext>
            </a:extLst>
          </p:cNvPr>
          <p:cNvSpPr>
            <a:spLocks noGrp="1" noChangeArrowheads="1"/>
          </p:cNvSpPr>
          <p:nvPr>
            <p:ph type="body" idx="1"/>
            <p:custDataLst>
              <p:tags r:id="rId1"/>
            </p:custDataLst>
          </p:nvPr>
        </p:nvSpPr>
        <p:spPr/>
        <p:txBody>
          <a:bodyPr/>
          <a:lstStyle/>
          <a:p>
            <a:r>
              <a:rPr lang="en-US" altLang="en-US" sz="1600"/>
              <a:t>new lots of dogs 2004 3.jpg</a:t>
            </a:r>
            <a:br>
              <a:rPr lang="en-US" altLang="en-US" sz="1600"/>
            </a:br>
            <a:endParaRPr lang="en-US" altLang="en-US" sz="1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CAEC4A-586E-EDB3-F830-B521E435AED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922974-13C9-4959-BA3D-732E50AD394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274" name="Rectangle 2">
            <a:extLst>
              <a:ext uri="{FF2B5EF4-FFF2-40B4-BE49-F238E27FC236}">
                <a16:creationId xmlns:a16="http://schemas.microsoft.com/office/drawing/2014/main" id="{34102D17-98D4-1CC3-1FB5-EAB180124397}"/>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3FEA2C23-7B0F-E9FB-4F20-DF90C82027C0}"/>
              </a:ext>
            </a:extLst>
          </p:cNvPr>
          <p:cNvSpPr>
            <a:spLocks noGrp="1" noChangeArrowheads="1"/>
          </p:cNvSpPr>
          <p:nvPr>
            <p:ph type="body" idx="1"/>
            <p:custDataLst>
              <p:tags r:id="rId1"/>
            </p:custDataLst>
          </p:nvPr>
        </p:nvSpPr>
        <p:spPr/>
        <p:txBody>
          <a:bodyPr/>
          <a:lstStyle/>
          <a:p>
            <a:r>
              <a:rPr lang="en-US" altLang="en-US" sz="1600"/>
              <a:t>new lots of dogs 2004 4.jpg</a:t>
            </a:r>
            <a:br>
              <a:rPr lang="en-US" altLang="en-US" sz="1600"/>
            </a:br>
            <a:endParaRPr lang="en-US" altLang="en-US" sz="16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0D0B38-4D9A-3321-F975-9D27DF8D678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BAEA68-67FE-47A4-ACE9-1497BD77CCA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322" name="Rectangle 2">
            <a:extLst>
              <a:ext uri="{FF2B5EF4-FFF2-40B4-BE49-F238E27FC236}">
                <a16:creationId xmlns:a16="http://schemas.microsoft.com/office/drawing/2014/main" id="{CF588184-63C1-1018-54C6-35A041A8E2D0}"/>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124EAA66-C3C2-4DB5-F743-772AAEAFB2BA}"/>
              </a:ext>
            </a:extLst>
          </p:cNvPr>
          <p:cNvSpPr>
            <a:spLocks noGrp="1" noChangeArrowheads="1"/>
          </p:cNvSpPr>
          <p:nvPr>
            <p:ph type="body" idx="1"/>
            <p:custDataLst>
              <p:tags r:id="rId1"/>
            </p:custDataLst>
          </p:nvPr>
        </p:nvSpPr>
        <p:spPr/>
        <p:txBody>
          <a:bodyPr/>
          <a:lstStyle/>
          <a:p>
            <a:r>
              <a:rPr lang="en-US" altLang="en-US" sz="1600"/>
              <a:t>new lots of dogs 2004 5.jpg</a:t>
            </a:r>
            <a:br>
              <a:rPr lang="en-US" altLang="en-US" sz="1600"/>
            </a:br>
            <a:endParaRPr lang="en-US" altLang="en-US" sz="16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6C3F-31E6-3191-3E9F-A98B08DA9D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5060E1-A3BD-22FD-80FF-2F4EA5B33F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D218ED5A-18D2-8AB1-968E-49C7DAE095B4}"/>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4216921194"/>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AE8B-FFE0-F97D-D003-99131C9F4F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F943B-CC8F-947B-2455-47E17F451D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CB16415-47D7-3403-1DA7-E892BD4DA337}"/>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1775737612"/>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B62D1-167B-5F11-FA9D-7A7E1DBA98D1}"/>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B4D7F3-3BB2-45A3-E623-5E165221EC3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5C4EFE0-8DF5-5947-4B1D-EBFF08730422}"/>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1064248601"/>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93FA-FBD8-5D0B-33AF-DFC0F9E443CB}"/>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CC66F3-24C1-9E43-8022-E691C138CE60}"/>
              </a:ext>
            </a:extLst>
          </p:cNvPr>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C4B1F-AA2F-D19B-74CA-5F6EF0020D9D}"/>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290417A-E801-9A89-EB3F-AD9076057E0F}"/>
              </a:ext>
            </a:extLst>
          </p:cNvPr>
          <p:cNvSpPr>
            <a:spLocks noGrp="1"/>
          </p:cNvSpPr>
          <p:nvPr>
            <p:ph type="ftr" sz="quarter" idx="10"/>
          </p:nvPr>
        </p:nvSpPr>
        <p:spPr>
          <a:xfrm>
            <a:off x="304800" y="6324601"/>
            <a:ext cx="7721600" cy="396875"/>
          </a:xfrm>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310297817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AF4F-0F75-A4B6-FA4D-6DFD921C1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2F5D76-6D35-EE46-9137-E4F68B6E1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E733EB2-4EAC-05A7-875E-9E6F724F3E9E}"/>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266683646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C3BE-749B-7D3D-4F2B-356F8C2CEF1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11EE41-A393-3256-DFAE-B5A84BAF3484}"/>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a:extLst>
              <a:ext uri="{FF2B5EF4-FFF2-40B4-BE49-F238E27FC236}">
                <a16:creationId xmlns:a16="http://schemas.microsoft.com/office/drawing/2014/main" id="{431CCC24-4C59-1FEB-9C94-74EB1F6E2BA8}"/>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7570458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D69F-DEF6-2203-EF4F-5274EC96F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1FA065-6749-17DD-5EC6-FCA7AB26A5DB}"/>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A5243-EF9B-8FD0-2300-F881798C6540}"/>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F7F932C-8DD4-09BB-E1F3-D4493954C8DE}"/>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367166979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A85F-1E21-4AE5-F66D-4451B34ECE0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FB355A-372A-6BC4-0A2E-29824BFC64E4}"/>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F533BF-DA76-960F-F356-8D9E53BB44F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DF23C1-1669-0B78-4C15-E0DDB4684A2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56917-E4E3-9BC4-C072-362020DF2A1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D9304CF-7BEC-247D-97AE-EDA0F57D3DD7}"/>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122548319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C554-A576-A868-02C2-573E53EA4B0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CC46661-F17E-1F64-480F-E6F8A8327CED}"/>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307004017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91D33-F811-4485-67A2-968C0072BA14}"/>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345273767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0A3F-0556-41D6-04FC-B7CD10DC86D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84E7A2-A46B-D437-47E9-682A0A7BD4D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02D091-2920-8C74-AA91-B30E2487884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09390749-A5E3-6A33-5852-D917CD25EF9C}"/>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40590088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FA5E-76E0-D745-E2EA-CB17BA1BDF9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5C695D-D38D-86CF-DA32-E509232713E6}"/>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152D13-6C93-877D-2DD4-E390DB5914E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0B66D9A0-5F23-D2A1-481E-244A44ABA0E3}"/>
              </a:ext>
            </a:extLst>
          </p:cNvPr>
          <p:cNvSpPr>
            <a:spLocks noGrp="1"/>
          </p:cNvSpPr>
          <p:nvPr>
            <p:ph type="ftr" sz="quarter" idx="10"/>
          </p:nvPr>
        </p:nvSpPr>
        <p:spPr/>
        <p:txBody>
          <a:bodyPr/>
          <a:lstStyle>
            <a:lvl1pPr>
              <a:defRPr/>
            </a:lvl1pPr>
          </a:lstStyle>
          <a:p>
            <a:r>
              <a:rPr lang="en-US" altLang="en-US"/>
              <a:t>www.soulcare.org	Sid Galloway</a:t>
            </a:r>
          </a:p>
        </p:txBody>
      </p:sp>
    </p:spTree>
    <p:extLst>
      <p:ext uri="{BB962C8B-B14F-4D97-AF65-F5344CB8AC3E}">
        <p14:creationId xmlns:p14="http://schemas.microsoft.com/office/powerpoint/2010/main" val="258978473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D9717BF-64FB-536A-46D6-0510703AD5B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C360AEF2-40DD-E85C-FEAC-D66E0AB38F4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911CF412-F048-50DF-B6C1-61B735770174}"/>
              </a:ext>
            </a:extLst>
          </p:cNvPr>
          <p:cNvSpPr>
            <a:spLocks noGrp="1" noChangeArrowheads="1"/>
          </p:cNvSpPr>
          <p:nvPr>
            <p:ph type="ftr" sz="quarter" idx="3"/>
          </p:nvPr>
        </p:nvSpPr>
        <p:spPr bwMode="auto">
          <a:xfrm>
            <a:off x="304800" y="6324601"/>
            <a:ext cx="772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1">
                <a:solidFill>
                  <a:schemeClr val="bg1"/>
                </a:solidFill>
              </a:defRPr>
            </a:lvl1pPr>
          </a:lstStyle>
          <a:p>
            <a:r>
              <a:rPr lang="en-US" altLang="en-US"/>
              <a:t>www.soulcare.org	Sid Galloway</a:t>
            </a:r>
          </a:p>
        </p:txBody>
      </p:sp>
    </p:spTree>
    <p:extLst>
      <p:ext uri="{BB962C8B-B14F-4D97-AF65-F5344CB8AC3E}">
        <p14:creationId xmlns:p14="http://schemas.microsoft.com/office/powerpoint/2010/main" val="51558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hf sldNum="0" hdr="0" dt="0"/>
  <p:txStyles>
    <p:titleStyle>
      <a:lvl1pPr algn="ctr" rtl="0" fontAlgn="base">
        <a:spcBef>
          <a:spcPct val="0"/>
        </a:spcBef>
        <a:spcAft>
          <a:spcPct val="0"/>
        </a:spcAft>
        <a:defRPr sz="4400" b="1" kern="1200">
          <a:solidFill>
            <a:schemeClr val="bg1"/>
          </a:solidFill>
          <a:latin typeface="+mj-lt"/>
          <a:ea typeface="+mj-ea"/>
          <a:cs typeface="+mj-cs"/>
        </a:defRPr>
      </a:lvl1pPr>
      <a:lvl2pPr algn="ctr" rtl="0"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2pPr>
      <a:lvl3pPr algn="ctr" rtl="0"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3pPr>
      <a:lvl4pPr algn="ctr" rtl="0"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4pPr>
      <a:lvl5pPr algn="ctr" rtl="0"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5pPr>
      <a:lvl6pPr marL="457200" algn="ctr" rtl="0"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6pPr>
      <a:lvl7pPr marL="914400" algn="ctr" rtl="0"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7pPr>
      <a:lvl8pPr marL="1371600" algn="ctr" rtl="0"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8pPr>
      <a:lvl9pPr marL="1828800" algn="ctr" rtl="0"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chemeClr val="bg1"/>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chemeClr val="bg1"/>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8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8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8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8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jpeg"/></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7CE63C76-36B5-B3B4-14F8-BC6069A1F550}"/>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4098" name="Rectangle 2">
            <a:extLst>
              <a:ext uri="{FF2B5EF4-FFF2-40B4-BE49-F238E27FC236}">
                <a16:creationId xmlns:a16="http://schemas.microsoft.com/office/drawing/2014/main" id="{29534016-078C-7E94-6A6D-9383AC5AF825}"/>
              </a:ext>
            </a:extLst>
          </p:cNvPr>
          <p:cNvSpPr>
            <a:spLocks noChangeArrowheads="1"/>
          </p:cNvSpPr>
          <p:nvPr/>
        </p:nvSpPr>
        <p:spPr bwMode="auto">
          <a:xfrm>
            <a:off x="2971800" y="3276600"/>
            <a:ext cx="6477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bg1"/>
                </a:solidFill>
                <a:latin typeface="Times New Roman" panose="02020603050405020304" pitchFamily="18" charset="0"/>
                <a:cs typeface="Arial" panose="020B0604020202020204" pitchFamily="34" charset="0"/>
              </a:defRPr>
            </a:lvl1pPr>
            <a:lvl2pPr algn="ctr">
              <a:spcBef>
                <a:spcPct val="20000"/>
              </a:spcBef>
              <a:defRPr sz="2800">
                <a:solidFill>
                  <a:schemeClr val="bg1"/>
                </a:solidFill>
                <a:latin typeface="Times New Roman" panose="02020603050405020304" pitchFamily="18" charset="0"/>
                <a:cs typeface="Arial" panose="020B0604020202020204" pitchFamily="34" charset="0"/>
              </a:defRPr>
            </a:lvl2pPr>
            <a:lvl3pPr algn="ctr">
              <a:spcBef>
                <a:spcPct val="20000"/>
              </a:spcBef>
              <a:defRPr sz="2400">
                <a:solidFill>
                  <a:schemeClr val="bg1"/>
                </a:solidFill>
                <a:latin typeface="Times New Roman" panose="02020603050405020304" pitchFamily="18" charset="0"/>
                <a:cs typeface="Arial" panose="020B0604020202020204" pitchFamily="34" charset="0"/>
              </a:defRPr>
            </a:lvl3pPr>
            <a:lvl4pPr algn="ctr">
              <a:spcBef>
                <a:spcPct val="20000"/>
              </a:spcBef>
              <a:defRPr sz="2000">
                <a:solidFill>
                  <a:schemeClr val="bg1"/>
                </a:solidFill>
                <a:latin typeface="Times New Roman" panose="02020603050405020304" pitchFamily="18" charset="0"/>
                <a:cs typeface="Arial" panose="020B0604020202020204" pitchFamily="34" charset="0"/>
              </a:defRPr>
            </a:lvl4pPr>
            <a:lvl5pPr algn="ctr">
              <a:spcBef>
                <a:spcPct val="20000"/>
              </a:spcBef>
              <a:defRPr sz="2000">
                <a:solidFill>
                  <a:schemeClr val="bg1"/>
                </a:solidFill>
                <a:latin typeface="Times New Roman" panose="02020603050405020304" pitchFamily="18" charset="0"/>
                <a:cs typeface="Arial" panose="020B0604020202020204" pitchFamily="34" charset="0"/>
              </a:defRPr>
            </a:lvl5pPr>
            <a:lvl6pPr algn="ctr" fontAlgn="base">
              <a:spcBef>
                <a:spcPct val="20000"/>
              </a:spcBef>
              <a:spcAft>
                <a:spcPct val="0"/>
              </a:spcAft>
              <a:defRPr sz="2000">
                <a:solidFill>
                  <a:schemeClr val="bg1"/>
                </a:solidFill>
                <a:latin typeface="Times New Roman" panose="02020603050405020304" pitchFamily="18" charset="0"/>
                <a:cs typeface="Arial" panose="020B0604020202020204" pitchFamily="34" charset="0"/>
              </a:defRPr>
            </a:lvl6pPr>
            <a:lvl7pPr algn="ctr" fontAlgn="base">
              <a:spcBef>
                <a:spcPct val="20000"/>
              </a:spcBef>
              <a:spcAft>
                <a:spcPct val="0"/>
              </a:spcAft>
              <a:defRPr sz="2000">
                <a:solidFill>
                  <a:schemeClr val="bg1"/>
                </a:solidFill>
                <a:latin typeface="Times New Roman" panose="02020603050405020304" pitchFamily="18" charset="0"/>
                <a:cs typeface="Arial" panose="020B0604020202020204" pitchFamily="34" charset="0"/>
              </a:defRPr>
            </a:lvl7pPr>
            <a:lvl8pPr algn="ctr" fontAlgn="base">
              <a:spcBef>
                <a:spcPct val="20000"/>
              </a:spcBef>
              <a:spcAft>
                <a:spcPct val="0"/>
              </a:spcAft>
              <a:defRPr sz="2000">
                <a:solidFill>
                  <a:schemeClr val="bg1"/>
                </a:solidFill>
                <a:latin typeface="Times New Roman" panose="02020603050405020304" pitchFamily="18" charset="0"/>
                <a:cs typeface="Arial" panose="020B0604020202020204" pitchFamily="34" charset="0"/>
              </a:defRPr>
            </a:lvl8pPr>
            <a:lvl9pPr algn="ctr" fontAlgn="base">
              <a:spcBef>
                <a:spcPct val="20000"/>
              </a:spcBef>
              <a:spcAft>
                <a:spcPct val="0"/>
              </a:spcAft>
              <a:defRPr sz="2000">
                <a:solidFill>
                  <a:schemeClr val="bg1"/>
                </a:solidFill>
                <a:latin typeface="Times New Roman" panose="02020603050405020304" pitchFamily="18" charset="0"/>
                <a:cs typeface="Arial" panose="020B0604020202020204" pitchFamily="34" charset="0"/>
              </a:defRPr>
            </a:lvl9pPr>
          </a:lstStyle>
          <a:p>
            <a:pPr fontAlgn="base">
              <a:lnSpc>
                <a:spcPct val="80000"/>
              </a:lnSpc>
              <a:spcAft>
                <a:spcPct val="0"/>
              </a:spcAft>
            </a:pPr>
            <a:r>
              <a:rPr lang="en-US" altLang="en-US" sz="4400" b="1">
                <a:solidFill>
                  <a:srgbClr val="FFFF66"/>
                </a:solidFill>
              </a:rPr>
              <a:t>Fundamentals of Genetics</a:t>
            </a:r>
            <a:endParaRPr lang="en-US" altLang="en-US" b="1">
              <a:solidFill>
                <a:srgbClr val="FFFF66"/>
              </a:solidFill>
            </a:endParaRPr>
          </a:p>
          <a:p>
            <a:pPr lvl="1" algn="l" fontAlgn="base">
              <a:lnSpc>
                <a:spcPct val="80000"/>
              </a:lnSpc>
              <a:spcAft>
                <a:spcPct val="0"/>
              </a:spcAft>
            </a:pPr>
            <a:r>
              <a:rPr lang="en-US" altLang="en-US" b="1">
                <a:solidFill>
                  <a:srgbClr val="FFFFFF"/>
                </a:solidFill>
              </a:rPr>
              <a:t>Mendel’s Legacy</a:t>
            </a:r>
          </a:p>
          <a:p>
            <a:pPr lvl="1" algn="l" fontAlgn="base">
              <a:lnSpc>
                <a:spcPct val="80000"/>
              </a:lnSpc>
              <a:spcAft>
                <a:spcPct val="0"/>
              </a:spcAft>
            </a:pPr>
            <a:r>
              <a:rPr lang="en-US" altLang="en-US" b="1">
                <a:solidFill>
                  <a:srgbClr val="FFFFFF"/>
                </a:solidFill>
              </a:rPr>
              <a:t>Genetic Crosses</a:t>
            </a:r>
            <a:endParaRPr lang="en-US" altLang="en-US" sz="3200" b="1">
              <a:solidFill>
                <a:srgbClr val="FFFFFF"/>
              </a:solidFill>
              <a:latin typeface="Arial" panose="020B0604020202020204" pitchFamily="34" charset="0"/>
            </a:endParaRPr>
          </a:p>
        </p:txBody>
      </p:sp>
      <p:pic>
        <p:nvPicPr>
          <p:cNvPr id="4099" name="Picture 3">
            <a:extLst>
              <a:ext uri="{FF2B5EF4-FFF2-40B4-BE49-F238E27FC236}">
                <a16:creationId xmlns:a16="http://schemas.microsoft.com/office/drawing/2014/main" id="{742D75DB-9F4D-8191-1A99-65C61549A8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3733800"/>
            <a:ext cx="166687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8634655-54B3-6B76-8A52-0DC92651A67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01126" y="3886200"/>
            <a:ext cx="1666875" cy="2095500"/>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a:extLst>
              <a:ext uri="{FF2B5EF4-FFF2-40B4-BE49-F238E27FC236}">
                <a16:creationId xmlns:a16="http://schemas.microsoft.com/office/drawing/2014/main" id="{8D95F090-3E60-BB5E-72A0-57652FEF711F}"/>
              </a:ext>
            </a:extLst>
          </p:cNvPr>
          <p:cNvSpPr>
            <a:spLocks noChangeArrowheads="1"/>
          </p:cNvSpPr>
          <p:nvPr/>
        </p:nvSpPr>
        <p:spPr bwMode="auto">
          <a:xfrm>
            <a:off x="1981200" y="228600"/>
            <a:ext cx="83820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bg1"/>
                </a:solidFill>
                <a:latin typeface="Times New Roman" panose="02020603050405020304" pitchFamily="18" charset="0"/>
                <a:cs typeface="Arial" panose="020B0604020202020204" pitchFamily="34" charset="0"/>
              </a:defRPr>
            </a:lvl1pPr>
            <a:lvl2pPr algn="ctr">
              <a:defRPr sz="4400" b="1">
                <a:solidFill>
                  <a:schemeClr val="bg1"/>
                </a:solidFill>
                <a:latin typeface="Times New Roman" panose="02020603050405020304" pitchFamily="18" charset="0"/>
                <a:cs typeface="Arial" panose="020B0604020202020204" pitchFamily="34" charset="0"/>
              </a:defRPr>
            </a:lvl2pPr>
            <a:lvl3pPr algn="ctr">
              <a:defRPr sz="4400" b="1">
                <a:solidFill>
                  <a:schemeClr val="bg1"/>
                </a:solidFill>
                <a:latin typeface="Times New Roman" panose="02020603050405020304" pitchFamily="18" charset="0"/>
                <a:cs typeface="Arial" panose="020B0604020202020204" pitchFamily="34" charset="0"/>
              </a:defRPr>
            </a:lvl3pPr>
            <a:lvl4pPr algn="ctr">
              <a:defRPr sz="4400" b="1">
                <a:solidFill>
                  <a:schemeClr val="bg1"/>
                </a:solidFill>
                <a:latin typeface="Times New Roman" panose="02020603050405020304" pitchFamily="18" charset="0"/>
                <a:cs typeface="Arial" panose="020B0604020202020204" pitchFamily="34" charset="0"/>
              </a:defRPr>
            </a:lvl4pPr>
            <a:lvl5pPr algn="ctr">
              <a:defRPr sz="4400" b="1">
                <a:solidFill>
                  <a:schemeClr val="bg1"/>
                </a:solidFill>
                <a:latin typeface="Times New Roman" panose="02020603050405020304" pitchFamily="18" charset="0"/>
                <a:cs typeface="Arial" panose="020B0604020202020204" pitchFamily="34" charset="0"/>
              </a:defRPr>
            </a:lvl5pPr>
            <a:lvl6pPr marL="457200" algn="ctr"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6pPr>
            <a:lvl7pPr marL="914400" algn="ctr"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7pPr>
            <a:lvl8pPr marL="1371600" algn="ctr"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8pPr>
            <a:lvl9pPr marL="1828800" algn="ctr" fontAlgn="base">
              <a:spcBef>
                <a:spcPct val="0"/>
              </a:spcBef>
              <a:spcAft>
                <a:spcPct val="0"/>
              </a:spcAft>
              <a:defRPr sz="4400" b="1">
                <a:solidFill>
                  <a:schemeClr val="bg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sz="3200" b="0">
              <a:solidFill>
                <a:srgbClr val="FFFFFF"/>
              </a:solidFill>
              <a:latin typeface="Arial" panose="020B0604020202020204" pitchFamily="34" charset="0"/>
            </a:endParaRPr>
          </a:p>
        </p:txBody>
      </p:sp>
      <p:sp>
        <p:nvSpPr>
          <p:cNvPr id="4102" name="Line 6">
            <a:extLst>
              <a:ext uri="{FF2B5EF4-FFF2-40B4-BE49-F238E27FC236}">
                <a16:creationId xmlns:a16="http://schemas.microsoft.com/office/drawing/2014/main" id="{49FCA846-CAE8-7478-A15F-29316D75943C}"/>
              </a:ext>
            </a:extLst>
          </p:cNvPr>
          <p:cNvSpPr>
            <a:spLocks noChangeShapeType="1"/>
          </p:cNvSpPr>
          <p:nvPr/>
        </p:nvSpPr>
        <p:spPr bwMode="auto">
          <a:xfrm>
            <a:off x="2209800" y="2895600"/>
            <a:ext cx="7620000" cy="0"/>
          </a:xfrm>
          <a:prstGeom prst="line">
            <a:avLst/>
          </a:prstGeom>
          <a:noFill/>
          <a:ln w="1016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pic>
        <p:nvPicPr>
          <p:cNvPr id="1026" name="Picture 2" descr="20 Great DNA Animated Gifs">
            <a:extLst>
              <a:ext uri="{FF2B5EF4-FFF2-40B4-BE49-F238E27FC236}">
                <a16:creationId xmlns:a16="http://schemas.microsoft.com/office/drawing/2014/main" id="{79A423D9-860D-ED5F-B06C-A28017EB8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773" y="156649"/>
            <a:ext cx="3476846" cy="2614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55E63-70B8-818C-6840-4A2BD22F9D85}"/>
              </a:ext>
            </a:extLst>
          </p:cNvPr>
          <p:cNvSpPr>
            <a:spLocks noGrp="1"/>
          </p:cNvSpPr>
          <p:nvPr>
            <p:ph type="title"/>
          </p:nvPr>
        </p:nvSpPr>
        <p:spPr/>
        <p:txBody>
          <a:bodyPr/>
          <a:lstStyle/>
          <a:p>
            <a:r>
              <a:rPr lang="en-US" u="sng" dirty="0" err="1">
                <a:solidFill>
                  <a:srgbClr val="FFFF00"/>
                </a:solidFill>
              </a:rPr>
              <a:t>Mendels</a:t>
            </a:r>
            <a:r>
              <a:rPr lang="en-US" u="sng" dirty="0">
                <a:solidFill>
                  <a:srgbClr val="FFFF00"/>
                </a:solidFill>
              </a:rPr>
              <a:t> 3 Laws</a:t>
            </a:r>
          </a:p>
        </p:txBody>
      </p:sp>
      <p:sp>
        <p:nvSpPr>
          <p:cNvPr id="3" name="Content Placeholder 2">
            <a:extLst>
              <a:ext uri="{FF2B5EF4-FFF2-40B4-BE49-F238E27FC236}">
                <a16:creationId xmlns:a16="http://schemas.microsoft.com/office/drawing/2014/main" id="{EAA5A400-4F92-AFD4-111A-5720E8519C08}"/>
              </a:ext>
            </a:extLst>
          </p:cNvPr>
          <p:cNvSpPr>
            <a:spLocks noGrp="1"/>
          </p:cNvSpPr>
          <p:nvPr>
            <p:ph idx="1"/>
          </p:nvPr>
        </p:nvSpPr>
        <p:spPr/>
        <p:txBody>
          <a:bodyPr/>
          <a:lstStyle/>
          <a:p>
            <a:r>
              <a:rPr lang="en-US" dirty="0"/>
              <a:t>1. </a:t>
            </a:r>
            <a:r>
              <a:rPr lang="en-US" b="1" u="sng" dirty="0">
                <a:solidFill>
                  <a:srgbClr val="FFFF00"/>
                </a:solidFill>
              </a:rPr>
              <a:t>Law of Segregation</a:t>
            </a:r>
            <a:r>
              <a:rPr lang="en-US" dirty="0"/>
              <a:t>: In the formation of gametes, the chromosome number drops from diploid to haploid.</a:t>
            </a:r>
          </a:p>
          <a:p>
            <a:endParaRPr lang="en-US" dirty="0"/>
          </a:p>
          <a:p>
            <a:r>
              <a:rPr lang="en-US" dirty="0"/>
              <a:t>2. </a:t>
            </a:r>
            <a:r>
              <a:rPr lang="en-US" b="1" u="sng" dirty="0">
                <a:solidFill>
                  <a:srgbClr val="FFFF00"/>
                </a:solidFill>
              </a:rPr>
              <a:t>Law of Independent Assortment</a:t>
            </a:r>
            <a:r>
              <a:rPr lang="en-US" dirty="0"/>
              <a:t>: as chromosomes separate they do so randomly</a:t>
            </a:r>
          </a:p>
          <a:p>
            <a:endParaRPr lang="en-US" dirty="0"/>
          </a:p>
          <a:p>
            <a:r>
              <a:rPr lang="en-US" dirty="0"/>
              <a:t>3. </a:t>
            </a:r>
            <a:r>
              <a:rPr lang="en-US" b="1" u="sng" dirty="0">
                <a:solidFill>
                  <a:srgbClr val="FFFF00"/>
                </a:solidFill>
              </a:rPr>
              <a:t>Law of Recombination</a:t>
            </a:r>
            <a:r>
              <a:rPr lang="en-US" dirty="0"/>
              <a:t>: Separate haploid gametes reunite at the time of fertilization to restore the chromosome number to diploid</a:t>
            </a:r>
          </a:p>
        </p:txBody>
      </p:sp>
      <p:sp>
        <p:nvSpPr>
          <p:cNvPr id="4" name="Footer Placeholder 3">
            <a:extLst>
              <a:ext uri="{FF2B5EF4-FFF2-40B4-BE49-F238E27FC236}">
                <a16:creationId xmlns:a16="http://schemas.microsoft.com/office/drawing/2014/main" id="{18DC0843-DCB8-59A1-6AEF-6A448F519756}"/>
              </a:ext>
            </a:extLst>
          </p:cNvPr>
          <p:cNvSpPr>
            <a:spLocks noGrp="1"/>
          </p:cNvSpPr>
          <p:nvPr>
            <p:ph type="ftr" sz="quarter" idx="10"/>
          </p:nvPr>
        </p:nvSpPr>
        <p:spPr/>
        <p:txBody>
          <a:bodyPr/>
          <a:lstStyle/>
          <a:p>
            <a:endParaRPr lang="en-US" altLang="en-US" dirty="0"/>
          </a:p>
        </p:txBody>
      </p:sp>
    </p:spTree>
    <p:extLst>
      <p:ext uri="{BB962C8B-B14F-4D97-AF65-F5344CB8AC3E}">
        <p14:creationId xmlns:p14="http://schemas.microsoft.com/office/powerpoint/2010/main" val="200403120"/>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FEC2F3-A2B9-D4F6-1688-D9B30E830AC3}"/>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23906" name="Rectangle 2">
            <a:extLst>
              <a:ext uri="{FF2B5EF4-FFF2-40B4-BE49-F238E27FC236}">
                <a16:creationId xmlns:a16="http://schemas.microsoft.com/office/drawing/2014/main" id="{4A8E65A6-2C3C-C3F1-4C6C-8E2ABB2DD24F}"/>
              </a:ext>
            </a:extLst>
          </p:cNvPr>
          <p:cNvSpPr>
            <a:spLocks noGrp="1" noChangeArrowheads="1"/>
          </p:cNvSpPr>
          <p:nvPr>
            <p:ph type="title"/>
          </p:nvPr>
        </p:nvSpPr>
        <p:spPr>
          <a:xfrm>
            <a:off x="1981200" y="274638"/>
            <a:ext cx="8229600" cy="792162"/>
          </a:xfrm>
        </p:spPr>
        <p:txBody>
          <a:bodyPr/>
          <a:lstStyle/>
          <a:p>
            <a:pPr marL="838200" indent="-838200"/>
            <a:r>
              <a:rPr lang="en-US" altLang="en-US" b="0" u="sng"/>
              <a:t>Selective Breeding</a:t>
            </a:r>
            <a:endParaRPr lang="en-US" altLang="en-US" b="0"/>
          </a:p>
        </p:txBody>
      </p:sp>
      <p:sp>
        <p:nvSpPr>
          <p:cNvPr id="123907" name="Rectangle 3">
            <a:extLst>
              <a:ext uri="{FF2B5EF4-FFF2-40B4-BE49-F238E27FC236}">
                <a16:creationId xmlns:a16="http://schemas.microsoft.com/office/drawing/2014/main" id="{DE771143-6E54-F668-B3A3-8E09A6FEF02F}"/>
              </a:ext>
            </a:extLst>
          </p:cNvPr>
          <p:cNvSpPr>
            <a:spLocks noGrp="1" noChangeArrowheads="1"/>
          </p:cNvSpPr>
          <p:nvPr>
            <p:ph type="body" idx="1"/>
          </p:nvPr>
        </p:nvSpPr>
        <p:spPr/>
        <p:txBody>
          <a:bodyPr/>
          <a:lstStyle/>
          <a:p>
            <a:pPr marL="609600" indent="-609600">
              <a:lnSpc>
                <a:spcPct val="90000"/>
              </a:lnSpc>
            </a:pPr>
            <a:r>
              <a:rPr lang="en-US" altLang="en-US"/>
              <a:t>A process where scientists select a few organisms with desired traits to serve as parents of the next generation.</a:t>
            </a:r>
          </a:p>
          <a:p>
            <a:pPr marL="990600" lvl="1" indent="-533400">
              <a:lnSpc>
                <a:spcPct val="90000"/>
              </a:lnSpc>
            </a:pPr>
            <a:r>
              <a:rPr lang="en-US" altLang="en-US" b="1" u="sng"/>
              <a:t>Inbreeding</a:t>
            </a:r>
            <a:r>
              <a:rPr lang="en-US" altLang="en-US" b="1"/>
              <a:t> = </a:t>
            </a:r>
            <a:r>
              <a:rPr lang="en-US" altLang="en-US"/>
              <a:t>crossing two individuals that have </a:t>
            </a:r>
            <a:r>
              <a:rPr lang="en-US" altLang="en-US" i="1"/>
              <a:t>similar</a:t>
            </a:r>
            <a:r>
              <a:rPr lang="en-US" altLang="en-US"/>
              <a:t> sets of alleles.  (Used to produce purebred dogs.)</a:t>
            </a:r>
          </a:p>
          <a:p>
            <a:pPr marL="990600" lvl="1" indent="-533400">
              <a:lnSpc>
                <a:spcPct val="90000"/>
              </a:lnSpc>
            </a:pPr>
            <a:r>
              <a:rPr lang="en-US" altLang="en-US" b="1" u="sng"/>
              <a:t>Hybridization</a:t>
            </a:r>
            <a:r>
              <a:rPr lang="en-US" altLang="en-US" b="1"/>
              <a:t> = </a:t>
            </a:r>
            <a:r>
              <a:rPr lang="en-US" altLang="en-US"/>
              <a:t>crossing two genetically different individuals.  (Used to mix two different desirable traits.) (Like corn that has lots of kernels &amp; is healthy.)</a:t>
            </a: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C764186-9C07-5E99-BBAE-ACA59BC65A51}"/>
              </a:ext>
            </a:extLst>
          </p:cNvPr>
          <p:cNvSpPr>
            <a:spLocks noGrp="1" noChangeArrowheads="1"/>
          </p:cNvSpPr>
          <p:nvPr>
            <p:ph type="title"/>
          </p:nvPr>
        </p:nvSpPr>
        <p:spPr>
          <a:xfrm>
            <a:off x="1981200" y="274638"/>
            <a:ext cx="8229600" cy="639762"/>
          </a:xfrm>
        </p:spPr>
        <p:txBody>
          <a:bodyPr/>
          <a:lstStyle/>
          <a:p>
            <a:r>
              <a:rPr lang="en-US" altLang="en-US" sz="4000" b="0" u="sng"/>
              <a:t>Genetic Engineering</a:t>
            </a:r>
            <a:r>
              <a:rPr lang="en-US" altLang="en-US" sz="4000"/>
              <a:t> </a:t>
            </a:r>
          </a:p>
        </p:txBody>
      </p:sp>
      <p:sp>
        <p:nvSpPr>
          <p:cNvPr id="125955" name="Rectangle 3">
            <a:extLst>
              <a:ext uri="{FF2B5EF4-FFF2-40B4-BE49-F238E27FC236}">
                <a16:creationId xmlns:a16="http://schemas.microsoft.com/office/drawing/2014/main" id="{9614A761-C812-7DD0-39DF-932A4E372F7F}"/>
              </a:ext>
            </a:extLst>
          </p:cNvPr>
          <p:cNvSpPr>
            <a:spLocks noGrp="1" noChangeArrowheads="1"/>
          </p:cNvSpPr>
          <p:nvPr>
            <p:ph type="body" idx="1"/>
          </p:nvPr>
        </p:nvSpPr>
        <p:spPr>
          <a:xfrm>
            <a:off x="1981200" y="1143001"/>
            <a:ext cx="8229600" cy="4983163"/>
          </a:xfrm>
        </p:spPr>
        <p:txBody>
          <a:bodyPr/>
          <a:lstStyle/>
          <a:p>
            <a:pPr>
              <a:lnSpc>
                <a:spcPct val="90000"/>
              </a:lnSpc>
            </a:pPr>
            <a:r>
              <a:rPr lang="en-US" altLang="en-US"/>
              <a:t>A process where genes from one organism are transferred into the DNA of another organism.  It is also called “gene splicing”.  Scientists sometimes use viruses to transfer the DNA. </a:t>
            </a:r>
          </a:p>
          <a:p>
            <a:pPr lvl="1">
              <a:lnSpc>
                <a:spcPct val="90000"/>
              </a:lnSpc>
            </a:pPr>
            <a:r>
              <a:rPr lang="en-US" altLang="en-US" b="1" u="sng"/>
              <a:t>Gene Therapy</a:t>
            </a:r>
            <a:r>
              <a:rPr lang="en-US" altLang="en-US"/>
              <a:t> is a process that tries to correct genetic disorders, by inserting normal (working) copies of the gene into the cells of a person with a disorder.</a:t>
            </a:r>
          </a:p>
          <a:p>
            <a:pPr lvl="1">
              <a:lnSpc>
                <a:spcPct val="90000"/>
              </a:lnSpc>
            </a:pPr>
            <a:r>
              <a:rPr lang="en-US" altLang="en-US" b="1" u="sng"/>
              <a:t>Genome</a:t>
            </a:r>
            <a:r>
              <a:rPr lang="en-US" altLang="en-US"/>
              <a:t> is a word that for ALL the DNA in one cell or an organism.</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8EE0A1DB-024D-201F-B023-FC05310D4CDE}"/>
              </a:ext>
            </a:extLst>
          </p:cNvPr>
          <p:cNvSpPr>
            <a:spLocks noGrp="1"/>
          </p:cNvSpPr>
          <p:nvPr>
            <p:ph type="ftr" sz="quarter" idx="10"/>
          </p:nvPr>
        </p:nvSpPr>
        <p:spPr/>
        <p:txBody>
          <a:bodyPr/>
          <a:lstStyle/>
          <a:p>
            <a:pPr fontAlgn="base">
              <a:spcBef>
                <a:spcPct val="0"/>
              </a:spcBef>
              <a:spcAft>
                <a:spcPct val="0"/>
              </a:spcAft>
            </a:pPr>
            <a:r>
              <a:rPr lang="en-US" altLang="en-US" dirty="0">
                <a:solidFill>
                  <a:srgbClr val="FFFFFF"/>
                </a:solidFill>
                <a:latin typeface="Arial" panose="020B0604020202020204" pitchFamily="34" charset="0"/>
                <a:cs typeface="Arial" panose="020B0604020202020204" pitchFamily="34" charset="0"/>
              </a:rPr>
              <a:t>Law of Segregation</a:t>
            </a:r>
          </a:p>
        </p:txBody>
      </p:sp>
      <p:pic>
        <p:nvPicPr>
          <p:cNvPr id="40968" name="Picture 8">
            <a:extLst>
              <a:ext uri="{FF2B5EF4-FFF2-40B4-BE49-F238E27FC236}">
                <a16:creationId xmlns:a16="http://schemas.microsoft.com/office/drawing/2014/main" id="{3BCE9901-B849-346E-35A4-100AB0D93AD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1371600"/>
            <a:ext cx="523875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E0F25940-A0C4-3865-AA98-72A436F9D71D}"/>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21508" name="Rectangle 4">
            <a:extLst>
              <a:ext uri="{FF2B5EF4-FFF2-40B4-BE49-F238E27FC236}">
                <a16:creationId xmlns:a16="http://schemas.microsoft.com/office/drawing/2014/main" id="{62B70293-0BF3-E0C9-030D-1FF136EBE9E5}"/>
              </a:ext>
            </a:extLst>
          </p:cNvPr>
          <p:cNvSpPr>
            <a:spLocks noGrp="1" noChangeArrowheads="1"/>
          </p:cNvSpPr>
          <p:nvPr>
            <p:ph type="title"/>
          </p:nvPr>
        </p:nvSpPr>
        <p:spPr>
          <a:xfrm>
            <a:off x="1981200" y="274638"/>
            <a:ext cx="8229600" cy="715962"/>
          </a:xfrm>
        </p:spPr>
        <p:txBody>
          <a:bodyPr/>
          <a:lstStyle/>
          <a:p>
            <a:r>
              <a:rPr lang="en-US" altLang="en-US" sz="4000">
                <a:solidFill>
                  <a:srgbClr val="FFFF00"/>
                </a:solidFill>
              </a:rPr>
              <a:t>Segregation &amp; Independent Sorting</a:t>
            </a:r>
          </a:p>
        </p:txBody>
      </p:sp>
      <p:pic>
        <p:nvPicPr>
          <p:cNvPr id="21509" name="Picture 5">
            <a:extLst>
              <a:ext uri="{FF2B5EF4-FFF2-40B4-BE49-F238E27FC236}">
                <a16:creationId xmlns:a16="http://schemas.microsoft.com/office/drawing/2014/main" id="{F22C33EB-D84F-52F0-D97C-6AE8E2221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100138"/>
            <a:ext cx="6096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7A7B05-EC9A-CD47-D06C-9774CA5FBA40}"/>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13314" name="Rectangle 2">
            <a:extLst>
              <a:ext uri="{FF2B5EF4-FFF2-40B4-BE49-F238E27FC236}">
                <a16:creationId xmlns:a16="http://schemas.microsoft.com/office/drawing/2014/main" id="{F70E05D6-2071-416B-9A35-90ABC52CF863}"/>
              </a:ext>
            </a:extLst>
          </p:cNvPr>
          <p:cNvSpPr>
            <a:spLocks noGrp="1" noChangeArrowheads="1"/>
          </p:cNvSpPr>
          <p:nvPr>
            <p:ph type="title"/>
          </p:nvPr>
        </p:nvSpPr>
        <p:spPr/>
        <p:txBody>
          <a:bodyPr/>
          <a:lstStyle/>
          <a:p>
            <a:r>
              <a:rPr lang="en-US" altLang="en-US" sz="3600" u="sng">
                <a:solidFill>
                  <a:srgbClr val="FFFF00"/>
                </a:solidFill>
              </a:rPr>
              <a:t>Modern Molecular Genetics Matches Mendel’s Predictions:</a:t>
            </a:r>
          </a:p>
        </p:txBody>
      </p:sp>
      <p:sp>
        <p:nvSpPr>
          <p:cNvPr id="13315" name="Rectangle 3">
            <a:extLst>
              <a:ext uri="{FF2B5EF4-FFF2-40B4-BE49-F238E27FC236}">
                <a16:creationId xmlns:a16="http://schemas.microsoft.com/office/drawing/2014/main" id="{8B2B829C-E03B-83F3-AA27-EE4611FBA0A7}"/>
              </a:ext>
            </a:extLst>
          </p:cNvPr>
          <p:cNvSpPr>
            <a:spLocks noGrp="1" noChangeArrowheads="1"/>
          </p:cNvSpPr>
          <p:nvPr>
            <p:ph type="body" idx="1"/>
          </p:nvPr>
        </p:nvSpPr>
        <p:spPr>
          <a:noFill/>
          <a:ln w="57150">
            <a:solidFill>
              <a:srgbClr val="FFFF00"/>
            </a:solidFill>
            <a:miter lim="800000"/>
            <a:headEnd/>
            <a:tailEnd/>
          </a:ln>
        </p:spPr>
        <p:txBody>
          <a:bodyPr/>
          <a:lstStyle/>
          <a:p>
            <a:r>
              <a:rPr lang="en-US" altLang="en-US" b="1" u="sng">
                <a:solidFill>
                  <a:srgbClr val="FFFF00"/>
                </a:solidFill>
              </a:rPr>
              <a:t>Sutton</a:t>
            </a:r>
            <a:r>
              <a:rPr lang="en-US" altLang="en-US"/>
              <a:t>: (1903) used a microscope to discover that </a:t>
            </a:r>
            <a:r>
              <a:rPr lang="en-US" altLang="en-US" b="1" u="sng">
                <a:solidFill>
                  <a:srgbClr val="FFFF00"/>
                </a:solidFill>
              </a:rPr>
              <a:t>chromosomes</a:t>
            </a:r>
            <a:r>
              <a:rPr lang="en-US" altLang="en-US"/>
              <a:t> were the factors Mendel predicted.</a:t>
            </a:r>
          </a:p>
          <a:p>
            <a:endParaRPr lang="en-US" altLang="en-US"/>
          </a:p>
          <a:p>
            <a:r>
              <a:rPr lang="en-US" altLang="en-US"/>
              <a:t>A </a:t>
            </a:r>
            <a:r>
              <a:rPr lang="en-US" altLang="en-US" b="1" u="sng">
                <a:solidFill>
                  <a:srgbClr val="FFFF00"/>
                </a:solidFill>
              </a:rPr>
              <a:t>Gene</a:t>
            </a:r>
            <a:r>
              <a:rPr lang="en-US" altLang="en-US"/>
              <a:t> is a segment of </a:t>
            </a:r>
            <a:r>
              <a:rPr lang="en-US" altLang="en-US" b="1" u="sng">
                <a:solidFill>
                  <a:srgbClr val="FFFF00"/>
                </a:solidFill>
              </a:rPr>
              <a:t>DNA</a:t>
            </a:r>
            <a:r>
              <a:rPr lang="en-US" altLang="en-US"/>
              <a:t> on a </a:t>
            </a:r>
            <a:r>
              <a:rPr lang="en-US" altLang="en-US" b="1" u="sng">
                <a:solidFill>
                  <a:srgbClr val="FFFF00"/>
                </a:solidFill>
              </a:rPr>
              <a:t>Chromosome</a:t>
            </a:r>
            <a:r>
              <a:rPr lang="en-US" altLang="en-US"/>
              <a:t> that controls a particular hereditary trait.  Chromosomes occur in </a:t>
            </a:r>
            <a:r>
              <a:rPr lang="en-US" altLang="en-US" b="1" u="sng">
                <a:solidFill>
                  <a:srgbClr val="FFFF00"/>
                </a:solidFill>
              </a:rPr>
              <a:t>pairs</a:t>
            </a:r>
            <a:r>
              <a:rPr lang="en-US" altLang="en-US"/>
              <a:t>, so genes also occur in pairs. </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3E5F6444-F7B8-0CA5-6021-5E48836EF20D}"/>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pic>
        <p:nvPicPr>
          <p:cNvPr id="20484" name="Picture 4">
            <a:extLst>
              <a:ext uri="{FF2B5EF4-FFF2-40B4-BE49-F238E27FC236}">
                <a16:creationId xmlns:a16="http://schemas.microsoft.com/office/drawing/2014/main" id="{5E80E8B3-E97D-5511-838E-A33EA3872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92100"/>
            <a:ext cx="86868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80AB-51B0-B9FA-482E-F97A49AC955C}"/>
              </a:ext>
            </a:extLst>
          </p:cNvPr>
          <p:cNvSpPr>
            <a:spLocks noGrp="1"/>
          </p:cNvSpPr>
          <p:nvPr>
            <p:ph type="title"/>
          </p:nvPr>
        </p:nvSpPr>
        <p:spPr/>
        <p:txBody>
          <a:bodyPr/>
          <a:lstStyle/>
          <a:p>
            <a:r>
              <a:rPr lang="en-US" dirty="0">
                <a:solidFill>
                  <a:srgbClr val="FFFF00"/>
                </a:solidFill>
              </a:rPr>
              <a:t>Genetic Terms</a:t>
            </a:r>
          </a:p>
        </p:txBody>
      </p:sp>
      <p:sp>
        <p:nvSpPr>
          <p:cNvPr id="3" name="Content Placeholder 2">
            <a:extLst>
              <a:ext uri="{FF2B5EF4-FFF2-40B4-BE49-F238E27FC236}">
                <a16:creationId xmlns:a16="http://schemas.microsoft.com/office/drawing/2014/main" id="{3E04B852-BD8B-343F-2CE0-CC6D62ABE73A}"/>
              </a:ext>
            </a:extLst>
          </p:cNvPr>
          <p:cNvSpPr>
            <a:spLocks noGrp="1"/>
          </p:cNvSpPr>
          <p:nvPr>
            <p:ph idx="1"/>
          </p:nvPr>
        </p:nvSpPr>
        <p:spPr/>
        <p:txBody>
          <a:bodyPr/>
          <a:lstStyle/>
          <a:p>
            <a:r>
              <a:rPr lang="en-US" b="1" u="sng" dirty="0">
                <a:solidFill>
                  <a:srgbClr val="FFFF00"/>
                </a:solidFill>
              </a:rPr>
              <a:t>Dominant</a:t>
            </a:r>
            <a:r>
              <a:rPr lang="en-US" b="1" dirty="0">
                <a:solidFill>
                  <a:srgbClr val="FFFF00"/>
                </a:solidFill>
              </a:rPr>
              <a:t>:</a:t>
            </a:r>
            <a:r>
              <a:rPr lang="en-US" dirty="0"/>
              <a:t> Prevailing factor</a:t>
            </a:r>
          </a:p>
          <a:p>
            <a:r>
              <a:rPr lang="en-US" b="1" u="sng" dirty="0">
                <a:solidFill>
                  <a:srgbClr val="FFFF00"/>
                </a:solidFill>
              </a:rPr>
              <a:t>Recessive:</a:t>
            </a:r>
            <a:r>
              <a:rPr lang="en-US" dirty="0"/>
              <a:t> non prevailing factor</a:t>
            </a:r>
          </a:p>
          <a:p>
            <a:r>
              <a:rPr lang="en-US" b="1" u="sng" dirty="0">
                <a:solidFill>
                  <a:srgbClr val="FFFF00"/>
                </a:solidFill>
              </a:rPr>
              <a:t>Diploid</a:t>
            </a:r>
            <a:r>
              <a:rPr lang="en-US" dirty="0"/>
              <a:t>: complete chromosome number</a:t>
            </a:r>
          </a:p>
          <a:p>
            <a:r>
              <a:rPr lang="en-US" b="1" u="sng" dirty="0">
                <a:solidFill>
                  <a:srgbClr val="FFFF00"/>
                </a:solidFill>
              </a:rPr>
              <a:t>Haploid</a:t>
            </a:r>
            <a:r>
              <a:rPr lang="en-US" dirty="0"/>
              <a:t>: half chromosome number</a:t>
            </a:r>
          </a:p>
          <a:p>
            <a:r>
              <a:rPr lang="en-US" b="1" u="sng" dirty="0">
                <a:solidFill>
                  <a:srgbClr val="FFFF00"/>
                </a:solidFill>
              </a:rPr>
              <a:t>Homozygous</a:t>
            </a:r>
            <a:r>
              <a:rPr lang="en-US" dirty="0"/>
              <a:t>: both factors on homologous chromosomes are the same </a:t>
            </a:r>
          </a:p>
          <a:p>
            <a:r>
              <a:rPr lang="en-US" b="1" u="sng" dirty="0">
                <a:solidFill>
                  <a:srgbClr val="FFFF00"/>
                </a:solidFill>
              </a:rPr>
              <a:t>Heterozygous</a:t>
            </a:r>
            <a:r>
              <a:rPr lang="en-US" dirty="0"/>
              <a:t>: both factors on homologous chromosomes are </a:t>
            </a:r>
            <a:r>
              <a:rPr lang="en-US"/>
              <a:t>different </a:t>
            </a:r>
            <a:endParaRPr lang="en-US" dirty="0"/>
          </a:p>
        </p:txBody>
      </p:sp>
      <p:sp>
        <p:nvSpPr>
          <p:cNvPr id="4" name="Footer Placeholder 3">
            <a:extLst>
              <a:ext uri="{FF2B5EF4-FFF2-40B4-BE49-F238E27FC236}">
                <a16:creationId xmlns:a16="http://schemas.microsoft.com/office/drawing/2014/main" id="{5FDF3E18-D839-9F5C-B8AE-51B161861699}"/>
              </a:ext>
            </a:extLst>
          </p:cNvPr>
          <p:cNvSpPr>
            <a:spLocks noGrp="1"/>
          </p:cNvSpPr>
          <p:nvPr>
            <p:ph type="ftr" sz="quarter" idx="10"/>
          </p:nvPr>
        </p:nvSpPr>
        <p:spPr/>
        <p:txBody>
          <a:bodyPr/>
          <a:lstStyle/>
          <a:p>
            <a:r>
              <a:rPr lang="en-US" altLang="en-US" dirty="0"/>
              <a:t>\</a:t>
            </a:r>
          </a:p>
        </p:txBody>
      </p:sp>
    </p:spTree>
    <p:extLst>
      <p:ext uri="{BB962C8B-B14F-4D97-AF65-F5344CB8AC3E}">
        <p14:creationId xmlns:p14="http://schemas.microsoft.com/office/powerpoint/2010/main" val="56689295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1F2B-F005-8E76-634E-4B4CF6641ED3}"/>
              </a:ext>
            </a:extLst>
          </p:cNvPr>
          <p:cNvSpPr>
            <a:spLocks noGrp="1"/>
          </p:cNvSpPr>
          <p:nvPr>
            <p:ph type="title"/>
          </p:nvPr>
        </p:nvSpPr>
        <p:spPr/>
        <p:txBody>
          <a:bodyPr/>
          <a:lstStyle/>
          <a:p>
            <a:r>
              <a:rPr lang="en-US" dirty="0">
                <a:solidFill>
                  <a:srgbClr val="FFFF00"/>
                </a:solidFill>
              </a:rPr>
              <a:t>Genetic Terms</a:t>
            </a:r>
            <a:endParaRPr lang="en-US" dirty="0"/>
          </a:p>
        </p:txBody>
      </p:sp>
      <p:sp>
        <p:nvSpPr>
          <p:cNvPr id="3" name="Content Placeholder 2">
            <a:extLst>
              <a:ext uri="{FF2B5EF4-FFF2-40B4-BE49-F238E27FC236}">
                <a16:creationId xmlns:a16="http://schemas.microsoft.com/office/drawing/2014/main" id="{ABBAD47A-0106-61E5-0D27-398B77670120}"/>
              </a:ext>
            </a:extLst>
          </p:cNvPr>
          <p:cNvSpPr>
            <a:spLocks noGrp="1"/>
          </p:cNvSpPr>
          <p:nvPr>
            <p:ph idx="1"/>
          </p:nvPr>
        </p:nvSpPr>
        <p:spPr/>
        <p:txBody>
          <a:bodyPr/>
          <a:lstStyle/>
          <a:p>
            <a:r>
              <a:rPr lang="en-US" b="1" u="sng" dirty="0">
                <a:solidFill>
                  <a:srgbClr val="FFFF00"/>
                </a:solidFill>
              </a:rPr>
              <a:t>Genotype</a:t>
            </a:r>
            <a:r>
              <a:rPr lang="en-US" dirty="0"/>
              <a:t>: genetic make up of the cell</a:t>
            </a:r>
          </a:p>
          <a:p>
            <a:r>
              <a:rPr lang="en-US" b="1" u="sng" dirty="0">
                <a:solidFill>
                  <a:srgbClr val="FFFF00"/>
                </a:solidFill>
              </a:rPr>
              <a:t>Phenotype</a:t>
            </a:r>
            <a:r>
              <a:rPr lang="en-US" dirty="0"/>
              <a:t> : outward appearance expressed by gene</a:t>
            </a:r>
          </a:p>
          <a:p>
            <a:endParaRPr lang="en-US" dirty="0"/>
          </a:p>
          <a:p>
            <a:r>
              <a:rPr lang="en-US" dirty="0">
                <a:solidFill>
                  <a:srgbClr val="FFFF00"/>
                </a:solidFill>
              </a:rPr>
              <a:t>Human male: XY                  Human female: XX</a:t>
            </a:r>
          </a:p>
          <a:p>
            <a:r>
              <a:rPr lang="en-US" b="1" dirty="0">
                <a:solidFill>
                  <a:srgbClr val="FFFF00"/>
                </a:solidFill>
              </a:rPr>
              <a:t>Humans have:</a:t>
            </a:r>
          </a:p>
          <a:p>
            <a:r>
              <a:rPr lang="en-US" dirty="0"/>
              <a:t>                    </a:t>
            </a:r>
            <a:r>
              <a:rPr lang="en-US" dirty="0">
                <a:solidFill>
                  <a:srgbClr val="FFFF00"/>
                </a:solidFill>
              </a:rPr>
              <a:t>2 sex chromosomes: 1pair</a:t>
            </a:r>
          </a:p>
          <a:p>
            <a:r>
              <a:rPr lang="en-US" dirty="0">
                <a:solidFill>
                  <a:srgbClr val="FFFF00"/>
                </a:solidFill>
              </a:rPr>
              <a:t>                   44 Autosomes:  22 pairs</a:t>
            </a:r>
          </a:p>
          <a:p>
            <a:r>
              <a:rPr lang="en-US" dirty="0">
                <a:solidFill>
                  <a:srgbClr val="FFFF00"/>
                </a:solidFill>
              </a:rPr>
              <a:t>                    46 total chromosomes: 23 pairs</a:t>
            </a:r>
          </a:p>
        </p:txBody>
      </p:sp>
      <p:sp>
        <p:nvSpPr>
          <p:cNvPr id="4" name="Footer Placeholder 3">
            <a:extLst>
              <a:ext uri="{FF2B5EF4-FFF2-40B4-BE49-F238E27FC236}">
                <a16:creationId xmlns:a16="http://schemas.microsoft.com/office/drawing/2014/main" id="{2571B8B8-3E5F-CF9D-DF0C-B88713077188}"/>
              </a:ext>
            </a:extLst>
          </p:cNvPr>
          <p:cNvSpPr>
            <a:spLocks noGrp="1"/>
          </p:cNvSpPr>
          <p:nvPr>
            <p:ph type="ftr" sz="quarter" idx="10"/>
          </p:nvPr>
        </p:nvSpPr>
        <p:spPr/>
        <p:txBody>
          <a:bodyPr/>
          <a:lstStyle/>
          <a:p>
            <a:endParaRPr lang="en-US" altLang="en-US" dirty="0"/>
          </a:p>
        </p:txBody>
      </p:sp>
    </p:spTree>
    <p:extLst>
      <p:ext uri="{BB962C8B-B14F-4D97-AF65-F5344CB8AC3E}">
        <p14:creationId xmlns:p14="http://schemas.microsoft.com/office/powerpoint/2010/main" val="42509870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83D851DB-BE12-A601-198C-3EDC388B2A25}"/>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10242" name="Rectangle 2">
            <a:extLst>
              <a:ext uri="{FF2B5EF4-FFF2-40B4-BE49-F238E27FC236}">
                <a16:creationId xmlns:a16="http://schemas.microsoft.com/office/drawing/2014/main" id="{27E20701-F5BA-C5C3-78A0-08BE840DB8ED}"/>
              </a:ext>
            </a:extLst>
          </p:cNvPr>
          <p:cNvSpPr>
            <a:spLocks noGrp="1" noChangeArrowheads="1"/>
          </p:cNvSpPr>
          <p:nvPr>
            <p:ph type="body" idx="1"/>
          </p:nvPr>
        </p:nvSpPr>
        <p:spPr>
          <a:xfrm>
            <a:off x="1981200" y="381001"/>
            <a:ext cx="8229600" cy="5745163"/>
          </a:xfrm>
        </p:spPr>
        <p:txBody>
          <a:bodyPr/>
          <a:lstStyle/>
          <a:p>
            <a:pPr marL="609600" indent="-609600"/>
            <a:r>
              <a:rPr lang="en-US" altLang="en-US" b="1" u="sng">
                <a:solidFill>
                  <a:srgbClr val="FFFF00"/>
                </a:solidFill>
              </a:rPr>
              <a:t>Alleles</a:t>
            </a:r>
            <a:r>
              <a:rPr lang="en-US" altLang="en-US"/>
              <a:t> = several alternative forms of a gene. Mendel’s Factors are now called alleles. </a:t>
            </a:r>
          </a:p>
          <a:p>
            <a:pPr marL="609600" indent="-609600"/>
            <a:endParaRPr lang="en-US" altLang="en-US"/>
          </a:p>
          <a:p>
            <a:pPr marL="609600" indent="-609600"/>
            <a:r>
              <a:rPr lang="en-US" altLang="en-US" b="1" u="sng">
                <a:solidFill>
                  <a:srgbClr val="FFFF00"/>
                </a:solidFill>
              </a:rPr>
              <a:t>Letters</a:t>
            </a:r>
            <a:r>
              <a:rPr lang="en-US" altLang="en-US"/>
              <a:t> are used to represent Alleles: </a:t>
            </a:r>
          </a:p>
          <a:p>
            <a:pPr marL="990600" lvl="1" indent="-533400">
              <a:buFontTx/>
              <a:buAutoNum type="alphaLcPeriod"/>
            </a:pPr>
            <a:r>
              <a:rPr lang="en-US" altLang="en-US" sz="3200" b="1" u="sng">
                <a:solidFill>
                  <a:srgbClr val="FFFF00"/>
                </a:solidFill>
              </a:rPr>
              <a:t>Capitals</a:t>
            </a:r>
            <a:r>
              <a:rPr lang="en-US" altLang="en-US"/>
              <a:t> refer to a </a:t>
            </a:r>
            <a:r>
              <a:rPr lang="en-US" altLang="en-US" sz="3200" b="1" u="sng">
                <a:solidFill>
                  <a:srgbClr val="FFFF00"/>
                </a:solidFill>
              </a:rPr>
              <a:t>Dominant</a:t>
            </a:r>
            <a:r>
              <a:rPr lang="en-US" altLang="en-US" b="1" u="sng"/>
              <a:t> </a:t>
            </a:r>
            <a:r>
              <a:rPr lang="en-US" altLang="en-US" sz="3200" b="1" u="sng">
                <a:solidFill>
                  <a:srgbClr val="FFFF00"/>
                </a:solidFill>
              </a:rPr>
              <a:t>Allele</a:t>
            </a:r>
            <a:r>
              <a:rPr lang="en-US" altLang="en-US"/>
              <a:t> that masks or hides expression of a recessive allele.</a:t>
            </a:r>
          </a:p>
          <a:p>
            <a:pPr marL="990600" lvl="1" indent="-533400">
              <a:buFontTx/>
              <a:buAutoNum type="alphaLcPeriod"/>
            </a:pPr>
            <a:endParaRPr lang="en-US" altLang="en-US"/>
          </a:p>
          <a:p>
            <a:pPr marL="990600" lvl="1" indent="-533400">
              <a:buFontTx/>
              <a:buAutoNum type="alphaLcPeriod"/>
            </a:pPr>
            <a:r>
              <a:rPr lang="en-US" altLang="en-US" sz="3200" b="1" u="sng">
                <a:solidFill>
                  <a:srgbClr val="FFFF00"/>
                </a:solidFill>
              </a:rPr>
              <a:t>Lowercase</a:t>
            </a:r>
            <a:r>
              <a:rPr lang="en-US" altLang="en-US"/>
              <a:t> refers to a </a:t>
            </a:r>
            <a:r>
              <a:rPr lang="en-US" altLang="en-US" sz="3200" b="1" u="sng">
                <a:solidFill>
                  <a:srgbClr val="FFFF00"/>
                </a:solidFill>
              </a:rPr>
              <a:t>Recessive</a:t>
            </a:r>
            <a:r>
              <a:rPr lang="en-US" altLang="en-US" b="1" u="sng"/>
              <a:t> </a:t>
            </a:r>
            <a:r>
              <a:rPr lang="en-US" altLang="en-US" sz="3200" b="1" u="sng">
                <a:solidFill>
                  <a:srgbClr val="FFFF00"/>
                </a:solidFill>
              </a:rPr>
              <a:t>Allele</a:t>
            </a:r>
            <a:r>
              <a:rPr lang="en-US" altLang="en-US"/>
              <a:t> its expression is masked by a dominant allele.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4DCC01-7F68-A58E-71B8-E9D743314061}"/>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14338" name="Rectangle 2">
            <a:extLst>
              <a:ext uri="{FF2B5EF4-FFF2-40B4-BE49-F238E27FC236}">
                <a16:creationId xmlns:a16="http://schemas.microsoft.com/office/drawing/2014/main" id="{5F56DBED-C4C0-5458-99AB-CE0DFC592D11}"/>
              </a:ext>
            </a:extLst>
          </p:cNvPr>
          <p:cNvSpPr>
            <a:spLocks noGrp="1" noChangeArrowheads="1"/>
          </p:cNvSpPr>
          <p:nvPr>
            <p:ph type="title"/>
          </p:nvPr>
        </p:nvSpPr>
        <p:spPr>
          <a:xfrm>
            <a:off x="1981200" y="274638"/>
            <a:ext cx="8229600" cy="715962"/>
          </a:xfrm>
        </p:spPr>
        <p:txBody>
          <a:bodyPr/>
          <a:lstStyle/>
          <a:p>
            <a:r>
              <a:rPr lang="en-US" altLang="en-US" sz="4000">
                <a:solidFill>
                  <a:srgbClr val="FFFF00"/>
                </a:solidFill>
              </a:rPr>
              <a:t>Dominant vs. Recessive</a:t>
            </a:r>
          </a:p>
        </p:txBody>
      </p:sp>
      <p:sp>
        <p:nvSpPr>
          <p:cNvPr id="14339" name="Rectangle 3">
            <a:extLst>
              <a:ext uri="{FF2B5EF4-FFF2-40B4-BE49-F238E27FC236}">
                <a16:creationId xmlns:a16="http://schemas.microsoft.com/office/drawing/2014/main" id="{0342EAAD-1A73-6864-6F1A-AA401F8616D9}"/>
              </a:ext>
            </a:extLst>
          </p:cNvPr>
          <p:cNvSpPr>
            <a:spLocks noGrp="1" noChangeArrowheads="1"/>
          </p:cNvSpPr>
          <p:nvPr>
            <p:ph type="body" idx="1"/>
          </p:nvPr>
        </p:nvSpPr>
        <p:spPr>
          <a:xfrm>
            <a:off x="1981200" y="1600200"/>
            <a:ext cx="8229600" cy="3200400"/>
          </a:xfrm>
          <a:noFill/>
          <a:ln w="76200">
            <a:solidFill>
              <a:srgbClr val="FFFF00"/>
            </a:solidFill>
            <a:miter lim="800000"/>
            <a:headEnd/>
            <a:tailEnd/>
          </a:ln>
        </p:spPr>
        <p:txBody>
          <a:bodyPr/>
          <a:lstStyle/>
          <a:p>
            <a:r>
              <a:rPr lang="en-US" altLang="en-US" b="1" u="sng">
                <a:solidFill>
                  <a:srgbClr val="FFFF00"/>
                </a:solidFill>
              </a:rPr>
              <a:t>Dominant Factor</a:t>
            </a:r>
            <a:r>
              <a:rPr lang="en-US" altLang="en-US"/>
              <a:t> because it masked, or dominated the other factor for a specific trait</a:t>
            </a:r>
          </a:p>
          <a:p>
            <a:endParaRPr lang="en-US" altLang="en-US"/>
          </a:p>
          <a:p>
            <a:r>
              <a:rPr lang="en-US" altLang="en-US" b="1" u="sng">
                <a:solidFill>
                  <a:srgbClr val="FFFF00"/>
                </a:solidFill>
              </a:rPr>
              <a:t>Recessive Factor</a:t>
            </a:r>
            <a:r>
              <a:rPr lang="en-US" altLang="en-US"/>
              <a:t> = the other trait that did not appear when paired with a dominant trait.</a:t>
            </a:r>
          </a:p>
          <a:p>
            <a:endParaRPr lang="en-US" altLang="en-US"/>
          </a:p>
          <a:p>
            <a:endParaRPr lang="en-US" alt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AB9A27-1D68-AF6D-9B14-B4C71AD71AA2}"/>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15362" name="Rectangle 2">
            <a:extLst>
              <a:ext uri="{FF2B5EF4-FFF2-40B4-BE49-F238E27FC236}">
                <a16:creationId xmlns:a16="http://schemas.microsoft.com/office/drawing/2014/main" id="{1497E34A-4AE7-E4B9-641A-3D4CDB765F5F}"/>
              </a:ext>
            </a:extLst>
          </p:cNvPr>
          <p:cNvSpPr>
            <a:spLocks noGrp="1" noChangeArrowheads="1"/>
          </p:cNvSpPr>
          <p:nvPr>
            <p:ph type="title"/>
          </p:nvPr>
        </p:nvSpPr>
        <p:spPr>
          <a:xfrm>
            <a:off x="1981200" y="274638"/>
            <a:ext cx="8229600" cy="715962"/>
          </a:xfrm>
        </p:spPr>
        <p:txBody>
          <a:bodyPr/>
          <a:lstStyle/>
          <a:p>
            <a:r>
              <a:rPr lang="en-US" altLang="en-US" sz="4000" u="sng">
                <a:solidFill>
                  <a:srgbClr val="FFFF00"/>
                </a:solidFill>
              </a:rPr>
              <a:t>Examples</a:t>
            </a:r>
            <a:r>
              <a:rPr lang="en-US" altLang="en-US" sz="4000">
                <a:solidFill>
                  <a:srgbClr val="FFFF00"/>
                </a:solidFill>
              </a:rPr>
              <a:t> of Symbols </a:t>
            </a:r>
          </a:p>
        </p:txBody>
      </p:sp>
      <p:sp>
        <p:nvSpPr>
          <p:cNvPr id="15363" name="Rectangle 3">
            <a:extLst>
              <a:ext uri="{FF2B5EF4-FFF2-40B4-BE49-F238E27FC236}">
                <a16:creationId xmlns:a16="http://schemas.microsoft.com/office/drawing/2014/main" id="{F89A68B0-B6FE-CF8C-3364-515660252F78}"/>
              </a:ext>
            </a:extLst>
          </p:cNvPr>
          <p:cNvSpPr>
            <a:spLocks noGrp="1" noChangeArrowheads="1"/>
          </p:cNvSpPr>
          <p:nvPr>
            <p:ph type="body" idx="1"/>
          </p:nvPr>
        </p:nvSpPr>
        <p:spPr>
          <a:xfrm>
            <a:off x="1981200" y="1371600"/>
            <a:ext cx="8229600" cy="4572000"/>
          </a:xfrm>
          <a:noFill/>
          <a:ln w="76200">
            <a:solidFill>
              <a:srgbClr val="FFFF00"/>
            </a:solidFill>
            <a:miter lim="800000"/>
            <a:headEnd/>
            <a:tailEnd/>
          </a:ln>
        </p:spPr>
        <p:txBody>
          <a:bodyPr/>
          <a:lstStyle/>
          <a:p>
            <a:r>
              <a:rPr lang="en-US" altLang="en-US" sz="2800"/>
              <a:t>In pea plants, </a:t>
            </a:r>
            <a:r>
              <a:rPr lang="en-US" altLang="en-US" sz="2800" b="1">
                <a:solidFill>
                  <a:srgbClr val="FFFF00"/>
                </a:solidFill>
              </a:rPr>
              <a:t>tall</a:t>
            </a:r>
            <a:r>
              <a:rPr lang="en-US" altLang="en-US" sz="2800"/>
              <a:t> is </a:t>
            </a:r>
            <a:r>
              <a:rPr lang="en-US" altLang="en-US" sz="2800" b="1">
                <a:solidFill>
                  <a:srgbClr val="FFFF00"/>
                </a:solidFill>
              </a:rPr>
              <a:t>dominant</a:t>
            </a:r>
            <a:r>
              <a:rPr lang="en-US" altLang="en-US" sz="2800"/>
              <a:t> so a </a:t>
            </a:r>
            <a:r>
              <a:rPr lang="en-US" altLang="en-US" sz="2800" b="1">
                <a:solidFill>
                  <a:srgbClr val="FFFF00"/>
                </a:solidFill>
              </a:rPr>
              <a:t>capital</a:t>
            </a:r>
            <a:r>
              <a:rPr lang="en-US" altLang="en-US" sz="2800"/>
              <a:t> </a:t>
            </a:r>
            <a:r>
              <a:rPr lang="en-US" altLang="en-US" sz="2800" b="1"/>
              <a:t>“</a:t>
            </a:r>
            <a:r>
              <a:rPr lang="en-US" altLang="en-US" sz="4000" b="1">
                <a:solidFill>
                  <a:srgbClr val="FFFF00"/>
                </a:solidFill>
              </a:rPr>
              <a:t>T</a:t>
            </a:r>
            <a:r>
              <a:rPr lang="en-US" altLang="en-US" sz="2800" b="1"/>
              <a:t>”</a:t>
            </a:r>
            <a:r>
              <a:rPr lang="en-US" altLang="en-US" sz="2800"/>
              <a:t> is used for the dominant tall </a:t>
            </a:r>
            <a:r>
              <a:rPr lang="en-US" altLang="en-US" sz="2800" b="1">
                <a:solidFill>
                  <a:srgbClr val="FFFF00"/>
                </a:solidFill>
              </a:rPr>
              <a:t>allele</a:t>
            </a:r>
            <a:r>
              <a:rPr lang="en-US" altLang="en-US" sz="2800"/>
              <a:t>.</a:t>
            </a:r>
          </a:p>
          <a:p>
            <a:r>
              <a:rPr lang="en-US" altLang="en-US" sz="2800" b="1">
                <a:solidFill>
                  <a:srgbClr val="FFFF00"/>
                </a:solidFill>
              </a:rPr>
              <a:t>Short</a:t>
            </a:r>
            <a:r>
              <a:rPr lang="en-US" altLang="en-US" sz="2800"/>
              <a:t> is </a:t>
            </a:r>
            <a:r>
              <a:rPr lang="en-US" altLang="en-US" sz="2800" b="1">
                <a:solidFill>
                  <a:srgbClr val="FFFF00"/>
                </a:solidFill>
              </a:rPr>
              <a:t>recessive</a:t>
            </a:r>
            <a:r>
              <a:rPr lang="en-US" altLang="en-US" sz="2800"/>
              <a:t> so a </a:t>
            </a:r>
            <a:r>
              <a:rPr lang="en-US" altLang="en-US" sz="2800" b="1">
                <a:solidFill>
                  <a:srgbClr val="FFFF00"/>
                </a:solidFill>
              </a:rPr>
              <a:t>lowercase</a:t>
            </a:r>
            <a:r>
              <a:rPr lang="en-US" altLang="en-US" sz="2800"/>
              <a:t> </a:t>
            </a:r>
            <a:r>
              <a:rPr lang="en-US" altLang="en-US" sz="2800" b="1"/>
              <a:t>“</a:t>
            </a:r>
            <a:r>
              <a:rPr lang="en-US" altLang="en-US" sz="4000" b="1">
                <a:solidFill>
                  <a:srgbClr val="FFFF00"/>
                </a:solidFill>
              </a:rPr>
              <a:t>t</a:t>
            </a:r>
            <a:r>
              <a:rPr lang="en-US" altLang="en-US" sz="2800" b="1"/>
              <a:t>”</a:t>
            </a:r>
            <a:r>
              <a:rPr lang="en-US" altLang="en-US" sz="2800"/>
              <a:t> is used for the short </a:t>
            </a:r>
            <a:r>
              <a:rPr lang="en-US" altLang="en-US" sz="2800" b="1">
                <a:solidFill>
                  <a:srgbClr val="FFFF00"/>
                </a:solidFill>
              </a:rPr>
              <a:t>allele</a:t>
            </a:r>
            <a:r>
              <a:rPr lang="en-US" altLang="en-US" sz="2800"/>
              <a:t>.</a:t>
            </a:r>
          </a:p>
          <a:p>
            <a:r>
              <a:rPr lang="en-US" altLang="en-US" sz="2800"/>
              <a:t>A </a:t>
            </a:r>
            <a:r>
              <a:rPr lang="en-US" altLang="en-US" sz="2800" b="1">
                <a:solidFill>
                  <a:srgbClr val="FFFF00"/>
                </a:solidFill>
              </a:rPr>
              <a:t>purebred</a:t>
            </a:r>
            <a:r>
              <a:rPr lang="en-US" altLang="en-US" sz="2800"/>
              <a:t> </a:t>
            </a:r>
            <a:r>
              <a:rPr lang="en-US" altLang="en-US" sz="2800" b="1">
                <a:solidFill>
                  <a:srgbClr val="FFFF00"/>
                </a:solidFill>
              </a:rPr>
              <a:t>tall</a:t>
            </a:r>
            <a:r>
              <a:rPr lang="en-US" altLang="en-US" sz="2800"/>
              <a:t> pea plant would be: </a:t>
            </a:r>
            <a:r>
              <a:rPr lang="en-US" altLang="en-US" sz="4000" b="1">
                <a:solidFill>
                  <a:srgbClr val="FFFF00"/>
                </a:solidFill>
              </a:rPr>
              <a:t>TT</a:t>
            </a:r>
          </a:p>
          <a:p>
            <a:r>
              <a:rPr lang="en-US" altLang="en-US" sz="2800"/>
              <a:t>A </a:t>
            </a:r>
            <a:r>
              <a:rPr lang="en-US" altLang="en-US" sz="2800" b="1">
                <a:solidFill>
                  <a:srgbClr val="FFFF00"/>
                </a:solidFill>
              </a:rPr>
              <a:t>purebred</a:t>
            </a:r>
            <a:r>
              <a:rPr lang="en-US" altLang="en-US" sz="2800"/>
              <a:t> </a:t>
            </a:r>
            <a:r>
              <a:rPr lang="en-US" altLang="en-US" sz="2800" b="1">
                <a:solidFill>
                  <a:srgbClr val="FFFF00"/>
                </a:solidFill>
              </a:rPr>
              <a:t>short</a:t>
            </a:r>
            <a:r>
              <a:rPr lang="en-US" altLang="en-US" sz="2800"/>
              <a:t> pea plant would be: </a:t>
            </a:r>
            <a:r>
              <a:rPr lang="en-US" altLang="en-US" sz="4000" b="1">
                <a:solidFill>
                  <a:srgbClr val="FFFF00"/>
                </a:solidFill>
              </a:rPr>
              <a:t>tt</a:t>
            </a:r>
            <a:r>
              <a:rPr lang="en-US" altLang="en-US" sz="2800"/>
              <a:t>	</a:t>
            </a:r>
          </a:p>
          <a:p>
            <a:r>
              <a:rPr lang="en-US" altLang="en-US" sz="2800"/>
              <a:t>A </a:t>
            </a:r>
            <a:r>
              <a:rPr lang="en-US" altLang="en-US" sz="2800" b="1">
                <a:solidFill>
                  <a:srgbClr val="FFFF00"/>
                </a:solidFill>
              </a:rPr>
              <a:t>hybrid</a:t>
            </a:r>
            <a:r>
              <a:rPr lang="en-US" altLang="en-US" sz="2800"/>
              <a:t> </a:t>
            </a:r>
            <a:r>
              <a:rPr lang="en-US" altLang="en-US" sz="2800" b="1">
                <a:solidFill>
                  <a:srgbClr val="FFFF00"/>
                </a:solidFill>
              </a:rPr>
              <a:t>tall</a:t>
            </a:r>
            <a:r>
              <a:rPr lang="en-US" altLang="en-US" sz="2800"/>
              <a:t> pea plant would be: </a:t>
            </a:r>
            <a:r>
              <a:rPr lang="en-US" altLang="en-US" sz="4000" b="1">
                <a:solidFill>
                  <a:srgbClr val="FFFF00"/>
                </a:solidFill>
              </a:rPr>
              <a:t>Tt</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B022D571-E6B3-C001-8703-78B60C673145}"/>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5123" name="Rectangle 3">
            <a:extLst>
              <a:ext uri="{FF2B5EF4-FFF2-40B4-BE49-F238E27FC236}">
                <a16:creationId xmlns:a16="http://schemas.microsoft.com/office/drawing/2014/main" id="{E14645AB-287E-462B-0CFB-4500311230F6}"/>
              </a:ext>
            </a:extLst>
          </p:cNvPr>
          <p:cNvSpPr>
            <a:spLocks noGrp="1" noChangeArrowheads="1"/>
          </p:cNvSpPr>
          <p:nvPr>
            <p:ph type="body" idx="1"/>
          </p:nvPr>
        </p:nvSpPr>
        <p:spPr>
          <a:xfrm>
            <a:off x="1981200" y="381001"/>
            <a:ext cx="8229600" cy="5745163"/>
          </a:xfrm>
        </p:spPr>
        <p:txBody>
          <a:bodyPr/>
          <a:lstStyle/>
          <a:p>
            <a:r>
              <a:rPr lang="en-US" altLang="en-US" b="1" u="sng">
                <a:solidFill>
                  <a:srgbClr val="FFFF00"/>
                </a:solidFill>
              </a:rPr>
              <a:t>GENETICS</a:t>
            </a:r>
            <a:r>
              <a:rPr lang="en-US" altLang="en-US"/>
              <a:t> is the field of Biology devoted to understanding how characteristics are transmitted from Parents to Offspring. </a:t>
            </a:r>
            <a:br>
              <a:rPr lang="en-US" altLang="en-US"/>
            </a:br>
            <a:endParaRPr lang="en-US" altLang="en-US"/>
          </a:p>
          <a:p>
            <a:r>
              <a:rPr lang="en-US" altLang="en-US" b="1" u="sng">
                <a:solidFill>
                  <a:srgbClr val="FFFF00"/>
                </a:solidFill>
              </a:rPr>
              <a:t>Blending Concept</a:t>
            </a:r>
            <a:r>
              <a:rPr lang="en-US" altLang="en-US" b="1" u="sng"/>
              <a:t> of Inheritance </a:t>
            </a:r>
            <a:br>
              <a:rPr lang="en-US" altLang="en-US" b="1" u="sng"/>
            </a:br>
            <a:r>
              <a:rPr lang="en-US" altLang="en-US" b="1" u="sng"/>
              <a:t>(</a:t>
            </a:r>
            <a:r>
              <a:rPr lang="en-US" altLang="en-US" b="1" u="sng">
                <a:solidFill>
                  <a:srgbClr val="FFFF00"/>
                </a:solidFill>
              </a:rPr>
              <a:t>Before Mendel</a:t>
            </a:r>
            <a:r>
              <a:rPr lang="en-US" altLang="en-US" b="1" u="sng"/>
              <a:t>): </a:t>
            </a:r>
            <a:r>
              <a:rPr lang="en-US" altLang="en-US"/>
              <a:t> This theory stated that offspring would possess traits intermediate between those of different parents. (Red and white flowers produce pink) </a:t>
            </a:r>
          </a:p>
          <a:p>
            <a:r>
              <a:rPr lang="en-US" altLang="en-US" b="1" u="sng">
                <a:solidFill>
                  <a:srgbClr val="FFFF00"/>
                </a:solidFill>
              </a:rPr>
              <a:t>Traits</a:t>
            </a:r>
            <a:r>
              <a:rPr lang="en-US" altLang="en-US"/>
              <a:t> = different physical characteristics (like height, color, etc in pea plants)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DC8C30-5BC1-642E-BC54-14EE799DE9E0}"/>
              </a:ext>
            </a:extLst>
          </p:cNvPr>
          <p:cNvSpPr>
            <a:spLocks noGrp="1"/>
          </p:cNvSpPr>
          <p:nvPr>
            <p:ph type="ftr" sz="quarter" idx="10"/>
          </p:nvPr>
        </p:nvSpPr>
        <p:spPr>
          <a:xfrm>
            <a:off x="618461" y="6308653"/>
            <a:ext cx="7721600" cy="396875"/>
          </a:xfrm>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24578" name="Rectangle 2">
            <a:extLst>
              <a:ext uri="{FF2B5EF4-FFF2-40B4-BE49-F238E27FC236}">
                <a16:creationId xmlns:a16="http://schemas.microsoft.com/office/drawing/2014/main" id="{9F265B73-9369-0DD5-FAC3-E07A2DA25605}"/>
              </a:ext>
            </a:extLst>
          </p:cNvPr>
          <p:cNvSpPr>
            <a:spLocks noGrp="1" noChangeArrowheads="1"/>
          </p:cNvSpPr>
          <p:nvPr>
            <p:ph type="title"/>
          </p:nvPr>
        </p:nvSpPr>
        <p:spPr>
          <a:xfrm>
            <a:off x="1981200" y="274638"/>
            <a:ext cx="8229600" cy="411162"/>
          </a:xfrm>
        </p:spPr>
        <p:txBody>
          <a:bodyPr/>
          <a:lstStyle/>
          <a:p>
            <a:r>
              <a:rPr lang="en-US" altLang="en-US" sz="4000" dirty="0">
                <a:solidFill>
                  <a:srgbClr val="FFFF00"/>
                </a:solidFill>
              </a:rPr>
              <a:t> Genetic Crosses</a:t>
            </a:r>
          </a:p>
        </p:txBody>
      </p:sp>
      <p:sp>
        <p:nvSpPr>
          <p:cNvPr id="24579" name="Rectangle 3">
            <a:extLst>
              <a:ext uri="{FF2B5EF4-FFF2-40B4-BE49-F238E27FC236}">
                <a16:creationId xmlns:a16="http://schemas.microsoft.com/office/drawing/2014/main" id="{E2CF3408-5FA5-C4E8-DB2D-77EDCCCAAED1}"/>
              </a:ext>
            </a:extLst>
          </p:cNvPr>
          <p:cNvSpPr>
            <a:spLocks noGrp="1" noChangeArrowheads="1"/>
          </p:cNvSpPr>
          <p:nvPr>
            <p:ph type="body" idx="1"/>
          </p:nvPr>
        </p:nvSpPr>
        <p:spPr>
          <a:xfrm>
            <a:off x="1981200" y="914401"/>
            <a:ext cx="8229600" cy="5211763"/>
          </a:xfrm>
          <a:noFill/>
          <a:ln w="76200">
            <a:solidFill>
              <a:srgbClr val="FFFF00"/>
            </a:solidFill>
            <a:miter lim="800000"/>
            <a:headEnd/>
            <a:tailEnd/>
          </a:ln>
        </p:spPr>
        <p:txBody>
          <a:bodyPr/>
          <a:lstStyle/>
          <a:p>
            <a:pPr>
              <a:lnSpc>
                <a:spcPct val="90000"/>
              </a:lnSpc>
            </a:pPr>
            <a:r>
              <a:rPr lang="en-US" altLang="en-US" b="1" u="sng">
                <a:solidFill>
                  <a:srgbClr val="FFFF00"/>
                </a:solidFill>
              </a:rPr>
              <a:t>Genotype</a:t>
            </a:r>
            <a:r>
              <a:rPr lang="en-US" altLang="en-US" b="1" u="sng"/>
              <a:t> </a:t>
            </a:r>
            <a:r>
              <a:rPr lang="en-US" altLang="en-US" b="1"/>
              <a:t>consists of the alleles that the organism inherits from its parents. </a:t>
            </a:r>
            <a:br>
              <a:rPr lang="en-US" altLang="en-US" b="1"/>
            </a:br>
            <a:br>
              <a:rPr lang="en-US" altLang="en-US" b="1"/>
            </a:br>
            <a:r>
              <a:rPr lang="en-US" altLang="en-US" b="1" u="sng">
                <a:solidFill>
                  <a:srgbClr val="FFFF00"/>
                </a:solidFill>
              </a:rPr>
              <a:t>Phenotype</a:t>
            </a:r>
            <a:r>
              <a:rPr lang="en-US" altLang="en-US" b="1"/>
              <a:t> is the appearance of an organism as a result of its genotype.</a:t>
            </a:r>
            <a:endParaRPr lang="en-US" altLang="en-US" b="1" u="sng"/>
          </a:p>
          <a:p>
            <a:pPr>
              <a:lnSpc>
                <a:spcPct val="90000"/>
              </a:lnSpc>
            </a:pPr>
            <a:r>
              <a:rPr lang="en-US" altLang="en-US" b="1" u="sng">
                <a:solidFill>
                  <a:srgbClr val="FFFF00"/>
                </a:solidFill>
              </a:rPr>
              <a:t>Homozygous</a:t>
            </a:r>
            <a:r>
              <a:rPr lang="en-US" altLang="en-US" b="1"/>
              <a:t> is when both alleles of a pair are alike (TT) or (tt).</a:t>
            </a:r>
            <a:br>
              <a:rPr lang="en-US" altLang="en-US" b="1"/>
            </a:br>
            <a:r>
              <a:rPr lang="en-US" altLang="en-US" b="1"/>
              <a:t>	* Same as “</a:t>
            </a:r>
            <a:r>
              <a:rPr lang="en-US" altLang="en-US" b="1" u="sng">
                <a:solidFill>
                  <a:srgbClr val="FFFF00"/>
                </a:solidFill>
              </a:rPr>
              <a:t>purebred</a:t>
            </a:r>
            <a:r>
              <a:rPr lang="en-US" altLang="en-US" b="1"/>
              <a:t>”.</a:t>
            </a:r>
            <a:endParaRPr lang="en-US" altLang="en-US" b="1" u="sng"/>
          </a:p>
          <a:p>
            <a:pPr>
              <a:lnSpc>
                <a:spcPct val="90000"/>
              </a:lnSpc>
            </a:pPr>
            <a:r>
              <a:rPr lang="en-US" altLang="en-US" b="1" u="sng">
                <a:solidFill>
                  <a:srgbClr val="FFFF00"/>
                </a:solidFill>
              </a:rPr>
              <a:t>Heterozygous</a:t>
            </a:r>
            <a:r>
              <a:rPr lang="en-US" altLang="en-US" b="1"/>
              <a:t> is when the alleles of a pair are different (Tt).</a:t>
            </a:r>
            <a:br>
              <a:rPr lang="en-US" altLang="en-US" b="1"/>
            </a:br>
            <a:r>
              <a:rPr lang="en-US" altLang="en-US" b="1"/>
              <a:t>	* Same as “</a:t>
            </a:r>
            <a:r>
              <a:rPr lang="en-US" altLang="en-US" b="1" u="sng">
                <a:solidFill>
                  <a:srgbClr val="FFFF00"/>
                </a:solidFill>
              </a:rPr>
              <a:t>hybrid</a:t>
            </a:r>
            <a:r>
              <a:rPr lang="en-US" altLang="en-US" b="1"/>
              <a:t>”.</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C147AA-C398-3505-18FB-C153FB4C6000}"/>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25602" name="Rectangle 2">
            <a:extLst>
              <a:ext uri="{FF2B5EF4-FFF2-40B4-BE49-F238E27FC236}">
                <a16:creationId xmlns:a16="http://schemas.microsoft.com/office/drawing/2014/main" id="{E4CA8433-0FE1-6977-82B8-228479CF826A}"/>
              </a:ext>
            </a:extLst>
          </p:cNvPr>
          <p:cNvSpPr>
            <a:spLocks noGrp="1" noChangeArrowheads="1"/>
          </p:cNvSpPr>
          <p:nvPr>
            <p:ph type="title"/>
          </p:nvPr>
        </p:nvSpPr>
        <p:spPr>
          <a:xfrm>
            <a:off x="1981200" y="274638"/>
            <a:ext cx="8229600" cy="639762"/>
          </a:xfrm>
        </p:spPr>
        <p:txBody>
          <a:bodyPr/>
          <a:lstStyle/>
          <a:p>
            <a:r>
              <a:rPr lang="en-US" altLang="en-US" sz="4000">
                <a:solidFill>
                  <a:srgbClr val="FFFF00"/>
                </a:solidFill>
              </a:rPr>
              <a:t>Probability</a:t>
            </a:r>
          </a:p>
        </p:txBody>
      </p:sp>
      <p:sp>
        <p:nvSpPr>
          <p:cNvPr id="25603" name="Rectangle 3">
            <a:extLst>
              <a:ext uri="{FF2B5EF4-FFF2-40B4-BE49-F238E27FC236}">
                <a16:creationId xmlns:a16="http://schemas.microsoft.com/office/drawing/2014/main" id="{B460DD16-E75E-EA7C-9DEE-300A28DB9799}"/>
              </a:ext>
            </a:extLst>
          </p:cNvPr>
          <p:cNvSpPr>
            <a:spLocks noGrp="1" noChangeArrowheads="1"/>
          </p:cNvSpPr>
          <p:nvPr>
            <p:ph type="body" idx="1"/>
          </p:nvPr>
        </p:nvSpPr>
        <p:spPr>
          <a:xfrm>
            <a:off x="1981200" y="1066801"/>
            <a:ext cx="8229600" cy="5059363"/>
          </a:xfrm>
          <a:noFill/>
          <a:ln w="76200">
            <a:solidFill>
              <a:srgbClr val="FFFF00"/>
            </a:solidFill>
            <a:miter lim="800000"/>
            <a:headEnd/>
            <a:tailEnd/>
          </a:ln>
        </p:spPr>
        <p:txBody>
          <a:bodyPr/>
          <a:lstStyle/>
          <a:p>
            <a:pPr>
              <a:buFontTx/>
              <a:buNone/>
            </a:pPr>
            <a:r>
              <a:rPr lang="en-US" altLang="en-US" b="1" u="sng">
                <a:solidFill>
                  <a:srgbClr val="FFFF00"/>
                </a:solidFill>
              </a:rPr>
              <a:t>Probability</a:t>
            </a:r>
            <a:r>
              <a:rPr lang="en-US" altLang="en-US"/>
              <a:t> is the likelihood that a specific event will occur or is the likely outcome </a:t>
            </a:r>
            <a:br>
              <a:rPr lang="en-US" altLang="en-US"/>
            </a:br>
            <a:r>
              <a:rPr lang="en-US" altLang="en-US"/>
              <a:t>a given event will occur from random chance.</a:t>
            </a:r>
            <a:br>
              <a:rPr lang="en-US" altLang="en-US"/>
            </a:br>
            <a:endParaRPr lang="en-US" altLang="en-US"/>
          </a:p>
          <a:p>
            <a:pPr lvl="1"/>
            <a:r>
              <a:rPr lang="en-US" altLang="en-US"/>
              <a:t>With each coin flip there is a 50% chance of heads and 50% chance of tails. </a:t>
            </a:r>
          </a:p>
          <a:p>
            <a:pPr lvl="1"/>
            <a:r>
              <a:rPr lang="en-US" altLang="en-US"/>
              <a:t>Chance of inheriting one of two alleles from a parent is also 50%.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EF0362B1-5681-F4D5-F9D8-4B728249FF77}"/>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26628" name="Rectangle 4">
            <a:extLst>
              <a:ext uri="{FF2B5EF4-FFF2-40B4-BE49-F238E27FC236}">
                <a16:creationId xmlns:a16="http://schemas.microsoft.com/office/drawing/2014/main" id="{BAA93095-815E-8C3A-B176-1F53EF67D45B}"/>
              </a:ext>
            </a:extLst>
          </p:cNvPr>
          <p:cNvSpPr>
            <a:spLocks noGrp="1" noChangeArrowheads="1"/>
          </p:cNvSpPr>
          <p:nvPr>
            <p:ph type="title"/>
          </p:nvPr>
        </p:nvSpPr>
        <p:spPr>
          <a:xfrm>
            <a:off x="1981200" y="990600"/>
            <a:ext cx="8229600" cy="1143000"/>
          </a:xfrm>
        </p:spPr>
        <p:txBody>
          <a:bodyPr/>
          <a:lstStyle/>
          <a:p>
            <a:r>
              <a:rPr lang="en-US" altLang="en-US">
                <a:solidFill>
                  <a:srgbClr val="FFFF00"/>
                </a:solidFill>
              </a:rPr>
              <a:t>Probability =</a:t>
            </a:r>
          </a:p>
        </p:txBody>
      </p:sp>
      <p:sp>
        <p:nvSpPr>
          <p:cNvPr id="26629" name="Rectangle 5">
            <a:extLst>
              <a:ext uri="{FF2B5EF4-FFF2-40B4-BE49-F238E27FC236}">
                <a16:creationId xmlns:a16="http://schemas.microsoft.com/office/drawing/2014/main" id="{0DC78CB7-37E6-66EC-A2A0-39615ECDBD89}"/>
              </a:ext>
            </a:extLst>
          </p:cNvPr>
          <p:cNvSpPr>
            <a:spLocks noChangeArrowheads="1"/>
          </p:cNvSpPr>
          <p:nvPr/>
        </p:nvSpPr>
        <p:spPr bwMode="auto">
          <a:xfrm>
            <a:off x="1676400" y="2462997"/>
            <a:ext cx="8915400" cy="954107"/>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Number of times an event is expected to happen</a:t>
            </a:r>
            <a:r>
              <a:rPr lang="en-US" altLang="en-US" sz="2800" b="1">
                <a:solidFill>
                  <a:srgbClr val="FFFFFF"/>
                </a:solidFill>
                <a:latin typeface="Arial" panose="020B0604020202020204" pitchFamily="34" charset="0"/>
                <a:cs typeface="Arial" panose="020B0604020202020204" pitchFamily="34" charset="0"/>
              </a:rPr>
              <a:t> </a:t>
            </a:r>
            <a:br>
              <a:rPr lang="en-US" altLang="en-US" sz="2800" b="1">
                <a:solidFill>
                  <a:srgbClr val="FFFFFF"/>
                </a:solidFill>
                <a:latin typeface="Arial" panose="020B0604020202020204" pitchFamily="34" charset="0"/>
                <a:cs typeface="Arial" panose="020B0604020202020204" pitchFamily="34" charset="0"/>
              </a:rPr>
            </a:br>
            <a:r>
              <a:rPr lang="en-US" altLang="en-US" sz="2800" b="1">
                <a:solidFill>
                  <a:srgbClr val="FFFFFF"/>
                </a:solidFill>
                <a:latin typeface="Arial" panose="020B0604020202020204" pitchFamily="34" charset="0"/>
                <a:cs typeface="Arial" panose="020B0604020202020204" pitchFamily="34" charset="0"/>
              </a:rPr>
              <a:t>Number of opportunities for an event to happen</a:t>
            </a:r>
            <a:r>
              <a:rPr lang="en-US" altLang="en-US" sz="2000">
                <a:solidFill>
                  <a:srgbClr val="FFFFFF"/>
                </a:solidFill>
                <a:latin typeface="Arial" panose="020B0604020202020204" pitchFamily="34" charset="0"/>
                <a:cs typeface="Arial" panose="020B0604020202020204" pitchFamily="34" charset="0"/>
              </a:rPr>
              <a:t> </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6AF45897-9959-ED8D-6535-9F291DA662F0}"/>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28675" name="Rectangle 3">
            <a:extLst>
              <a:ext uri="{FF2B5EF4-FFF2-40B4-BE49-F238E27FC236}">
                <a16:creationId xmlns:a16="http://schemas.microsoft.com/office/drawing/2014/main" id="{38A048C0-4FD9-418A-2EF0-19BF37BC4398}"/>
              </a:ext>
            </a:extLst>
          </p:cNvPr>
          <p:cNvSpPr>
            <a:spLocks noGrp="1" noChangeArrowheads="1"/>
          </p:cNvSpPr>
          <p:nvPr>
            <p:ph type="body" idx="1"/>
          </p:nvPr>
        </p:nvSpPr>
        <p:spPr>
          <a:xfrm>
            <a:off x="1981200" y="304801"/>
            <a:ext cx="8229600" cy="5821363"/>
          </a:xfrm>
          <a:noFill/>
          <a:ln w="76200">
            <a:solidFill>
              <a:srgbClr val="FFFF00"/>
            </a:solidFill>
            <a:miter lim="800000"/>
            <a:headEnd/>
            <a:tailEnd/>
          </a:ln>
        </p:spPr>
        <p:txBody>
          <a:bodyPr/>
          <a:lstStyle/>
          <a:p>
            <a:r>
              <a:rPr lang="en-US" altLang="en-US" b="1" u="sng">
                <a:solidFill>
                  <a:srgbClr val="FFFF00"/>
                </a:solidFill>
              </a:rPr>
              <a:t>Monohybrid Cross</a:t>
            </a:r>
            <a:r>
              <a:rPr lang="en-US" altLang="en-US"/>
              <a:t> is a cross between individuals that involves One Pair of Contrasting Traits</a:t>
            </a:r>
            <a:br>
              <a:rPr lang="en-US" altLang="en-US"/>
            </a:br>
            <a:r>
              <a:rPr lang="en-US" altLang="en-US"/>
              <a:t>	* Example PP x pp</a:t>
            </a:r>
          </a:p>
          <a:p>
            <a:endParaRPr lang="en-US" altLang="en-US"/>
          </a:p>
          <a:p>
            <a:r>
              <a:rPr lang="en-US" altLang="en-US" b="1" u="sng">
                <a:solidFill>
                  <a:srgbClr val="FFFF00"/>
                </a:solidFill>
              </a:rPr>
              <a:t>Punnett Square</a:t>
            </a:r>
            <a:r>
              <a:rPr lang="en-US" altLang="en-US"/>
              <a:t> is a tool to calculate probable results of a genetic cross. All possible types of sperm alleles are lined up vertical and all possible egg alleles are lined up horizontally, so that every possible combination can be shown in squares.</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5929DCEE-D66F-1119-4FC2-1A43EC080E07}"/>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pic>
        <p:nvPicPr>
          <p:cNvPr id="33796" name="Picture 4">
            <a:extLst>
              <a:ext uri="{FF2B5EF4-FFF2-40B4-BE49-F238E27FC236}">
                <a16:creationId xmlns:a16="http://schemas.microsoft.com/office/drawing/2014/main" id="{69D83E66-D840-7C4B-C53A-72F737272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1950"/>
            <a:ext cx="9144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16E23F-54AB-227C-CC21-A7FD434DEDAC}"/>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29698" name="Rectangle 2">
            <a:extLst>
              <a:ext uri="{FF2B5EF4-FFF2-40B4-BE49-F238E27FC236}">
                <a16:creationId xmlns:a16="http://schemas.microsoft.com/office/drawing/2014/main" id="{1B2DC879-6893-339C-415D-DD5D3A192B5A}"/>
              </a:ext>
            </a:extLst>
          </p:cNvPr>
          <p:cNvSpPr>
            <a:spLocks noGrp="1" noChangeArrowheads="1"/>
          </p:cNvSpPr>
          <p:nvPr>
            <p:ph type="body" idx="1"/>
          </p:nvPr>
        </p:nvSpPr>
        <p:spPr>
          <a:xfrm>
            <a:off x="1981200" y="304801"/>
            <a:ext cx="8229600" cy="5821363"/>
          </a:xfrm>
          <a:noFill/>
          <a:ln w="76200">
            <a:solidFill>
              <a:srgbClr val="FFFF00"/>
            </a:solidFill>
            <a:miter lim="800000"/>
            <a:headEnd/>
            <a:tailEnd/>
          </a:ln>
        </p:spPr>
        <p:txBody>
          <a:bodyPr/>
          <a:lstStyle/>
          <a:p>
            <a:r>
              <a:rPr lang="en-US" altLang="en-US" sz="2800" b="1" u="sng"/>
              <a:t>HOMOZYGOUS X HOMOZYGOUS</a:t>
            </a:r>
            <a:r>
              <a:rPr lang="en-US" altLang="en-US" sz="2800"/>
              <a:t> </a:t>
            </a:r>
            <a:br>
              <a:rPr lang="en-US" altLang="en-US" sz="2800"/>
            </a:br>
            <a:r>
              <a:rPr lang="en-US" altLang="en-US" sz="2800"/>
              <a:t>* 100% probability that the offspring will be (Tt)</a:t>
            </a:r>
            <a:br>
              <a:rPr lang="en-US" altLang="en-US" sz="2800"/>
            </a:br>
            <a:br>
              <a:rPr lang="en-US" altLang="en-US"/>
            </a:br>
            <a:endParaRPr lang="en-US" altLang="en-US"/>
          </a:p>
        </p:txBody>
      </p:sp>
      <p:pic>
        <p:nvPicPr>
          <p:cNvPr id="29699" name="Picture 3">
            <a:extLst>
              <a:ext uri="{FF2B5EF4-FFF2-40B4-BE49-F238E27FC236}">
                <a16:creationId xmlns:a16="http://schemas.microsoft.com/office/drawing/2014/main" id="{4E3E3E80-4FFE-317D-0619-FD599CD28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464" y="1371600"/>
            <a:ext cx="414813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F705CDE-F9C4-F4F9-5322-B02718B2EF06}"/>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31746" name="Rectangle 2">
            <a:extLst>
              <a:ext uri="{FF2B5EF4-FFF2-40B4-BE49-F238E27FC236}">
                <a16:creationId xmlns:a16="http://schemas.microsoft.com/office/drawing/2014/main" id="{CD8EE0AF-4B14-FE96-9F06-AD7C7EC55AEF}"/>
              </a:ext>
            </a:extLst>
          </p:cNvPr>
          <p:cNvSpPr>
            <a:spLocks noGrp="1" noChangeArrowheads="1"/>
          </p:cNvSpPr>
          <p:nvPr>
            <p:ph type="body" idx="1"/>
          </p:nvPr>
        </p:nvSpPr>
        <p:spPr>
          <a:xfrm>
            <a:off x="1981200" y="304801"/>
            <a:ext cx="8229600" cy="5821363"/>
          </a:xfrm>
          <a:noFill/>
          <a:ln w="76200">
            <a:solidFill>
              <a:srgbClr val="FFFF00"/>
            </a:solidFill>
            <a:miter lim="800000"/>
            <a:headEnd/>
            <a:tailEnd/>
          </a:ln>
        </p:spPr>
        <p:txBody>
          <a:bodyPr/>
          <a:lstStyle/>
          <a:p>
            <a:r>
              <a:rPr lang="en-US" altLang="en-US" b="1" u="sng"/>
              <a:t>HOMOZYGOUS X HETEROZYGOUS</a:t>
            </a:r>
            <a:br>
              <a:rPr lang="en-US" altLang="en-US" b="1" u="sng"/>
            </a:br>
            <a:r>
              <a:rPr lang="en-US" altLang="en-US"/>
              <a:t>	* 50% TT; 50% Tt </a:t>
            </a:r>
          </a:p>
        </p:txBody>
      </p:sp>
      <p:pic>
        <p:nvPicPr>
          <p:cNvPr id="31747" name="Picture 3">
            <a:extLst>
              <a:ext uri="{FF2B5EF4-FFF2-40B4-BE49-F238E27FC236}">
                <a16:creationId xmlns:a16="http://schemas.microsoft.com/office/drawing/2014/main" id="{3A7C0D90-1DFC-6CAA-4A6A-3894F8485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014" y="1524000"/>
            <a:ext cx="43195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0C8850-D35E-CA79-9769-B5A89B8AA5BA}"/>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32770" name="Rectangle 2">
            <a:extLst>
              <a:ext uri="{FF2B5EF4-FFF2-40B4-BE49-F238E27FC236}">
                <a16:creationId xmlns:a16="http://schemas.microsoft.com/office/drawing/2014/main" id="{EAC6648F-FDC2-498D-CA9C-51842C796124}"/>
              </a:ext>
            </a:extLst>
          </p:cNvPr>
          <p:cNvSpPr>
            <a:spLocks noGrp="1" noChangeArrowheads="1"/>
          </p:cNvSpPr>
          <p:nvPr>
            <p:ph type="body" idx="1"/>
          </p:nvPr>
        </p:nvSpPr>
        <p:spPr>
          <a:xfrm>
            <a:off x="1981200" y="304801"/>
            <a:ext cx="8229600" cy="5821363"/>
          </a:xfrm>
          <a:noFill/>
          <a:ln w="76200">
            <a:solidFill>
              <a:srgbClr val="FFFF00"/>
            </a:solidFill>
            <a:miter lim="800000"/>
            <a:headEnd/>
            <a:tailEnd/>
          </a:ln>
        </p:spPr>
        <p:txBody>
          <a:bodyPr/>
          <a:lstStyle/>
          <a:p>
            <a:r>
              <a:rPr lang="en-US" altLang="en-US" b="1" u="sng"/>
              <a:t>HETEROZYGOUS X HETEROZYGOUS</a:t>
            </a:r>
            <a:br>
              <a:rPr lang="en-US" altLang="en-US"/>
            </a:br>
            <a:r>
              <a:rPr lang="en-US" altLang="en-US"/>
              <a:t>	* 25% TT; 25% tt; 50% Tt </a:t>
            </a:r>
          </a:p>
        </p:txBody>
      </p:sp>
      <p:pic>
        <p:nvPicPr>
          <p:cNvPr id="32771" name="Picture 3">
            <a:extLst>
              <a:ext uri="{FF2B5EF4-FFF2-40B4-BE49-F238E27FC236}">
                <a16:creationId xmlns:a16="http://schemas.microsoft.com/office/drawing/2014/main" id="{19F0FA5C-5480-A7F3-1510-7036DB941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014" y="1447800"/>
            <a:ext cx="355758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0D6D6B-5661-D636-1ACF-E80D3D03B9E8}"/>
              </a:ext>
            </a:extLst>
          </p:cNvPr>
          <p:cNvSpPr>
            <a:spLocks noGrp="1"/>
          </p:cNvSpPr>
          <p:nvPr>
            <p:ph type="ftr" sz="quarter" idx="10"/>
          </p:nvPr>
        </p:nvSpPr>
        <p:spPr/>
        <p:txBody>
          <a:bodyPr/>
          <a:lstStyle/>
          <a:p>
            <a:r>
              <a:rPr lang="en-US" altLang="en-US" dirty="0"/>
              <a:t>\</a:t>
            </a:r>
          </a:p>
        </p:txBody>
      </p:sp>
      <p:pic>
        <p:nvPicPr>
          <p:cNvPr id="1026" name="Picture 2">
            <a:extLst>
              <a:ext uri="{FF2B5EF4-FFF2-40B4-BE49-F238E27FC236}">
                <a16:creationId xmlns:a16="http://schemas.microsoft.com/office/drawing/2014/main" id="{30C2F943-0CE4-3031-8618-85FEC8CBE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09" y="0"/>
            <a:ext cx="124188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71919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33BBA906-5E54-F463-4AA0-122D519D1D96}"/>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34818" name="Rectangle 2">
            <a:extLst>
              <a:ext uri="{FF2B5EF4-FFF2-40B4-BE49-F238E27FC236}">
                <a16:creationId xmlns:a16="http://schemas.microsoft.com/office/drawing/2014/main" id="{AAAC347B-0108-2154-3EF1-9ECE352618AA}"/>
              </a:ext>
            </a:extLst>
          </p:cNvPr>
          <p:cNvSpPr>
            <a:spLocks noGrp="1" noChangeArrowheads="1"/>
          </p:cNvSpPr>
          <p:nvPr>
            <p:ph type="body" idx="1"/>
          </p:nvPr>
        </p:nvSpPr>
        <p:spPr>
          <a:xfrm>
            <a:off x="1981200" y="304801"/>
            <a:ext cx="8229600" cy="5821363"/>
          </a:xfrm>
          <a:noFill/>
          <a:ln w="76200">
            <a:solidFill>
              <a:srgbClr val="FFFF00"/>
            </a:solidFill>
            <a:miter lim="800000"/>
            <a:headEnd/>
            <a:tailEnd/>
          </a:ln>
        </p:spPr>
        <p:txBody>
          <a:bodyPr/>
          <a:lstStyle/>
          <a:p>
            <a:r>
              <a:rPr lang="en-US" altLang="en-US" sz="2800" b="1" u="sng" dirty="0">
                <a:solidFill>
                  <a:srgbClr val="FFFF00"/>
                </a:solidFill>
              </a:rPr>
              <a:t>Complete Dominance</a:t>
            </a:r>
            <a:r>
              <a:rPr lang="en-US" altLang="en-US" sz="2800" dirty="0"/>
              <a:t> is when one allele has complete dominance over another.</a:t>
            </a:r>
          </a:p>
          <a:p>
            <a:pPr lvl="1"/>
            <a:r>
              <a:rPr lang="en-US" altLang="en-US" sz="2400" dirty="0"/>
              <a:t>Peas (T) tall dominant over (t) short</a:t>
            </a:r>
            <a:endParaRPr lang="en-US" altLang="en-US" sz="2400" b="1" u="sng" dirty="0"/>
          </a:p>
          <a:p>
            <a:r>
              <a:rPr lang="en-US" altLang="en-US" sz="2800" b="1" u="sng" dirty="0">
                <a:solidFill>
                  <a:srgbClr val="FFFF00"/>
                </a:solidFill>
              </a:rPr>
              <a:t>Incomplete Dominance</a:t>
            </a:r>
            <a:r>
              <a:rPr lang="en-US" altLang="en-US" sz="2800" dirty="0"/>
              <a:t> occurs when two or more alleles influence the phenotype, resulting in a phenotype intermediate between the dominant trait and recessive trait. </a:t>
            </a:r>
          </a:p>
          <a:p>
            <a:pPr lvl="1"/>
            <a:r>
              <a:rPr lang="en-US" altLang="en-US" sz="2400" dirty="0"/>
              <a:t>Red flowers x White flowers produce Pink flowers</a:t>
            </a:r>
            <a:endParaRPr lang="en-US" altLang="en-US" sz="2400" b="1" u="sng" dirty="0"/>
          </a:p>
          <a:p>
            <a:r>
              <a:rPr lang="en-US" altLang="en-US" sz="2800" b="1" u="sng" dirty="0">
                <a:solidFill>
                  <a:srgbClr val="FFFF00"/>
                </a:solidFill>
              </a:rPr>
              <a:t>Codominance</a:t>
            </a:r>
            <a:r>
              <a:rPr lang="en-US" altLang="en-US" sz="2800" dirty="0"/>
              <a:t>  </a:t>
            </a:r>
            <a:r>
              <a:rPr lang="en-US" altLang="en-US" sz="2800" dirty="0">
                <a:solidFill>
                  <a:srgbClr val="FFFF00"/>
                </a:solidFill>
              </a:rPr>
              <a:t>( multiple Alleles) </a:t>
            </a:r>
            <a:r>
              <a:rPr lang="en-US" altLang="en-US" sz="2800" dirty="0"/>
              <a:t>occurs when both alleles for a gene are expressed in a heterozygous offspring.</a:t>
            </a:r>
          </a:p>
          <a:p>
            <a:pPr lvl="1"/>
            <a:r>
              <a:rPr lang="en-US" altLang="en-US" sz="2400" dirty="0"/>
              <a:t>White guinea pig x black guinea pig produces a black and white offspring.</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B4D2D9-7817-4AEC-9FE2-9267D3AF2F57}"/>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6147" name="Rectangle 3">
            <a:extLst>
              <a:ext uri="{FF2B5EF4-FFF2-40B4-BE49-F238E27FC236}">
                <a16:creationId xmlns:a16="http://schemas.microsoft.com/office/drawing/2014/main" id="{D12B577A-3103-6164-CDA3-67C7F1BEECC8}"/>
              </a:ext>
            </a:extLst>
          </p:cNvPr>
          <p:cNvSpPr>
            <a:spLocks noGrp="1" noChangeArrowheads="1"/>
          </p:cNvSpPr>
          <p:nvPr>
            <p:ph type="body" idx="1"/>
          </p:nvPr>
        </p:nvSpPr>
        <p:spPr>
          <a:xfrm>
            <a:off x="4343400" y="381000"/>
            <a:ext cx="6172200" cy="4114800"/>
          </a:xfrm>
          <a:noFill/>
          <a:ln w="76200">
            <a:solidFill>
              <a:srgbClr val="FFFF00"/>
            </a:solidFill>
            <a:miter lim="800000"/>
            <a:headEnd/>
            <a:tailEnd/>
          </a:ln>
        </p:spPr>
        <p:txBody>
          <a:bodyPr/>
          <a:lstStyle/>
          <a:p>
            <a:r>
              <a:rPr lang="en-US" altLang="en-US" sz="3600" b="1" u="sng">
                <a:solidFill>
                  <a:srgbClr val="FFFF00"/>
                </a:solidFill>
              </a:rPr>
              <a:t>Gregor Mendel</a:t>
            </a:r>
            <a:r>
              <a:rPr lang="en-US" altLang="en-US" sz="3600"/>
              <a:t> : Austrian monk who studied science and mathematics (statistics) and formulated two fundamental laws of heredity in the early 1860's.</a:t>
            </a:r>
            <a:r>
              <a:rPr lang="en-US" altLang="en-US" sz="4000"/>
              <a:t> </a:t>
            </a:r>
          </a:p>
          <a:p>
            <a:endParaRPr lang="en-US" altLang="en-US" sz="4000"/>
          </a:p>
        </p:txBody>
      </p:sp>
      <p:pic>
        <p:nvPicPr>
          <p:cNvPr id="6150" name="Picture 6" descr="Gregor Mendel">
            <a:extLst>
              <a:ext uri="{FF2B5EF4-FFF2-40B4-BE49-F238E27FC236}">
                <a16:creationId xmlns:a16="http://schemas.microsoft.com/office/drawing/2014/main" id="{2E7BE05B-93D8-1584-C55C-A44089488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22264"/>
            <a:ext cx="2590800" cy="25733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op 30 Mendel GIFs | Find the best GIF on Gfycat">
            <a:extLst>
              <a:ext uri="{FF2B5EF4-FFF2-40B4-BE49-F238E27FC236}">
                <a16:creationId xmlns:a16="http://schemas.microsoft.com/office/drawing/2014/main" id="{EE1B7FB3-C43B-1C4C-89C6-65FB1C057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236" y="5790254"/>
            <a:ext cx="1485282" cy="8345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op 30 Mendel GIFs | Find the best GIF on Gfycat">
            <a:extLst>
              <a:ext uri="{FF2B5EF4-FFF2-40B4-BE49-F238E27FC236}">
                <a16:creationId xmlns:a16="http://schemas.microsoft.com/office/drawing/2014/main" id="{92328370-2E7A-1964-0051-AB5B0529F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290236"/>
            <a:ext cx="4386436" cy="24682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C87414D-32DB-F010-6F1D-AA5545A7809F}"/>
              </a:ext>
            </a:extLst>
          </p:cNvPr>
          <p:cNvSpPr>
            <a:spLocks noGrp="1" noRot="1" noChangeArrowheads="1"/>
          </p:cNvSpPr>
          <p:nvPr>
            <p:ph type="title"/>
          </p:nvPr>
        </p:nvSpPr>
        <p:spPr/>
        <p:txBody>
          <a:bodyPr/>
          <a:lstStyle/>
          <a:p>
            <a:r>
              <a:rPr lang="en-US" altLang="en-US"/>
              <a:t>Incomplete dominance</a:t>
            </a:r>
            <a:endParaRPr lang="en-AU" altLang="en-US"/>
          </a:p>
        </p:txBody>
      </p:sp>
      <p:sp>
        <p:nvSpPr>
          <p:cNvPr id="34819" name="Rectangle 3">
            <a:extLst>
              <a:ext uri="{FF2B5EF4-FFF2-40B4-BE49-F238E27FC236}">
                <a16:creationId xmlns:a16="http://schemas.microsoft.com/office/drawing/2014/main" id="{AF1656AB-8164-1855-C5CD-069F3F80FA74}"/>
              </a:ext>
            </a:extLst>
          </p:cNvPr>
          <p:cNvSpPr>
            <a:spLocks noGrp="1" noRot="1" noChangeArrowheads="1"/>
          </p:cNvSpPr>
          <p:nvPr>
            <p:ph type="body" idx="1"/>
          </p:nvPr>
        </p:nvSpPr>
        <p:spPr>
          <a:xfrm>
            <a:off x="545804" y="1541722"/>
            <a:ext cx="7056475" cy="4525963"/>
          </a:xfrm>
        </p:spPr>
        <p:txBody>
          <a:bodyPr/>
          <a:lstStyle/>
          <a:p>
            <a:r>
              <a:rPr lang="en-AU" altLang="en-US" b="1" dirty="0">
                <a:solidFill>
                  <a:srgbClr val="FFFF00"/>
                </a:solidFill>
                <a:effectLst/>
              </a:rPr>
              <a:t>In a heterozygous organism, neither gene is dominant, both genes are  expressed equally </a:t>
            </a:r>
          </a:p>
          <a:p>
            <a:r>
              <a:rPr lang="en-US" altLang="en-US" b="1" dirty="0">
                <a:solidFill>
                  <a:srgbClr val="FFFF00"/>
                </a:solidFill>
                <a:effectLst/>
              </a:rPr>
              <a:t>Capital letters used for both alleles</a:t>
            </a:r>
          </a:p>
          <a:p>
            <a:pPr lvl="1"/>
            <a:r>
              <a:rPr lang="en-US" altLang="en-US" b="1" dirty="0">
                <a:solidFill>
                  <a:srgbClr val="FFFF00"/>
                </a:solidFill>
                <a:effectLst/>
              </a:rPr>
              <a:t>Snap dragons- red = RR, white= WW,      pink = RW</a:t>
            </a:r>
          </a:p>
          <a:p>
            <a:pPr lvl="1"/>
            <a:r>
              <a:rPr lang="en-US" altLang="en-US" b="1" dirty="0">
                <a:solidFill>
                  <a:srgbClr val="FFFF00"/>
                </a:solidFill>
                <a:effectLst/>
              </a:rPr>
              <a:t>Cows- brown = BB, white= WW, roan=BW</a:t>
            </a:r>
            <a:endParaRPr lang="en-AU" altLang="en-US" b="1" dirty="0">
              <a:solidFill>
                <a:srgbClr val="FFFF00"/>
              </a:solidFill>
              <a:effectLst/>
            </a:endParaRPr>
          </a:p>
        </p:txBody>
      </p:sp>
      <p:pic>
        <p:nvPicPr>
          <p:cNvPr id="3076" name="Picture 4" descr="Minions GIFs - Get the best GIF on GIPHY">
            <a:extLst>
              <a:ext uri="{FF2B5EF4-FFF2-40B4-BE49-F238E27FC236}">
                <a16:creationId xmlns:a16="http://schemas.microsoft.com/office/drawing/2014/main" id="{2A3AE9EB-853F-CD8F-86F5-4CE2DFBDC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754" y="2363566"/>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B18C3F36-159A-0562-3107-39E113AAFA8E}"/>
              </a:ext>
            </a:extLst>
          </p:cNvPr>
          <p:cNvSpPr>
            <a:spLocks noGrp="1" noRot="1" noChangeArrowheads="1"/>
          </p:cNvSpPr>
          <p:nvPr>
            <p:ph type="title"/>
          </p:nvPr>
        </p:nvSpPr>
        <p:spPr/>
        <p:txBody>
          <a:bodyPr/>
          <a:lstStyle/>
          <a:p>
            <a:r>
              <a:rPr lang="en-US" altLang="en-US"/>
              <a:t>Incomplete dominance</a:t>
            </a:r>
            <a:endParaRPr lang="en-AU" altLang="en-US"/>
          </a:p>
        </p:txBody>
      </p:sp>
      <p:sp>
        <p:nvSpPr>
          <p:cNvPr id="47107" name="Rectangle 3">
            <a:extLst>
              <a:ext uri="{FF2B5EF4-FFF2-40B4-BE49-F238E27FC236}">
                <a16:creationId xmlns:a16="http://schemas.microsoft.com/office/drawing/2014/main" id="{693ABD4E-C17F-3379-23C4-9AEAAAA67C22}"/>
              </a:ext>
            </a:extLst>
          </p:cNvPr>
          <p:cNvSpPr>
            <a:spLocks noGrp="1" noRot="1" noChangeArrowheads="1"/>
          </p:cNvSpPr>
          <p:nvPr>
            <p:ph type="body" idx="1"/>
          </p:nvPr>
        </p:nvSpPr>
        <p:spPr/>
        <p:txBody>
          <a:bodyPr/>
          <a:lstStyle/>
          <a:p>
            <a:endParaRPr lang="en-US" altLang="en-US"/>
          </a:p>
        </p:txBody>
      </p:sp>
      <p:pic>
        <p:nvPicPr>
          <p:cNvPr id="47109" name="Picture 5">
            <a:extLst>
              <a:ext uri="{FF2B5EF4-FFF2-40B4-BE49-F238E27FC236}">
                <a16:creationId xmlns:a16="http://schemas.microsoft.com/office/drawing/2014/main" id="{6D2DD56D-79C9-4914-A4E1-4B435AADA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412875"/>
            <a:ext cx="8280400" cy="5024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ECA1-1A99-5648-6C60-EA02FB934C9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37025A1-7EE1-EE3C-FDDE-59C49219C6DE}"/>
              </a:ext>
            </a:extLst>
          </p:cNvPr>
          <p:cNvSpPr>
            <a:spLocks noGrp="1"/>
          </p:cNvSpPr>
          <p:nvPr>
            <p:ph type="ftr" sz="quarter" idx="10"/>
          </p:nvPr>
        </p:nvSpPr>
        <p:spPr/>
        <p:txBody>
          <a:bodyPr/>
          <a:lstStyle/>
          <a:p>
            <a:endParaRPr lang="en-US" altLang="en-US" dirty="0"/>
          </a:p>
        </p:txBody>
      </p:sp>
      <p:pic>
        <p:nvPicPr>
          <p:cNvPr id="116738" name="Picture 2">
            <a:extLst>
              <a:ext uri="{FF2B5EF4-FFF2-40B4-BE49-F238E27FC236}">
                <a16:creationId xmlns:a16="http://schemas.microsoft.com/office/drawing/2014/main" id="{4BF2FFC7-4209-AA15-4838-EF813CF6C0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274" y="42530"/>
            <a:ext cx="11982893" cy="792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7602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81D3339E-4509-23EC-A417-B2F5E53DDFA7}"/>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35842" name="Rectangle 2">
            <a:extLst>
              <a:ext uri="{FF2B5EF4-FFF2-40B4-BE49-F238E27FC236}">
                <a16:creationId xmlns:a16="http://schemas.microsoft.com/office/drawing/2014/main" id="{49C62ED7-C6AA-B0BE-FB46-DF866A7BE434}"/>
              </a:ext>
            </a:extLst>
          </p:cNvPr>
          <p:cNvSpPr>
            <a:spLocks noGrp="1" noChangeArrowheads="1"/>
          </p:cNvSpPr>
          <p:nvPr>
            <p:ph type="body" idx="1"/>
          </p:nvPr>
        </p:nvSpPr>
        <p:spPr>
          <a:xfrm>
            <a:off x="1981200" y="304801"/>
            <a:ext cx="8229600" cy="5821363"/>
          </a:xfrm>
          <a:noFill/>
          <a:ln w="76200">
            <a:solidFill>
              <a:srgbClr val="FFFF00"/>
            </a:solidFill>
            <a:miter lim="800000"/>
            <a:headEnd/>
            <a:tailEnd/>
          </a:ln>
        </p:spPr>
        <p:txBody>
          <a:bodyPr/>
          <a:lstStyle/>
          <a:p>
            <a:r>
              <a:rPr lang="en-US" altLang="en-US" dirty="0"/>
              <a:t>A </a:t>
            </a:r>
            <a:r>
              <a:rPr lang="en-US" altLang="en-US" b="1" u="sng" dirty="0">
                <a:solidFill>
                  <a:srgbClr val="FFFF00"/>
                </a:solidFill>
              </a:rPr>
              <a:t>testcross</a:t>
            </a:r>
            <a:r>
              <a:rPr lang="en-US" altLang="en-US" dirty="0"/>
              <a:t> is used to determine the genotype of an unknown individual.</a:t>
            </a:r>
          </a:p>
          <a:p>
            <a:endParaRPr lang="en-US" altLang="en-US" dirty="0"/>
          </a:p>
          <a:p>
            <a:r>
              <a:rPr lang="en-US" altLang="en-US" dirty="0"/>
              <a:t>A </a:t>
            </a:r>
            <a:r>
              <a:rPr lang="en-US" altLang="en-US" b="1" u="sng" dirty="0">
                <a:solidFill>
                  <a:srgbClr val="FFFF00"/>
                </a:solidFill>
              </a:rPr>
              <a:t>dihybrid cross</a:t>
            </a:r>
            <a:r>
              <a:rPr lang="en-US" altLang="en-US" dirty="0"/>
              <a:t> is a cross between individuals that involves TWO Pairs of Contrasting Traits.</a:t>
            </a:r>
          </a:p>
          <a:p>
            <a:endParaRPr lang="en-US" altLang="en-US" b="1" u="sng" dirty="0"/>
          </a:p>
        </p:txBody>
      </p:sp>
      <p:pic>
        <p:nvPicPr>
          <p:cNvPr id="2" name="Picture 1">
            <a:extLst>
              <a:ext uri="{FF2B5EF4-FFF2-40B4-BE49-F238E27FC236}">
                <a16:creationId xmlns:a16="http://schemas.microsoft.com/office/drawing/2014/main" id="{8A799B8F-B57B-A3EC-5F53-6200A1509A1C}"/>
              </a:ext>
            </a:extLst>
          </p:cNvPr>
          <p:cNvPicPr>
            <a:picLocks noChangeAspect="1"/>
          </p:cNvPicPr>
          <p:nvPr/>
        </p:nvPicPr>
        <p:blipFill>
          <a:blip r:embed="rId2"/>
          <a:stretch>
            <a:fillRect/>
          </a:stretch>
        </p:blipFill>
        <p:spPr>
          <a:xfrm>
            <a:off x="6432698" y="3174814"/>
            <a:ext cx="3716080" cy="2787060"/>
          </a:xfrm>
          <a:prstGeom prst="rect">
            <a:avLst/>
          </a:prstGeom>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73F9-E760-F11C-E9C6-1B149E0D8A85}"/>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B73AA75D-0932-2515-45CE-A92048A1A610}"/>
              </a:ext>
            </a:extLst>
          </p:cNvPr>
          <p:cNvSpPr>
            <a:spLocks noGrp="1"/>
          </p:cNvSpPr>
          <p:nvPr>
            <p:ph type="ftr" sz="quarter" idx="10"/>
          </p:nvPr>
        </p:nvSpPr>
        <p:spPr/>
        <p:txBody>
          <a:bodyPr/>
          <a:lstStyle/>
          <a:p>
            <a:endParaRPr lang="en-US" altLang="en-US" dirty="0"/>
          </a:p>
        </p:txBody>
      </p:sp>
      <p:pic>
        <p:nvPicPr>
          <p:cNvPr id="1026" name="Picture 2" descr="Fawn Pug: Facts, Genetics, Puppy Price &amp; FAQs (With Pictures)">
            <a:extLst>
              <a:ext uri="{FF2B5EF4-FFF2-40B4-BE49-F238E27FC236}">
                <a16:creationId xmlns:a16="http://schemas.microsoft.com/office/drawing/2014/main" id="{D25AE749-2B83-EE41-190A-71C28FC093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314" y="1828800"/>
            <a:ext cx="6246684" cy="41644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9 Black Pug Questions You Should Ask Before Buying One - Pooch Authority">
            <a:extLst>
              <a:ext uri="{FF2B5EF4-FFF2-40B4-BE49-F238E27FC236}">
                <a16:creationId xmlns:a16="http://schemas.microsoft.com/office/drawing/2014/main" id="{3C00DF6B-CE7A-A5F4-A18B-BE55E339F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035" y="1828800"/>
            <a:ext cx="5914965" cy="429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83049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ECA1-1A99-5648-6C60-EA02FB934C9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437025A1-7EE1-EE3C-FDDE-59C49219C6DE}"/>
              </a:ext>
            </a:extLst>
          </p:cNvPr>
          <p:cNvSpPr>
            <a:spLocks noGrp="1"/>
          </p:cNvSpPr>
          <p:nvPr>
            <p:ph type="ftr" sz="quarter" idx="10"/>
          </p:nvPr>
        </p:nvSpPr>
        <p:spPr/>
        <p:txBody>
          <a:bodyPr/>
          <a:lstStyle/>
          <a:p>
            <a:endParaRPr lang="en-US" altLang="en-US" dirty="0"/>
          </a:p>
        </p:txBody>
      </p:sp>
      <p:pic>
        <p:nvPicPr>
          <p:cNvPr id="116738" name="Picture 2">
            <a:extLst>
              <a:ext uri="{FF2B5EF4-FFF2-40B4-BE49-F238E27FC236}">
                <a16:creationId xmlns:a16="http://schemas.microsoft.com/office/drawing/2014/main" id="{4BF2FFC7-4209-AA15-4838-EF813CF6C0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274" y="42530"/>
            <a:ext cx="11982893" cy="792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548531"/>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E188A5D8-8D69-9076-D01A-4A13E0378641}"/>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pic>
        <p:nvPicPr>
          <p:cNvPr id="39940" name="Picture 4">
            <a:extLst>
              <a:ext uri="{FF2B5EF4-FFF2-40B4-BE49-F238E27FC236}">
                <a16:creationId xmlns:a16="http://schemas.microsoft.com/office/drawing/2014/main" id="{4B14471A-54F1-62DB-6085-CC93DC518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5888"/>
            <a:ext cx="73914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BD9DA732-B691-3956-00BB-19454E74EC20}"/>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pic>
        <p:nvPicPr>
          <p:cNvPr id="36868" name="Picture 4">
            <a:extLst>
              <a:ext uri="{FF2B5EF4-FFF2-40B4-BE49-F238E27FC236}">
                <a16:creationId xmlns:a16="http://schemas.microsoft.com/office/drawing/2014/main" id="{DDC657A3-5F82-16BF-8430-ADE024164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4614"/>
            <a:ext cx="8991600" cy="617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93237CC8-32CC-5F59-BD6F-3BBE5C6A8F6A}"/>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pic>
        <p:nvPicPr>
          <p:cNvPr id="38916" name="Picture 4">
            <a:extLst>
              <a:ext uri="{FF2B5EF4-FFF2-40B4-BE49-F238E27FC236}">
                <a16:creationId xmlns:a16="http://schemas.microsoft.com/office/drawing/2014/main" id="{BE948379-DEAA-86B1-865F-CD6C092A8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926" y="114300"/>
            <a:ext cx="5807075"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D6EAD2CA-FE64-5531-10AF-F6EF5DA01FDD}"/>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pic>
        <p:nvPicPr>
          <p:cNvPr id="37892" name="Picture 4">
            <a:extLst>
              <a:ext uri="{FF2B5EF4-FFF2-40B4-BE49-F238E27FC236}">
                <a16:creationId xmlns:a16="http://schemas.microsoft.com/office/drawing/2014/main" id="{9F23E693-D133-6E75-B364-770EC401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6" y="76200"/>
            <a:ext cx="59150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74650F47-4C47-0F82-D1DA-3F4953299C3B}"/>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23554" name="Rectangle 2">
            <a:extLst>
              <a:ext uri="{FF2B5EF4-FFF2-40B4-BE49-F238E27FC236}">
                <a16:creationId xmlns:a16="http://schemas.microsoft.com/office/drawing/2014/main" id="{DC4E450D-B024-A524-3952-31EC7B6C23A5}"/>
              </a:ext>
            </a:extLst>
          </p:cNvPr>
          <p:cNvSpPr>
            <a:spLocks noGrp="1" noChangeArrowheads="1"/>
          </p:cNvSpPr>
          <p:nvPr>
            <p:ph type="body" idx="1"/>
          </p:nvPr>
        </p:nvSpPr>
        <p:spPr>
          <a:xfrm>
            <a:off x="1981200" y="381000"/>
            <a:ext cx="8458200" cy="5105400"/>
          </a:xfrm>
          <a:noFill/>
          <a:ln w="76200">
            <a:solidFill>
              <a:srgbClr val="FFFF00"/>
            </a:solidFill>
            <a:miter lim="800000"/>
            <a:headEnd/>
            <a:tailEnd/>
          </a:ln>
        </p:spPr>
        <p:txBody>
          <a:bodyPr/>
          <a:lstStyle/>
          <a:p>
            <a:r>
              <a:rPr lang="en-US" altLang="en-US" sz="3600" b="1" u="sng">
                <a:solidFill>
                  <a:srgbClr val="FFFF00"/>
                </a:solidFill>
              </a:rPr>
              <a:t>Mendel's Garden Peas = </a:t>
            </a:r>
            <a:br>
              <a:rPr lang="en-US" altLang="en-US" sz="3600" b="1" u="sng">
                <a:solidFill>
                  <a:srgbClr val="FFFF00"/>
                </a:solidFill>
              </a:rPr>
            </a:br>
            <a:br>
              <a:rPr lang="en-US" altLang="en-US" sz="3600" b="1" u="sng">
                <a:solidFill>
                  <a:srgbClr val="FFFF00"/>
                </a:solidFill>
              </a:rPr>
            </a:br>
            <a:r>
              <a:rPr lang="en-US" altLang="en-US" sz="3600" b="1" i="1" u="sng">
                <a:solidFill>
                  <a:srgbClr val="FFFF00"/>
                </a:solidFill>
              </a:rPr>
              <a:t>Pisum sativum</a:t>
            </a:r>
            <a:r>
              <a:rPr lang="en-US" altLang="en-US" sz="3600"/>
              <a:t> He used his knowledge of Statistics to analyze his observations of the seven characteristics of garden peas.  Mendel traced inheritance of individual traits and kept careful records of numbers. </a:t>
            </a:r>
          </a:p>
          <a:p>
            <a:endParaRPr lang="en-US" altLang="en-US" sz="3600"/>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4ED392-EB1A-189B-0DED-A2F30B37A3D5}"/>
              </a:ext>
            </a:extLst>
          </p:cNvPr>
          <p:cNvSpPr>
            <a:spLocks noGrp="1"/>
          </p:cNvSpPr>
          <p:nvPr>
            <p:ph type="ftr" sz="quarter" idx="10"/>
          </p:nvPr>
        </p:nvSpPr>
        <p:spPr/>
        <p:txBody>
          <a:bodyPr/>
          <a:lstStyle/>
          <a:p>
            <a:endParaRPr lang="en-US" altLang="en-US" dirty="0"/>
          </a:p>
        </p:txBody>
      </p:sp>
      <p:pic>
        <p:nvPicPr>
          <p:cNvPr id="125954" name="Picture 2">
            <a:extLst>
              <a:ext uri="{FF2B5EF4-FFF2-40B4-BE49-F238E27FC236}">
                <a16:creationId xmlns:a16="http://schemas.microsoft.com/office/drawing/2014/main" id="{500D012F-B503-EA93-2B4E-BFB7D9CA8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9" y="0"/>
            <a:ext cx="119882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93599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06_06">
            <a:extLst>
              <a:ext uri="{FF2B5EF4-FFF2-40B4-BE49-F238E27FC236}">
                <a16:creationId xmlns:a16="http://schemas.microsoft.com/office/drawing/2014/main" id="{316B5089-A548-9E05-A1C6-F6508515B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143001"/>
            <a:ext cx="58674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6">
            <a:extLst>
              <a:ext uri="{FF2B5EF4-FFF2-40B4-BE49-F238E27FC236}">
                <a16:creationId xmlns:a16="http://schemas.microsoft.com/office/drawing/2014/main" id="{FE4D386C-BEF3-5526-F834-BD3BF4B6A746}"/>
              </a:ext>
            </a:extLst>
          </p:cNvPr>
          <p:cNvSpPr txBox="1">
            <a:spLocks noChangeArrowheads="1"/>
          </p:cNvSpPr>
          <p:nvPr/>
        </p:nvSpPr>
        <p:spPr bwMode="auto">
          <a:xfrm>
            <a:off x="1524000" y="61722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chemeClr val="bg1"/>
                </a:solidFill>
                <a:latin typeface="Helvetica" panose="020B0604020202020204" pitchFamily="34" charset="0"/>
              </a:rPr>
              <a:t>Figure 6.6</a:t>
            </a:r>
          </a:p>
        </p:txBody>
      </p:sp>
      <p:sp>
        <p:nvSpPr>
          <p:cNvPr id="16388" name="Rectangle 2">
            <a:extLst>
              <a:ext uri="{FF2B5EF4-FFF2-40B4-BE49-F238E27FC236}">
                <a16:creationId xmlns:a16="http://schemas.microsoft.com/office/drawing/2014/main" id="{D2D9357B-C328-8811-C7AB-3B434532571D}"/>
              </a:ext>
            </a:extLst>
          </p:cNvPr>
          <p:cNvSpPr>
            <a:spLocks noChangeArrowheads="1"/>
          </p:cNvSpPr>
          <p:nvPr/>
        </p:nvSpPr>
        <p:spPr bwMode="auto">
          <a:xfrm>
            <a:off x="19812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a:solidFill>
                  <a:srgbClr val="0000FF"/>
                </a:solidFill>
              </a:rPr>
              <a:t>Sex Determination in Humans</a:t>
            </a:r>
            <a:r>
              <a:rPr lang="en-US" altLang="en-US" sz="4400" i="1">
                <a:solidFill>
                  <a:srgbClr val="0000FF"/>
                </a:solidFill>
              </a:rPr>
              <a:t> </a:t>
            </a:r>
            <a:endParaRPr lang="en-US" altLang="en-US" sz="4400">
              <a:solidFill>
                <a:srgbClr val="0000FF"/>
              </a:solidFill>
            </a:endParaRPr>
          </a:p>
        </p:txBody>
      </p:sp>
      <p:sp>
        <p:nvSpPr>
          <p:cNvPr id="6" name="Title 1">
            <a:extLst>
              <a:ext uri="{FF2B5EF4-FFF2-40B4-BE49-F238E27FC236}">
                <a16:creationId xmlns:a16="http://schemas.microsoft.com/office/drawing/2014/main" id="{693D1E97-FEF6-3C37-597D-224FFEA92DDF}"/>
              </a:ext>
            </a:extLst>
          </p:cNvPr>
          <p:cNvSpPr txBox="1">
            <a:spLocks/>
          </p:cNvSpPr>
          <p:nvPr/>
        </p:nvSpPr>
        <p:spPr bwMode="auto">
          <a:xfrm>
            <a:off x="1905000" y="3352800"/>
            <a:ext cx="1219200" cy="344488"/>
          </a:xfrm>
          <a:prstGeom prst="rect">
            <a:avLst/>
          </a:prstGeom>
          <a:noFill/>
          <a:ln w="9525">
            <a:noFill/>
            <a:miter lim="800000"/>
            <a:headEnd/>
            <a:tailEnd/>
          </a:ln>
        </p:spPr>
        <p:txBody>
          <a:bodyPr lIns="91429" tIns="45715" rIns="91429" bIns="45715" anchor="ctr"/>
          <a:lstStyle/>
          <a:p>
            <a:pPr>
              <a:defRPr/>
            </a:pPr>
            <a:r>
              <a:rPr lang="en-US" sz="1600" b="1" kern="0" dirty="0">
                <a:solidFill>
                  <a:srgbClr val="0000FF"/>
                </a:solidFill>
                <a:latin typeface="Arial"/>
                <a:ea typeface="+mj-ea"/>
                <a:cs typeface="+mj-cs"/>
                <a:sym typeface="Arial" charset="0"/>
              </a:rPr>
              <a:t>Figure 6.6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4ED392-EB1A-189B-0DED-A2F30B37A3D5}"/>
              </a:ext>
            </a:extLst>
          </p:cNvPr>
          <p:cNvSpPr>
            <a:spLocks noGrp="1"/>
          </p:cNvSpPr>
          <p:nvPr>
            <p:ph type="ftr" sz="quarter" idx="10"/>
          </p:nvPr>
        </p:nvSpPr>
        <p:spPr/>
        <p:txBody>
          <a:bodyPr/>
          <a:lstStyle/>
          <a:p>
            <a:endParaRPr lang="en-US" altLang="en-US" dirty="0"/>
          </a:p>
        </p:txBody>
      </p:sp>
      <p:pic>
        <p:nvPicPr>
          <p:cNvPr id="125954" name="Picture 2">
            <a:extLst>
              <a:ext uri="{FF2B5EF4-FFF2-40B4-BE49-F238E27FC236}">
                <a16:creationId xmlns:a16="http://schemas.microsoft.com/office/drawing/2014/main" id="{500D012F-B503-EA93-2B4E-BFB7D9CA8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9" y="0"/>
            <a:ext cx="119882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85730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83C5C65-766E-BC0B-15A7-037FE0A0BD04}"/>
              </a:ext>
            </a:extLst>
          </p:cNvPr>
          <p:cNvSpPr>
            <a:spLocks noGrp="1" noChangeArrowheads="1"/>
          </p:cNvSpPr>
          <p:nvPr>
            <p:ph type="title"/>
          </p:nvPr>
        </p:nvSpPr>
        <p:spPr/>
        <p:txBody>
          <a:bodyPr/>
          <a:lstStyle/>
          <a:p>
            <a:r>
              <a:rPr lang="en-US" altLang="en-US"/>
              <a:t>Inheritance related to sex</a:t>
            </a:r>
          </a:p>
        </p:txBody>
      </p:sp>
      <p:sp>
        <p:nvSpPr>
          <p:cNvPr id="141315" name="Rectangle 3">
            <a:extLst>
              <a:ext uri="{FF2B5EF4-FFF2-40B4-BE49-F238E27FC236}">
                <a16:creationId xmlns:a16="http://schemas.microsoft.com/office/drawing/2014/main" id="{6840DE1F-B63C-F46A-38C1-2359232B1E74}"/>
              </a:ext>
            </a:extLst>
          </p:cNvPr>
          <p:cNvSpPr>
            <a:spLocks noGrp="1" noChangeArrowheads="1"/>
          </p:cNvSpPr>
          <p:nvPr>
            <p:ph type="body" idx="1"/>
          </p:nvPr>
        </p:nvSpPr>
        <p:spPr/>
        <p:txBody>
          <a:bodyPr/>
          <a:lstStyle/>
          <a:p>
            <a:r>
              <a:rPr lang="en-US" altLang="en-US" sz="2800" dirty="0"/>
              <a:t>Genes located exclusively on the x chromosome are called </a:t>
            </a:r>
            <a:r>
              <a:rPr lang="en-US" altLang="en-US" sz="2800" b="1" u="sng" dirty="0">
                <a:solidFill>
                  <a:srgbClr val="FFFF00"/>
                </a:solidFill>
              </a:rPr>
              <a:t>sex-linked</a:t>
            </a:r>
          </a:p>
          <a:p>
            <a:r>
              <a:rPr lang="en-US" altLang="en-US" sz="2800" dirty="0"/>
              <a:t>Genes that occur only on the Y chromosome can produce their effects only in males and are called </a:t>
            </a:r>
            <a:r>
              <a:rPr lang="en-US" altLang="en-US" sz="2800" b="1" u="sng" dirty="0">
                <a:solidFill>
                  <a:srgbClr val="FFFF00"/>
                </a:solidFill>
              </a:rPr>
              <a:t>Holandric genes</a:t>
            </a:r>
          </a:p>
          <a:p>
            <a:r>
              <a:rPr lang="en-US" altLang="en-US" sz="2800" dirty="0"/>
              <a:t>The mechanisms where a given trait is limited to one sex is called </a:t>
            </a:r>
            <a:r>
              <a:rPr lang="en-US" altLang="en-US" sz="2800" b="1" u="sng" dirty="0">
                <a:solidFill>
                  <a:srgbClr val="FFFF00"/>
                </a:solidFill>
              </a:rPr>
              <a:t>sex-limited.</a:t>
            </a:r>
          </a:p>
          <a:p>
            <a:r>
              <a:rPr lang="en-US" altLang="en-US" sz="2800" dirty="0"/>
              <a:t>If the dominance of a given allele depends on the sex of the bearer is called </a:t>
            </a:r>
            <a:r>
              <a:rPr lang="en-US" altLang="en-US" sz="2800" b="1" u="sng" dirty="0">
                <a:solidFill>
                  <a:srgbClr val="FFFF00"/>
                </a:solidFill>
              </a:rPr>
              <a:t>sex-influenced.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1DDF2B8-E38C-BDA4-A205-FA87D8FC9C7A}"/>
              </a:ext>
            </a:extLst>
          </p:cNvPr>
          <p:cNvSpPr>
            <a:spLocks noGrp="1" noChangeArrowheads="1"/>
          </p:cNvSpPr>
          <p:nvPr>
            <p:ph type="title" idx="4294967295"/>
          </p:nvPr>
        </p:nvSpPr>
        <p:spPr>
          <a:xfrm>
            <a:off x="1981200" y="228600"/>
            <a:ext cx="8229600" cy="1143000"/>
          </a:xfrm>
        </p:spPr>
        <p:txBody>
          <a:bodyPr/>
          <a:lstStyle/>
          <a:p>
            <a:pPr eaLnBrk="1" hangingPunct="1"/>
            <a:r>
              <a:rPr lang="en-US" altLang="en-US" dirty="0">
                <a:solidFill>
                  <a:srgbClr val="0000FF"/>
                </a:solidFill>
              </a:rPr>
              <a:t>Sex-Limited Traits</a:t>
            </a:r>
          </a:p>
        </p:txBody>
      </p:sp>
      <p:sp>
        <p:nvSpPr>
          <p:cNvPr id="32771" name="Rectangle 3">
            <a:extLst>
              <a:ext uri="{FF2B5EF4-FFF2-40B4-BE49-F238E27FC236}">
                <a16:creationId xmlns:a16="http://schemas.microsoft.com/office/drawing/2014/main" id="{E8131970-7761-706D-CC3E-2BA6BE342160}"/>
              </a:ext>
            </a:extLst>
          </p:cNvPr>
          <p:cNvSpPr>
            <a:spLocks noChangeArrowheads="1"/>
          </p:cNvSpPr>
          <p:nvPr/>
        </p:nvSpPr>
        <p:spPr bwMode="auto">
          <a:xfrm>
            <a:off x="2286000" y="15240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SzPct val="50000"/>
            </a:pPr>
            <a:r>
              <a:rPr lang="en-US" altLang="en-US" sz="3200" dirty="0"/>
              <a:t>Traits that affect a structure or function </a:t>
            </a:r>
            <a:r>
              <a:rPr lang="en-US" altLang="en-US" sz="3200" dirty="0">
                <a:solidFill>
                  <a:srgbClr val="FFFF00"/>
                </a:solidFill>
              </a:rPr>
              <a:t>occurring only in one sex</a:t>
            </a:r>
          </a:p>
          <a:p>
            <a:pPr eaLnBrk="1" hangingPunct="1">
              <a:spcBef>
                <a:spcPct val="20000"/>
              </a:spcBef>
              <a:buSzPct val="50000"/>
            </a:pPr>
            <a:endParaRPr lang="en-US" altLang="en-US" sz="2000" dirty="0">
              <a:solidFill>
                <a:srgbClr val="FFFF00"/>
              </a:solidFill>
            </a:endParaRPr>
          </a:p>
          <a:p>
            <a:pPr eaLnBrk="1" hangingPunct="1">
              <a:spcBef>
                <a:spcPct val="20000"/>
              </a:spcBef>
              <a:buSzPct val="50000"/>
            </a:pPr>
            <a:r>
              <a:rPr lang="en-US" altLang="en-US" sz="3200" dirty="0">
                <a:solidFill>
                  <a:srgbClr val="FFFF00"/>
                </a:solidFill>
              </a:rPr>
              <a:t>The gene may be autosomal or X-linked</a:t>
            </a:r>
          </a:p>
          <a:p>
            <a:pPr eaLnBrk="1" hangingPunct="1">
              <a:spcBef>
                <a:spcPct val="20000"/>
              </a:spcBef>
              <a:buSzPct val="50000"/>
            </a:pPr>
            <a:endParaRPr lang="en-US" altLang="en-US" sz="2000" dirty="0">
              <a:solidFill>
                <a:srgbClr val="FFFF00"/>
              </a:solidFill>
            </a:endParaRPr>
          </a:p>
          <a:p>
            <a:pPr eaLnBrk="1" hangingPunct="1">
              <a:spcBef>
                <a:spcPct val="20000"/>
              </a:spcBef>
              <a:buSzPct val="50000"/>
            </a:pPr>
            <a:r>
              <a:rPr lang="en-US" altLang="en-US" sz="3200" dirty="0">
                <a:solidFill>
                  <a:srgbClr val="FFFF00"/>
                </a:solidFill>
              </a:rPr>
              <a:t>Examples:</a:t>
            </a:r>
          </a:p>
          <a:p>
            <a:pPr eaLnBrk="1" hangingPunct="1">
              <a:spcBef>
                <a:spcPct val="20000"/>
              </a:spcBef>
              <a:buSzPct val="50000"/>
            </a:pPr>
            <a:r>
              <a:rPr lang="en-US" altLang="en-US" sz="3200" dirty="0">
                <a:solidFill>
                  <a:srgbClr val="FFFF00"/>
                </a:solidFill>
              </a:rPr>
              <a:t>	- Beard growth</a:t>
            </a:r>
          </a:p>
          <a:p>
            <a:pPr eaLnBrk="1" hangingPunct="1">
              <a:spcBef>
                <a:spcPct val="20000"/>
              </a:spcBef>
              <a:buSzPct val="50000"/>
            </a:pPr>
            <a:r>
              <a:rPr lang="en-US" altLang="en-US" sz="3200" dirty="0">
                <a:solidFill>
                  <a:srgbClr val="FFFF00"/>
                </a:solidFill>
              </a:rPr>
              <a:t>	- Milk production</a:t>
            </a:r>
          </a:p>
          <a:p>
            <a:pPr eaLnBrk="1" hangingPunct="1">
              <a:spcBef>
                <a:spcPct val="20000"/>
              </a:spcBef>
              <a:buSzPct val="50000"/>
            </a:pPr>
            <a:r>
              <a:rPr lang="en-US" altLang="en-US" sz="3200" dirty="0">
                <a:solidFill>
                  <a:srgbClr val="FFFF00"/>
                </a:solidFill>
              </a:rPr>
              <a:t>	- Preeclampsia in pregnancy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4986891-3598-E9AC-58EA-79883B138696}"/>
              </a:ext>
            </a:extLst>
          </p:cNvPr>
          <p:cNvSpPr>
            <a:spLocks noGrp="1" noChangeArrowheads="1"/>
          </p:cNvSpPr>
          <p:nvPr>
            <p:ph type="title" idx="4294967295"/>
          </p:nvPr>
        </p:nvSpPr>
        <p:spPr>
          <a:xfrm>
            <a:off x="1981200" y="228600"/>
            <a:ext cx="8229600" cy="1143000"/>
          </a:xfrm>
        </p:spPr>
        <p:txBody>
          <a:bodyPr/>
          <a:lstStyle/>
          <a:p>
            <a:pPr eaLnBrk="1" hangingPunct="1"/>
            <a:r>
              <a:rPr lang="en-US" altLang="en-US">
                <a:solidFill>
                  <a:srgbClr val="0000FF"/>
                </a:solidFill>
              </a:rPr>
              <a:t>Y-linked Traits</a:t>
            </a:r>
            <a:r>
              <a:rPr lang="en-US" altLang="en-US" i="1">
                <a:solidFill>
                  <a:srgbClr val="0000FF"/>
                </a:solidFill>
              </a:rPr>
              <a:t> </a:t>
            </a:r>
            <a:endParaRPr lang="en-US" altLang="en-US">
              <a:solidFill>
                <a:srgbClr val="0000FF"/>
              </a:solidFill>
            </a:endParaRPr>
          </a:p>
        </p:txBody>
      </p:sp>
      <p:sp>
        <p:nvSpPr>
          <p:cNvPr id="32771" name="Rectangle 3">
            <a:extLst>
              <a:ext uri="{FF2B5EF4-FFF2-40B4-BE49-F238E27FC236}">
                <a16:creationId xmlns:a16="http://schemas.microsoft.com/office/drawing/2014/main" id="{505E9696-B010-8324-8EE7-EEA235C758A6}"/>
              </a:ext>
            </a:extLst>
          </p:cNvPr>
          <p:cNvSpPr>
            <a:spLocks noGrp="1" noChangeArrowheads="1"/>
          </p:cNvSpPr>
          <p:nvPr>
            <p:ph type="body" idx="4294967295"/>
          </p:nvPr>
        </p:nvSpPr>
        <p:spPr>
          <a:xfrm>
            <a:off x="2362200" y="1600200"/>
            <a:ext cx="8001000" cy="4267200"/>
          </a:xfrm>
        </p:spPr>
        <p:txBody>
          <a:bodyPr/>
          <a:lstStyle/>
          <a:p>
            <a:pPr eaLnBrk="1" hangingPunct="1"/>
            <a:r>
              <a:rPr lang="en-US" altLang="en-US"/>
              <a:t>Genes on the Y chromosome are said to be </a:t>
            </a:r>
            <a:r>
              <a:rPr lang="en-US" altLang="en-US" b="1"/>
              <a:t>Y-linked</a:t>
            </a:r>
            <a:endParaRPr lang="en-US" altLang="en-US" sz="2000" b="1"/>
          </a:p>
          <a:p>
            <a:pPr eaLnBrk="1" hangingPunct="1"/>
            <a:r>
              <a:rPr lang="en-US" altLang="en-US"/>
              <a:t>Y-linked traits are very rare</a:t>
            </a:r>
            <a:endParaRPr lang="en-US" altLang="en-US" sz="2400"/>
          </a:p>
          <a:p>
            <a:pPr eaLnBrk="1" hangingPunct="1"/>
            <a:r>
              <a:rPr lang="en-US" altLang="en-US"/>
              <a:t>Transmitted from male to male</a:t>
            </a:r>
          </a:p>
          <a:p>
            <a:pPr eaLnBrk="1" hangingPunct="1"/>
            <a:r>
              <a:rPr lang="en-US" altLang="en-US"/>
              <a:t>No affected females</a:t>
            </a:r>
          </a:p>
          <a:p>
            <a:pPr eaLnBrk="1" hangingPunct="1"/>
            <a:r>
              <a:rPr lang="en-US" altLang="en-US"/>
              <a:t>Currently, identified Y-linked traits involve infertility and are not transmitted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794C6D-27EF-1EB7-3BCA-D6FBEBE0DFCE}"/>
              </a:ext>
            </a:extLst>
          </p:cNvPr>
          <p:cNvSpPr>
            <a:spLocks noGrp="1"/>
          </p:cNvSpPr>
          <p:nvPr>
            <p:ph type="ftr" sz="quarter" idx="10"/>
          </p:nvPr>
        </p:nvSpPr>
        <p:spPr/>
        <p:txBody>
          <a:bodyPr/>
          <a:lstStyle/>
          <a:p>
            <a:endParaRPr lang="en-US" altLang="en-US" dirty="0"/>
          </a:p>
        </p:txBody>
      </p:sp>
      <p:pic>
        <p:nvPicPr>
          <p:cNvPr id="150530" name="Picture 2" descr="Sex Linked Genes - Notes and Slide Preseentation">
            <a:extLst>
              <a:ext uri="{FF2B5EF4-FFF2-40B4-BE49-F238E27FC236}">
                <a16:creationId xmlns:a16="http://schemas.microsoft.com/office/drawing/2014/main" id="{DBE24CF9-74B4-347C-AF82-E7199CB31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900" y="1388214"/>
            <a:ext cx="11014667" cy="348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47235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BB36296-579C-C0C2-4B55-E716F704F983}"/>
              </a:ext>
            </a:extLst>
          </p:cNvPr>
          <p:cNvSpPr>
            <a:spLocks noGrp="1" noChangeArrowheads="1"/>
          </p:cNvSpPr>
          <p:nvPr>
            <p:ph type="title" idx="4294967295"/>
          </p:nvPr>
        </p:nvSpPr>
        <p:spPr>
          <a:xfrm>
            <a:off x="1981200" y="228600"/>
            <a:ext cx="8229600" cy="1143000"/>
          </a:xfrm>
        </p:spPr>
        <p:txBody>
          <a:bodyPr/>
          <a:lstStyle/>
          <a:p>
            <a:pPr eaLnBrk="1" hangingPunct="1"/>
            <a:r>
              <a:rPr lang="en-US" altLang="en-US" sz="4000">
                <a:solidFill>
                  <a:srgbClr val="0000FF"/>
                </a:solidFill>
              </a:rPr>
              <a:t>X-linked Traits</a:t>
            </a:r>
            <a:r>
              <a:rPr lang="en-US" altLang="en-US" sz="4000" i="1">
                <a:solidFill>
                  <a:srgbClr val="0000FF"/>
                </a:solidFill>
              </a:rPr>
              <a:t>  </a:t>
            </a:r>
            <a:r>
              <a:rPr lang="en-US" altLang="en-US" sz="4000" i="1">
                <a:solidFill>
                  <a:srgbClr val="FF3300"/>
                </a:solidFill>
              </a:rPr>
              <a:t>( we will do some examples on the board</a:t>
            </a:r>
          </a:p>
        </p:txBody>
      </p:sp>
      <p:sp>
        <p:nvSpPr>
          <p:cNvPr id="32771" name="Rectangle 3">
            <a:extLst>
              <a:ext uri="{FF2B5EF4-FFF2-40B4-BE49-F238E27FC236}">
                <a16:creationId xmlns:a16="http://schemas.microsoft.com/office/drawing/2014/main" id="{AC42B1DA-344A-F58C-C919-148ED458FA87}"/>
              </a:ext>
            </a:extLst>
          </p:cNvPr>
          <p:cNvSpPr>
            <a:spLocks noGrp="1" noChangeArrowheads="1"/>
          </p:cNvSpPr>
          <p:nvPr>
            <p:ph type="body" idx="4294967295"/>
          </p:nvPr>
        </p:nvSpPr>
        <p:spPr>
          <a:xfrm>
            <a:off x="2362200" y="1600200"/>
            <a:ext cx="8001000" cy="4267200"/>
          </a:xfrm>
        </p:spPr>
        <p:txBody>
          <a:bodyPr/>
          <a:lstStyle/>
          <a:p>
            <a:pPr eaLnBrk="1" hangingPunct="1"/>
            <a:r>
              <a:rPr lang="en-US" altLang="en-US"/>
              <a:t>Possible genotypes</a:t>
            </a:r>
          </a:p>
          <a:p>
            <a:pPr eaLnBrk="1" hangingPunct="1"/>
            <a:r>
              <a:rPr lang="en-US" altLang="en-US"/>
              <a:t>	X</a:t>
            </a:r>
            <a:r>
              <a:rPr lang="en-US" altLang="en-US" baseline="30000"/>
              <a:t>+</a:t>
            </a:r>
            <a:r>
              <a:rPr lang="en-US" altLang="en-US"/>
              <a:t>X</a:t>
            </a:r>
            <a:r>
              <a:rPr lang="en-US" altLang="en-US" baseline="30000"/>
              <a:t>+  </a:t>
            </a:r>
            <a:r>
              <a:rPr lang="en-US" altLang="en-US">
                <a:sym typeface="Symbol" panose="05050102010706020507" pitchFamily="18" charset="2"/>
              </a:rPr>
              <a:t></a:t>
            </a:r>
            <a:r>
              <a:rPr lang="en-US" altLang="en-US" baseline="30000"/>
              <a:t> </a:t>
            </a:r>
            <a:r>
              <a:rPr lang="en-US" altLang="en-US"/>
              <a:t>Homozyogus wild-type female</a:t>
            </a:r>
          </a:p>
          <a:p>
            <a:pPr eaLnBrk="1" hangingPunct="1"/>
            <a:r>
              <a:rPr lang="en-US" altLang="en-US"/>
              <a:t>	X</a:t>
            </a:r>
            <a:r>
              <a:rPr lang="en-US" altLang="en-US" baseline="30000"/>
              <a:t>+</a:t>
            </a:r>
            <a:r>
              <a:rPr lang="en-US" altLang="en-US"/>
              <a:t>X</a:t>
            </a:r>
            <a:r>
              <a:rPr lang="en-US" altLang="en-US" baseline="30000"/>
              <a:t>m </a:t>
            </a:r>
            <a:r>
              <a:rPr lang="en-US" altLang="en-US">
                <a:sym typeface="Symbol" panose="05050102010706020507" pitchFamily="18" charset="2"/>
              </a:rPr>
              <a:t></a:t>
            </a:r>
            <a:r>
              <a:rPr lang="en-US" altLang="en-US" baseline="30000">
                <a:sym typeface="Symbol" panose="05050102010706020507" pitchFamily="18" charset="2"/>
              </a:rPr>
              <a:t> </a:t>
            </a:r>
            <a:r>
              <a:rPr lang="en-US" altLang="en-US"/>
              <a:t>Heterozygous female carrier</a:t>
            </a:r>
            <a:r>
              <a:rPr lang="en-US" altLang="en-US" baseline="30000"/>
              <a:t> </a:t>
            </a:r>
            <a:endParaRPr lang="en-US" altLang="en-US"/>
          </a:p>
          <a:p>
            <a:pPr eaLnBrk="1" hangingPunct="1"/>
            <a:r>
              <a:rPr lang="en-US" altLang="en-US"/>
              <a:t>	X</a:t>
            </a:r>
            <a:r>
              <a:rPr lang="en-US" altLang="en-US" baseline="30000"/>
              <a:t>m</a:t>
            </a:r>
            <a:r>
              <a:rPr lang="en-US" altLang="en-US"/>
              <a:t>X</a:t>
            </a:r>
            <a:r>
              <a:rPr lang="en-US" altLang="en-US" baseline="30000"/>
              <a:t>m </a:t>
            </a:r>
            <a:r>
              <a:rPr lang="en-US" altLang="en-US">
                <a:sym typeface="Symbol" panose="05050102010706020507" pitchFamily="18" charset="2"/>
              </a:rPr>
              <a:t></a:t>
            </a:r>
            <a:r>
              <a:rPr lang="en-US" altLang="en-US" baseline="30000"/>
              <a:t> </a:t>
            </a:r>
            <a:r>
              <a:rPr lang="en-US" altLang="en-US"/>
              <a:t>Homozygous mutant female </a:t>
            </a:r>
          </a:p>
          <a:p>
            <a:pPr eaLnBrk="1" hangingPunct="1"/>
            <a:endParaRPr lang="en-US" altLang="en-US"/>
          </a:p>
          <a:p>
            <a:pPr eaLnBrk="1" hangingPunct="1"/>
            <a:r>
              <a:rPr lang="en-US" altLang="en-US"/>
              <a:t>	X</a:t>
            </a:r>
            <a:r>
              <a:rPr lang="en-US" altLang="en-US" baseline="30000"/>
              <a:t>+</a:t>
            </a:r>
            <a:r>
              <a:rPr lang="en-US" altLang="en-US"/>
              <a:t>Y </a:t>
            </a:r>
            <a:r>
              <a:rPr lang="en-US" altLang="en-US">
                <a:sym typeface="Symbol" panose="05050102010706020507" pitchFamily="18" charset="2"/>
              </a:rPr>
              <a:t> </a:t>
            </a:r>
            <a:r>
              <a:rPr lang="en-US" altLang="en-US" b="1"/>
              <a:t>Hemizygous</a:t>
            </a:r>
            <a:r>
              <a:rPr lang="en-US" altLang="en-US"/>
              <a:t> wild-type male</a:t>
            </a:r>
          </a:p>
          <a:p>
            <a:pPr eaLnBrk="1" hangingPunct="1"/>
            <a:r>
              <a:rPr lang="en-US" altLang="en-US"/>
              <a:t>	X</a:t>
            </a:r>
            <a:r>
              <a:rPr lang="en-US" altLang="en-US" baseline="30000"/>
              <a:t>m</a:t>
            </a:r>
            <a:r>
              <a:rPr lang="en-US" altLang="en-US"/>
              <a:t>Y</a:t>
            </a:r>
            <a:r>
              <a:rPr lang="en-US" altLang="en-US">
                <a:sym typeface="Symbol" panose="05050102010706020507" pitchFamily="18" charset="2"/>
              </a:rPr>
              <a:t> </a:t>
            </a:r>
            <a:r>
              <a:rPr lang="en-US" altLang="en-US" b="1"/>
              <a:t>Hemizygous</a:t>
            </a:r>
            <a:r>
              <a:rPr lang="en-US" altLang="en-US"/>
              <a:t> mutant male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4ED392-EB1A-189B-0DED-A2F30B37A3D5}"/>
              </a:ext>
            </a:extLst>
          </p:cNvPr>
          <p:cNvSpPr>
            <a:spLocks noGrp="1"/>
          </p:cNvSpPr>
          <p:nvPr>
            <p:ph type="ftr" sz="quarter" idx="10"/>
          </p:nvPr>
        </p:nvSpPr>
        <p:spPr/>
        <p:txBody>
          <a:bodyPr/>
          <a:lstStyle/>
          <a:p>
            <a:endParaRPr lang="en-US" altLang="en-US" dirty="0"/>
          </a:p>
        </p:txBody>
      </p:sp>
      <p:pic>
        <p:nvPicPr>
          <p:cNvPr id="125954" name="Picture 2">
            <a:extLst>
              <a:ext uri="{FF2B5EF4-FFF2-40B4-BE49-F238E27FC236}">
                <a16:creationId xmlns:a16="http://schemas.microsoft.com/office/drawing/2014/main" id="{500D012F-B503-EA93-2B4E-BFB7D9CA8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9" y="0"/>
            <a:ext cx="119882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401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95A19-DEF6-C7F9-5E9D-BC5688FF6AE5}"/>
              </a:ext>
            </a:extLst>
          </p:cNvPr>
          <p:cNvSpPr>
            <a:spLocks noGrp="1"/>
          </p:cNvSpPr>
          <p:nvPr>
            <p:ph type="ftr" sz="quarter" idx="10"/>
          </p:nvPr>
        </p:nvSpPr>
        <p:spPr/>
        <p:txBody>
          <a:bodyPr/>
          <a:lstStyle/>
          <a:p>
            <a:r>
              <a:rPr lang="en-US" altLang="en-US"/>
              <a:t>www.soulcare.org	Sid Galloway</a:t>
            </a:r>
          </a:p>
        </p:txBody>
      </p:sp>
      <p:pic>
        <p:nvPicPr>
          <p:cNvPr id="126978" name="Picture 2">
            <a:extLst>
              <a:ext uri="{FF2B5EF4-FFF2-40B4-BE49-F238E27FC236}">
                <a16:creationId xmlns:a16="http://schemas.microsoft.com/office/drawing/2014/main" id="{F3265CAF-AC03-957F-66EF-071011DE9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66" y="0"/>
            <a:ext cx="125251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82757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4410A9FE-CD57-3C3D-275C-B02DF8AFEEB7}"/>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pic>
        <p:nvPicPr>
          <p:cNvPr id="18434" name="Picture 2">
            <a:extLst>
              <a:ext uri="{FF2B5EF4-FFF2-40B4-BE49-F238E27FC236}">
                <a16:creationId xmlns:a16="http://schemas.microsoft.com/office/drawing/2014/main" id="{A870235F-89D6-6C91-C5A1-A06BF907F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7475"/>
            <a:ext cx="8991600" cy="588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FA474F81-8F7D-625A-30D6-CC0EEF2306BB}"/>
              </a:ext>
            </a:extLst>
          </p:cNvPr>
          <p:cNvSpPr>
            <a:spLocks noGrp="1" noChangeArrowheads="1"/>
          </p:cNvSpPr>
          <p:nvPr>
            <p:ph type="title"/>
          </p:nvPr>
        </p:nvSpPr>
        <p:spPr/>
        <p:txBody>
          <a:bodyPr/>
          <a:lstStyle/>
          <a:p>
            <a:r>
              <a:rPr lang="en-US" altLang="en-US" sz="4000" dirty="0"/>
              <a:t>Sex-Influenced characteristics </a:t>
            </a:r>
            <a:r>
              <a:rPr lang="en-US" altLang="en-US" sz="4000" dirty="0">
                <a:solidFill>
                  <a:srgbClr val="FF3300"/>
                </a:solidFill>
              </a:rPr>
              <a:t>do some examples on board</a:t>
            </a:r>
          </a:p>
        </p:txBody>
      </p:sp>
      <p:sp>
        <p:nvSpPr>
          <p:cNvPr id="143365" name="Rectangle 5">
            <a:extLst>
              <a:ext uri="{FF2B5EF4-FFF2-40B4-BE49-F238E27FC236}">
                <a16:creationId xmlns:a16="http://schemas.microsoft.com/office/drawing/2014/main" id="{06174ECB-4D3F-FEAF-C835-C6ABCCF6150A}"/>
              </a:ext>
            </a:extLst>
          </p:cNvPr>
          <p:cNvSpPr>
            <a:spLocks noGrp="1" noChangeArrowheads="1"/>
          </p:cNvSpPr>
          <p:nvPr>
            <p:ph idx="1"/>
          </p:nvPr>
        </p:nvSpPr>
        <p:spPr>
          <a:xfrm>
            <a:off x="2286000" y="1524000"/>
            <a:ext cx="8534400" cy="4191000"/>
          </a:xfrm>
        </p:spPr>
        <p:txBody>
          <a:bodyPr/>
          <a:lstStyle/>
          <a:p>
            <a:endParaRPr lang="en-US" altLang="en-US" dirty="0"/>
          </a:p>
        </p:txBody>
      </p:sp>
      <p:sp>
        <p:nvSpPr>
          <p:cNvPr id="143363" name="Rectangle 3">
            <a:extLst>
              <a:ext uri="{FF2B5EF4-FFF2-40B4-BE49-F238E27FC236}">
                <a16:creationId xmlns:a16="http://schemas.microsoft.com/office/drawing/2014/main" id="{65A15017-BFF1-D79F-E4A8-E4DEF87271CD}"/>
              </a:ext>
            </a:extLst>
          </p:cNvPr>
          <p:cNvSpPr>
            <a:spLocks noGrp="1" noChangeArrowheads="1"/>
          </p:cNvSpPr>
          <p:nvPr>
            <p:ph type="body" idx="4294967295"/>
          </p:nvPr>
        </p:nvSpPr>
        <p:spPr>
          <a:xfrm>
            <a:off x="1524000" y="1524000"/>
            <a:ext cx="8534400" cy="4191000"/>
          </a:xfrm>
        </p:spPr>
        <p:txBody>
          <a:bodyPr/>
          <a:lstStyle/>
          <a:p>
            <a:r>
              <a:rPr lang="en-US" altLang="en-US" dirty="0"/>
              <a:t> </a:t>
            </a:r>
          </a:p>
        </p:txBody>
      </p:sp>
      <p:sp>
        <p:nvSpPr>
          <p:cNvPr id="143364" name="Rectangle 4">
            <a:extLst>
              <a:ext uri="{FF2B5EF4-FFF2-40B4-BE49-F238E27FC236}">
                <a16:creationId xmlns:a16="http://schemas.microsoft.com/office/drawing/2014/main" id="{35B37522-4590-FE41-07BA-8188B3D9D344}"/>
              </a:ext>
            </a:extLst>
          </p:cNvPr>
          <p:cNvSpPr>
            <a:spLocks noChangeArrowheads="1"/>
          </p:cNvSpPr>
          <p:nvPr/>
        </p:nvSpPr>
        <p:spPr bwMode="auto">
          <a:xfrm>
            <a:off x="1752600" y="1371601"/>
            <a:ext cx="9448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u="sng" dirty="0">
                <a:solidFill>
                  <a:schemeClr val="tx2"/>
                </a:solidFill>
              </a:rPr>
              <a:t>Genotype      male chickens       female    </a:t>
            </a:r>
          </a:p>
          <a:p>
            <a:r>
              <a:rPr lang="en-US" altLang="en-US" sz="2800" dirty="0">
                <a:solidFill>
                  <a:srgbClr val="FFFF00"/>
                </a:solidFill>
              </a:rPr>
              <a:t>HH                 </a:t>
            </a:r>
            <a:r>
              <a:rPr lang="en-US" altLang="en-US" sz="2400" dirty="0">
                <a:solidFill>
                  <a:srgbClr val="FFFF00"/>
                </a:solidFill>
                <a:latin typeface="Times New Roman" panose="02020603050405020304" pitchFamily="18" charset="0"/>
              </a:rPr>
              <a:t>Hen feathered</a:t>
            </a:r>
            <a:r>
              <a:rPr lang="en-US" altLang="en-US" sz="2800" dirty="0">
                <a:solidFill>
                  <a:srgbClr val="FFFF00"/>
                </a:solidFill>
              </a:rPr>
              <a:t>     </a:t>
            </a:r>
            <a:r>
              <a:rPr lang="en-US" altLang="en-US" sz="2400" dirty="0">
                <a:solidFill>
                  <a:srgbClr val="FFFF00"/>
                </a:solidFill>
                <a:latin typeface="Times New Roman" panose="02020603050405020304" pitchFamily="18" charset="0"/>
              </a:rPr>
              <a:t>Hen feathered</a:t>
            </a:r>
          </a:p>
          <a:p>
            <a:r>
              <a:rPr lang="en-US" altLang="en-US" sz="2800" dirty="0" err="1">
                <a:solidFill>
                  <a:srgbClr val="FFFF00"/>
                </a:solidFill>
              </a:rPr>
              <a:t>Hh</a:t>
            </a:r>
            <a:r>
              <a:rPr lang="en-US" altLang="en-US" sz="2800" dirty="0">
                <a:solidFill>
                  <a:srgbClr val="FFFF00"/>
                </a:solidFill>
              </a:rPr>
              <a:t>                 </a:t>
            </a:r>
            <a:r>
              <a:rPr lang="en-US" altLang="en-US" sz="2400" dirty="0">
                <a:solidFill>
                  <a:srgbClr val="FFFF00"/>
                </a:solidFill>
              </a:rPr>
              <a:t>Hen feathered    Hen feathered</a:t>
            </a:r>
          </a:p>
          <a:p>
            <a:r>
              <a:rPr lang="en-US" altLang="en-US" sz="2800" dirty="0" err="1">
                <a:solidFill>
                  <a:srgbClr val="FFFF00"/>
                </a:solidFill>
              </a:rPr>
              <a:t>hh</a:t>
            </a:r>
            <a:r>
              <a:rPr lang="en-US" altLang="en-US" sz="2800" dirty="0">
                <a:solidFill>
                  <a:srgbClr val="FFFF00"/>
                </a:solidFill>
              </a:rPr>
              <a:t>                  cock-feathered </a:t>
            </a:r>
            <a:r>
              <a:rPr lang="en-US" altLang="en-US" sz="2400" dirty="0">
                <a:solidFill>
                  <a:srgbClr val="FFFF00"/>
                </a:solidFill>
              </a:rPr>
              <a:t>Hen feathered</a:t>
            </a:r>
          </a:p>
        </p:txBody>
      </p:sp>
      <p:pic>
        <p:nvPicPr>
          <p:cNvPr id="4098" name="Picture 2" descr="Best Minions GIFs | Gfycat">
            <a:extLst>
              <a:ext uri="{FF2B5EF4-FFF2-40B4-BE49-F238E27FC236}">
                <a16:creationId xmlns:a16="http://schemas.microsoft.com/office/drawing/2014/main" id="{0EFD2CEE-941F-26AC-23F7-42059F625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77" y="3809998"/>
            <a:ext cx="4443304" cy="27343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ngry Chicken GIFs | Tenor">
            <a:extLst>
              <a:ext uri="{FF2B5EF4-FFF2-40B4-BE49-F238E27FC236}">
                <a16:creationId xmlns:a16="http://schemas.microsoft.com/office/drawing/2014/main" id="{320A3438-25BB-031E-FBB1-987B6E57A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941" y="3686175"/>
            <a:ext cx="3437860" cy="29221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21FCC759-A93F-ED79-C989-21599A715289}"/>
              </a:ext>
            </a:extLst>
          </p:cNvPr>
          <p:cNvSpPr>
            <a:spLocks noGrp="1" noChangeArrowheads="1"/>
          </p:cNvSpPr>
          <p:nvPr>
            <p:ph type="title"/>
          </p:nvPr>
        </p:nvSpPr>
        <p:spPr/>
        <p:txBody>
          <a:bodyPr/>
          <a:lstStyle/>
          <a:p>
            <a:r>
              <a:rPr lang="en-US" altLang="en-US"/>
              <a:t>Sex influenced traits</a:t>
            </a:r>
          </a:p>
        </p:txBody>
      </p:sp>
      <p:sp>
        <p:nvSpPr>
          <p:cNvPr id="142339" name="Rectangle 3">
            <a:extLst>
              <a:ext uri="{FF2B5EF4-FFF2-40B4-BE49-F238E27FC236}">
                <a16:creationId xmlns:a16="http://schemas.microsoft.com/office/drawing/2014/main" id="{263F0B73-F710-5FF1-99AC-495221699478}"/>
              </a:ext>
            </a:extLst>
          </p:cNvPr>
          <p:cNvSpPr>
            <a:spLocks noGrp="1" noChangeArrowheads="1"/>
          </p:cNvSpPr>
          <p:nvPr>
            <p:ph type="body" idx="1"/>
          </p:nvPr>
        </p:nvSpPr>
        <p:spPr/>
        <p:txBody>
          <a:bodyPr/>
          <a:lstStyle/>
          <a:p>
            <a:r>
              <a:rPr lang="en-US" altLang="en-US" dirty="0">
                <a:solidFill>
                  <a:srgbClr val="FF3300"/>
                </a:solidFill>
              </a:rPr>
              <a:t>Baldness: do some problems on the board</a:t>
            </a:r>
          </a:p>
          <a:p>
            <a:r>
              <a:rPr lang="en-US" altLang="en-US" u="sng" dirty="0">
                <a:solidFill>
                  <a:schemeClr val="tx2"/>
                </a:solidFill>
              </a:rPr>
              <a:t>Genotype              Men                   women</a:t>
            </a:r>
          </a:p>
          <a:p>
            <a:r>
              <a:rPr lang="en-US" altLang="en-US" dirty="0">
                <a:solidFill>
                  <a:srgbClr val="FFFF00"/>
                </a:solidFill>
              </a:rPr>
              <a:t>BB                         bald                     </a:t>
            </a:r>
            <a:r>
              <a:rPr lang="en-US" altLang="en-US" dirty="0" err="1">
                <a:solidFill>
                  <a:srgbClr val="FFFF00"/>
                </a:solidFill>
              </a:rPr>
              <a:t>Bald</a:t>
            </a:r>
            <a:endParaRPr lang="en-US" altLang="en-US" dirty="0">
              <a:solidFill>
                <a:srgbClr val="FFFF00"/>
              </a:solidFill>
            </a:endParaRPr>
          </a:p>
          <a:p>
            <a:r>
              <a:rPr lang="en-US" altLang="en-US" dirty="0">
                <a:solidFill>
                  <a:srgbClr val="FFFF00"/>
                </a:solidFill>
              </a:rPr>
              <a:t>Bb                          bald                    not</a:t>
            </a:r>
          </a:p>
          <a:p>
            <a:r>
              <a:rPr lang="en-US" altLang="en-US" dirty="0">
                <a:solidFill>
                  <a:srgbClr val="FFFF00"/>
                </a:solidFill>
              </a:rPr>
              <a:t>bb                           not                      </a:t>
            </a:r>
            <a:r>
              <a:rPr lang="en-US" altLang="en-US" dirty="0" err="1">
                <a:solidFill>
                  <a:srgbClr val="FFFF00"/>
                </a:solidFill>
              </a:rPr>
              <a:t>not</a:t>
            </a:r>
            <a:r>
              <a:rPr lang="en-US" altLang="en-US" dirty="0">
                <a:solidFill>
                  <a:srgbClr val="FFFF00"/>
                </a:solidFill>
              </a:rPr>
              <a:t>   </a:t>
            </a:r>
          </a:p>
          <a:p>
            <a:endParaRPr lang="en-US" altLang="en-US" dirty="0">
              <a:solidFill>
                <a:schemeClr val="tx2"/>
              </a:solidFill>
            </a:endParaRPr>
          </a:p>
        </p:txBody>
      </p:sp>
      <p:pic>
        <p:nvPicPr>
          <p:cNvPr id="5126" name="Picture 6" descr="Despicable me 2 bald agnes GIF - Find on GIFER">
            <a:extLst>
              <a:ext uri="{FF2B5EF4-FFF2-40B4-BE49-F238E27FC236}">
                <a16:creationId xmlns:a16="http://schemas.microsoft.com/office/drawing/2014/main" id="{7E0258B1-38CE-C934-9F2D-414A7A858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25" y="4783139"/>
            <a:ext cx="3084991" cy="173993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Gru on GruxLucy - DeviantArt">
            <a:extLst>
              <a:ext uri="{FF2B5EF4-FFF2-40B4-BE49-F238E27FC236}">
                <a16:creationId xmlns:a16="http://schemas.microsoft.com/office/drawing/2014/main" id="{FDB5C95A-6798-EA4A-E3B5-470ADF43F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884" y="4383087"/>
            <a:ext cx="4257675" cy="2200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95A19-DEF6-C7F9-5E9D-BC5688FF6AE5}"/>
              </a:ext>
            </a:extLst>
          </p:cNvPr>
          <p:cNvSpPr>
            <a:spLocks noGrp="1"/>
          </p:cNvSpPr>
          <p:nvPr>
            <p:ph type="ftr" sz="quarter" idx="10"/>
          </p:nvPr>
        </p:nvSpPr>
        <p:spPr/>
        <p:txBody>
          <a:bodyPr/>
          <a:lstStyle/>
          <a:p>
            <a:r>
              <a:rPr lang="en-US" altLang="en-US"/>
              <a:t>www.soulcare.org	Sid Galloway</a:t>
            </a:r>
          </a:p>
        </p:txBody>
      </p:sp>
      <p:pic>
        <p:nvPicPr>
          <p:cNvPr id="126978" name="Picture 2">
            <a:extLst>
              <a:ext uri="{FF2B5EF4-FFF2-40B4-BE49-F238E27FC236}">
                <a16:creationId xmlns:a16="http://schemas.microsoft.com/office/drawing/2014/main" id="{F3265CAF-AC03-957F-66EF-071011DE9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66" y="0"/>
            <a:ext cx="125251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02835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17565F-4DFC-83E3-ED3F-6F76C745888D}"/>
              </a:ext>
            </a:extLst>
          </p:cNvPr>
          <p:cNvSpPr>
            <a:spLocks noGrp="1"/>
          </p:cNvSpPr>
          <p:nvPr>
            <p:ph type="ftr" sz="quarter" idx="10"/>
          </p:nvPr>
        </p:nvSpPr>
        <p:spPr/>
        <p:txBody>
          <a:bodyPr/>
          <a:lstStyle/>
          <a:p>
            <a:endParaRPr lang="en-US" altLang="en-US" dirty="0"/>
          </a:p>
        </p:txBody>
      </p:sp>
      <p:pic>
        <p:nvPicPr>
          <p:cNvPr id="159746" name="Picture 2">
            <a:extLst>
              <a:ext uri="{FF2B5EF4-FFF2-40B4-BE49-F238E27FC236}">
                <a16:creationId xmlns:a16="http://schemas.microsoft.com/office/drawing/2014/main" id="{98EA8507-5627-4C83-2522-EE7733174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07" y="0"/>
            <a:ext cx="119563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53546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4B0F403-D9D1-8167-F085-450EF2B7D3D0}"/>
              </a:ext>
            </a:extLst>
          </p:cNvPr>
          <p:cNvSpPr>
            <a:spLocks noGrp="1" noChangeArrowheads="1"/>
          </p:cNvSpPr>
          <p:nvPr>
            <p:ph type="title" idx="4294967295"/>
          </p:nvPr>
        </p:nvSpPr>
        <p:spPr>
          <a:xfrm>
            <a:off x="1981200" y="228600"/>
            <a:ext cx="8229600" cy="1143000"/>
          </a:xfrm>
        </p:spPr>
        <p:txBody>
          <a:bodyPr/>
          <a:lstStyle/>
          <a:p>
            <a:pPr eaLnBrk="1" hangingPunct="1"/>
            <a:r>
              <a:rPr lang="en-US" altLang="en-US" dirty="0">
                <a:solidFill>
                  <a:srgbClr val="0000FF"/>
                </a:solidFill>
              </a:rPr>
              <a:t>Codominance/ Multiple Alleles</a:t>
            </a:r>
          </a:p>
        </p:txBody>
      </p:sp>
      <p:sp>
        <p:nvSpPr>
          <p:cNvPr id="32771" name="Rectangle 3">
            <a:extLst>
              <a:ext uri="{FF2B5EF4-FFF2-40B4-BE49-F238E27FC236}">
                <a16:creationId xmlns:a16="http://schemas.microsoft.com/office/drawing/2014/main" id="{F3A3410C-AD6C-D42E-9FA7-12CC2637BE70}"/>
              </a:ext>
            </a:extLst>
          </p:cNvPr>
          <p:cNvSpPr>
            <a:spLocks noGrp="1" noChangeArrowheads="1"/>
          </p:cNvSpPr>
          <p:nvPr>
            <p:ph type="body" idx="4294967295"/>
          </p:nvPr>
        </p:nvSpPr>
        <p:spPr>
          <a:xfrm>
            <a:off x="2209800" y="1447800"/>
            <a:ext cx="7924800" cy="5181600"/>
          </a:xfrm>
        </p:spPr>
        <p:txBody>
          <a:bodyPr/>
          <a:lstStyle/>
          <a:p>
            <a:pPr eaLnBrk="1" hangingPunct="1"/>
            <a:r>
              <a:rPr lang="en-US" altLang="en-US" dirty="0"/>
              <a:t>The heterozygous phenotype results from the expression of both alleles</a:t>
            </a:r>
          </a:p>
          <a:p>
            <a:pPr eaLnBrk="1" hangingPunct="1"/>
            <a:r>
              <a:rPr lang="en-US" altLang="en-US" dirty="0"/>
              <a:t>The ABO gene encodes a cell surface protein  </a:t>
            </a:r>
          </a:p>
          <a:p>
            <a:pPr eaLnBrk="1" hangingPunct="1"/>
            <a:r>
              <a:rPr lang="en-US" altLang="en-US" dirty="0"/>
              <a:t>	- </a:t>
            </a:r>
            <a:r>
              <a:rPr lang="en-US" altLang="en-US" i="1" dirty="0"/>
              <a:t>I</a:t>
            </a:r>
            <a:r>
              <a:rPr lang="en-US" altLang="en-US" i="1" baseline="30000" dirty="0"/>
              <a:t>A</a:t>
            </a:r>
            <a:r>
              <a:rPr lang="en-US" altLang="en-US" dirty="0"/>
              <a:t> allele produces A antigen</a:t>
            </a:r>
          </a:p>
          <a:p>
            <a:pPr eaLnBrk="1" hangingPunct="1"/>
            <a:r>
              <a:rPr lang="en-US" altLang="en-US" dirty="0"/>
              <a:t>	- </a:t>
            </a:r>
            <a:r>
              <a:rPr lang="en-US" altLang="en-US" i="1" dirty="0"/>
              <a:t>I</a:t>
            </a:r>
            <a:r>
              <a:rPr lang="en-US" altLang="en-US" i="1" baseline="30000" dirty="0"/>
              <a:t>B</a:t>
            </a:r>
            <a:r>
              <a:rPr lang="en-US" altLang="en-US" dirty="0"/>
              <a:t> allele produces B antigen</a:t>
            </a:r>
          </a:p>
          <a:p>
            <a:pPr eaLnBrk="1" hangingPunct="1"/>
            <a:r>
              <a:rPr lang="en-US" altLang="en-US" dirty="0"/>
              <a:t>	- </a:t>
            </a:r>
            <a:r>
              <a:rPr lang="en-US" altLang="en-US" i="1" dirty="0" err="1"/>
              <a:t>i</a:t>
            </a:r>
            <a:r>
              <a:rPr lang="en-US" altLang="en-US" dirty="0"/>
              <a:t> (</a:t>
            </a:r>
            <a:r>
              <a:rPr lang="en-US" altLang="en-US" i="1" dirty="0"/>
              <a:t>I</a:t>
            </a:r>
            <a:r>
              <a:rPr lang="en-US" altLang="en-US" i="1" baseline="30000" dirty="0"/>
              <a:t>O</a:t>
            </a:r>
            <a:r>
              <a:rPr lang="en-US" altLang="en-US" dirty="0"/>
              <a:t>) allele does not produce antigens</a:t>
            </a:r>
          </a:p>
          <a:p>
            <a:pPr eaLnBrk="1" hangingPunct="1"/>
            <a:r>
              <a:rPr lang="en-US" altLang="en-US" dirty="0"/>
              <a:t>Alleles </a:t>
            </a:r>
            <a:r>
              <a:rPr lang="en-US" altLang="en-US" i="1" dirty="0"/>
              <a:t>I</a:t>
            </a:r>
            <a:r>
              <a:rPr lang="en-US" altLang="en-US" i="1" baseline="30000" dirty="0"/>
              <a:t>A</a:t>
            </a:r>
            <a:r>
              <a:rPr lang="en-US" altLang="en-US" dirty="0"/>
              <a:t> and </a:t>
            </a:r>
            <a:r>
              <a:rPr lang="en-US" altLang="en-US" i="1" dirty="0"/>
              <a:t>I</a:t>
            </a:r>
            <a:r>
              <a:rPr lang="en-US" altLang="en-US" i="1" baseline="30000" dirty="0"/>
              <a:t>B</a:t>
            </a:r>
            <a:r>
              <a:rPr lang="en-US" altLang="en-US" dirty="0"/>
              <a:t> are codominant, and both are completely dominant to </a:t>
            </a:r>
            <a:r>
              <a:rPr lang="en-US" altLang="en-US" i="1" dirty="0" err="1"/>
              <a:t>i</a:t>
            </a:r>
            <a:r>
              <a:rPr lang="en-US" alt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2">
            <a:extLst>
              <a:ext uri="{FF2B5EF4-FFF2-40B4-BE49-F238E27FC236}">
                <a16:creationId xmlns:a16="http://schemas.microsoft.com/office/drawing/2014/main" id="{47A2A0D5-83FA-B828-ACB3-0543CA19CD62}"/>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12642" name="Rectangle 2">
            <a:extLst>
              <a:ext uri="{FF2B5EF4-FFF2-40B4-BE49-F238E27FC236}">
                <a16:creationId xmlns:a16="http://schemas.microsoft.com/office/drawing/2014/main" id="{8DD2F47A-A437-1A12-6162-9D4F523C88CF}"/>
              </a:ext>
            </a:extLst>
          </p:cNvPr>
          <p:cNvSpPr>
            <a:spLocks noGrp="1" noChangeArrowheads="1"/>
          </p:cNvSpPr>
          <p:nvPr>
            <p:ph type="title"/>
          </p:nvPr>
        </p:nvSpPr>
        <p:spPr/>
        <p:txBody>
          <a:bodyPr/>
          <a:lstStyle/>
          <a:p>
            <a:r>
              <a:rPr lang="en-US" altLang="en-US">
                <a:solidFill>
                  <a:srgbClr val="FFFF00"/>
                </a:solidFill>
              </a:rPr>
              <a:t>Blood Types</a:t>
            </a:r>
          </a:p>
        </p:txBody>
      </p:sp>
      <p:sp>
        <p:nvSpPr>
          <p:cNvPr id="112643" name="Rectangle 3">
            <a:extLst>
              <a:ext uri="{FF2B5EF4-FFF2-40B4-BE49-F238E27FC236}">
                <a16:creationId xmlns:a16="http://schemas.microsoft.com/office/drawing/2014/main" id="{94985B65-32F7-2D8A-A795-BBFE37720237}"/>
              </a:ext>
            </a:extLst>
          </p:cNvPr>
          <p:cNvSpPr>
            <a:spLocks noChangeArrowheads="1"/>
          </p:cNvSpPr>
          <p:nvPr/>
        </p:nvSpPr>
        <p:spPr bwMode="auto">
          <a:xfrm>
            <a:off x="1524001" y="2328347"/>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graphicFrame>
        <p:nvGraphicFramePr>
          <p:cNvPr id="112644" name="Group 4">
            <a:extLst>
              <a:ext uri="{FF2B5EF4-FFF2-40B4-BE49-F238E27FC236}">
                <a16:creationId xmlns:a16="http://schemas.microsoft.com/office/drawing/2014/main" id="{93DF2C68-5950-25A7-F62B-EE617F3BA965}"/>
              </a:ext>
            </a:extLst>
          </p:cNvPr>
          <p:cNvGraphicFramePr>
            <a:graphicFrameLocks noGrp="1"/>
          </p:cNvGraphicFramePr>
          <p:nvPr/>
        </p:nvGraphicFramePr>
        <p:xfrm>
          <a:off x="1981200" y="1524000"/>
          <a:ext cx="8153400" cy="3505200"/>
        </p:xfrm>
        <a:graphic>
          <a:graphicData uri="http://schemas.openxmlformats.org/drawingml/2006/table">
            <a:tbl>
              <a:tblPr/>
              <a:tblGrid>
                <a:gridCol w="3338513">
                  <a:extLst>
                    <a:ext uri="{9D8B030D-6E8A-4147-A177-3AD203B41FA5}">
                      <a16:colId xmlns:a16="http://schemas.microsoft.com/office/drawing/2014/main" val="3268948438"/>
                    </a:ext>
                  </a:extLst>
                </a:gridCol>
                <a:gridCol w="4814887">
                  <a:extLst>
                    <a:ext uri="{9D8B030D-6E8A-4147-A177-3AD203B41FA5}">
                      <a16:colId xmlns:a16="http://schemas.microsoft.com/office/drawing/2014/main" val="1591497344"/>
                    </a:ext>
                  </a:extLst>
                </a:gridCol>
              </a:tblGrid>
              <a:tr h="639763">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Blood Type</a:t>
                      </a:r>
                      <a:endParaRPr kumimoji="0" lang="en-US" altLang="en-US" sz="24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Allele Combinations</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48443169"/>
                  </a:ext>
                </a:extLst>
              </a:tr>
              <a:tr h="639763">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A</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I</a:t>
                      </a:r>
                      <a:r>
                        <a:rPr kumimoji="0" lang="en-US" altLang="en-US" sz="4000" b="1" i="0" u="none" strike="noStrike" cap="none" normalizeH="0" baseline="30000">
                          <a:ln>
                            <a:noFill/>
                          </a:ln>
                          <a:solidFill>
                            <a:schemeClr val="bg1"/>
                          </a:solidFill>
                          <a:effectLst/>
                          <a:latin typeface="Times New Roman" panose="02020603050405020304" pitchFamily="18" charset="0"/>
                          <a:cs typeface="Times New Roman" panose="02020603050405020304" pitchFamily="18" charset="0"/>
                        </a:rPr>
                        <a:t>A</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I</a:t>
                      </a:r>
                      <a:r>
                        <a:rPr kumimoji="0" lang="en-US" altLang="en-US" sz="4000" b="1" i="0" u="none" strike="noStrike" cap="none" normalizeH="0" baseline="30000">
                          <a:ln>
                            <a:noFill/>
                          </a:ln>
                          <a:solidFill>
                            <a:schemeClr val="bg1"/>
                          </a:solidFill>
                          <a:effectLst/>
                          <a:latin typeface="Times New Roman" panose="02020603050405020304" pitchFamily="18" charset="0"/>
                          <a:cs typeface="Times New Roman" panose="02020603050405020304" pitchFamily="18" charset="0"/>
                        </a:rPr>
                        <a:t>A</a:t>
                      </a:r>
                      <a:r>
                        <a:rPr kumimoji="0" lang="en-US" altLang="en-US" sz="40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or  </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I</a:t>
                      </a:r>
                      <a:r>
                        <a:rPr kumimoji="0" lang="en-US" altLang="en-US" sz="4000" b="1" i="0" u="none" strike="noStrike" cap="none" normalizeH="0" baseline="30000">
                          <a:ln>
                            <a:noFill/>
                          </a:ln>
                          <a:solidFill>
                            <a:schemeClr val="bg1"/>
                          </a:solidFill>
                          <a:effectLst/>
                          <a:latin typeface="Times New Roman" panose="02020603050405020304" pitchFamily="18" charset="0"/>
                          <a:cs typeface="Times New Roman" panose="02020603050405020304" pitchFamily="18" charset="0"/>
                        </a:rPr>
                        <a:t>A</a:t>
                      </a:r>
                      <a:r>
                        <a:rPr kumimoji="0" lang="en-US" altLang="en-US" sz="40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i</a:t>
                      </a:r>
                      <a:r>
                        <a:rPr kumimoji="0" lang="en-US" altLang="en-US" sz="40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31142182"/>
                  </a:ext>
                </a:extLst>
              </a:tr>
              <a:tr h="641350">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B</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I</a:t>
                      </a:r>
                      <a:r>
                        <a:rPr kumimoji="0" lang="en-US" altLang="en-US" sz="4000" b="1" i="0" u="none" strike="noStrike" cap="none" normalizeH="0" baseline="30000">
                          <a:ln>
                            <a:noFill/>
                          </a:ln>
                          <a:solidFill>
                            <a:schemeClr val="bg1"/>
                          </a:solidFill>
                          <a:effectLst/>
                          <a:latin typeface="Times New Roman" panose="02020603050405020304" pitchFamily="18" charset="0"/>
                          <a:cs typeface="Times New Roman" panose="02020603050405020304" pitchFamily="18" charset="0"/>
                        </a:rPr>
                        <a:t>B</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I</a:t>
                      </a:r>
                      <a:r>
                        <a:rPr kumimoji="0" lang="en-US" altLang="en-US" sz="4000" b="1" i="0" u="none" strike="noStrike" cap="none" normalizeH="0" baseline="30000">
                          <a:ln>
                            <a:noFill/>
                          </a:ln>
                          <a:solidFill>
                            <a:schemeClr val="bg1"/>
                          </a:solidFill>
                          <a:effectLst/>
                          <a:latin typeface="Times New Roman" panose="02020603050405020304" pitchFamily="18" charset="0"/>
                          <a:cs typeface="Times New Roman" panose="02020603050405020304" pitchFamily="18" charset="0"/>
                        </a:rPr>
                        <a:t>B</a:t>
                      </a:r>
                      <a:r>
                        <a:rPr kumimoji="0" lang="en-US" altLang="en-US" sz="40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or  </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I</a:t>
                      </a:r>
                      <a:r>
                        <a:rPr kumimoji="0" lang="en-US" altLang="en-US" sz="4000" b="1" i="0" u="none" strike="noStrike" cap="none" normalizeH="0" baseline="30000">
                          <a:ln>
                            <a:noFill/>
                          </a:ln>
                          <a:solidFill>
                            <a:schemeClr val="bg1"/>
                          </a:solidFill>
                          <a:effectLst/>
                          <a:latin typeface="Times New Roman" panose="02020603050405020304" pitchFamily="18" charset="0"/>
                          <a:cs typeface="Times New Roman" panose="02020603050405020304" pitchFamily="18" charset="0"/>
                        </a:rPr>
                        <a:t>B</a:t>
                      </a:r>
                      <a:r>
                        <a:rPr kumimoji="0" lang="en-US" altLang="en-US" sz="40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i</a:t>
                      </a:r>
                      <a:r>
                        <a:rPr kumimoji="0" lang="en-US" altLang="en-US" sz="40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16551475"/>
                  </a:ext>
                </a:extLst>
              </a:tr>
              <a:tr h="639763">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AB</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I</a:t>
                      </a:r>
                      <a:r>
                        <a:rPr kumimoji="0" lang="en-US" altLang="en-US" sz="4000" b="1" i="0" u="none" strike="noStrike" cap="none" normalizeH="0" baseline="30000">
                          <a:ln>
                            <a:noFill/>
                          </a:ln>
                          <a:solidFill>
                            <a:schemeClr val="bg1"/>
                          </a:solidFill>
                          <a:effectLst/>
                          <a:latin typeface="Times New Roman" panose="02020603050405020304" pitchFamily="18" charset="0"/>
                          <a:cs typeface="Times New Roman" panose="02020603050405020304" pitchFamily="18" charset="0"/>
                        </a:rPr>
                        <a:t>A</a:t>
                      </a: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 I</a:t>
                      </a:r>
                      <a:r>
                        <a:rPr kumimoji="0" lang="en-US" altLang="en-US" sz="4000" b="1" i="0" u="none" strike="noStrike" cap="none" normalizeH="0" baseline="30000">
                          <a:ln>
                            <a:noFill/>
                          </a:ln>
                          <a:solidFill>
                            <a:schemeClr val="bg1"/>
                          </a:solidFill>
                          <a:effectLst/>
                          <a:latin typeface="Times New Roman" panose="02020603050405020304" pitchFamily="18" charset="0"/>
                          <a:cs typeface="Times New Roman" panose="02020603050405020304" pitchFamily="18" charset="0"/>
                        </a:rPr>
                        <a:t>B</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4468589"/>
                  </a:ext>
                </a:extLst>
              </a:tr>
              <a:tr h="639763">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O</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bg1"/>
                          </a:solidFill>
                          <a:latin typeface="Times New Roman" panose="02020603050405020304" pitchFamily="18" charset="0"/>
                          <a:cs typeface="Arial" panose="020B0604020202020204" pitchFamily="34" charset="0"/>
                        </a:defRPr>
                      </a:lvl1pPr>
                      <a:lvl2pPr>
                        <a:spcBef>
                          <a:spcPct val="20000"/>
                        </a:spcBef>
                        <a:defRPr sz="2400">
                          <a:solidFill>
                            <a:schemeClr val="bg1"/>
                          </a:solidFill>
                          <a:latin typeface="Times New Roman" panose="02020603050405020304" pitchFamily="18" charset="0"/>
                          <a:cs typeface="Arial" panose="020B0604020202020204" pitchFamily="34" charset="0"/>
                        </a:defRPr>
                      </a:lvl2pPr>
                      <a:lvl3pPr>
                        <a:spcBef>
                          <a:spcPct val="20000"/>
                        </a:spcBef>
                        <a:defRPr sz="2000">
                          <a:solidFill>
                            <a:schemeClr val="bg1"/>
                          </a:solidFill>
                          <a:latin typeface="Times New Roman" panose="02020603050405020304" pitchFamily="18" charset="0"/>
                          <a:cs typeface="Arial" panose="020B0604020202020204" pitchFamily="34" charset="0"/>
                        </a:defRPr>
                      </a:lvl3pPr>
                      <a:lvl4pPr>
                        <a:spcBef>
                          <a:spcPct val="20000"/>
                        </a:spcBef>
                        <a:defRPr>
                          <a:solidFill>
                            <a:schemeClr val="bg1"/>
                          </a:solidFill>
                          <a:latin typeface="Times New Roman" panose="02020603050405020304" pitchFamily="18" charset="0"/>
                          <a:cs typeface="Arial" panose="020B0604020202020204" pitchFamily="34" charset="0"/>
                        </a:defRPr>
                      </a:lvl4pPr>
                      <a:lvl5pPr>
                        <a:spcBef>
                          <a:spcPct val="20000"/>
                        </a:spcBef>
                        <a:defRPr>
                          <a:solidFill>
                            <a:schemeClr val="bg1"/>
                          </a:solidFill>
                          <a:latin typeface="Times New Roman" panose="02020603050405020304" pitchFamily="18" charset="0"/>
                          <a:cs typeface="Arial" panose="020B0604020202020204" pitchFamily="34" charset="0"/>
                        </a:defRPr>
                      </a:lvl5pPr>
                      <a:lvl6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6pPr>
                      <a:lvl7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7pPr>
                      <a:lvl8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8pPr>
                      <a:lvl9pPr fontAlgn="base">
                        <a:spcBef>
                          <a:spcPct val="20000"/>
                        </a:spcBef>
                        <a:spcAft>
                          <a:spcPct val="0"/>
                        </a:spcAft>
                        <a:defRPr>
                          <a:solidFill>
                            <a:schemeClr val="bg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4000" b="1"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rPr>
                        <a:t>ii</a:t>
                      </a:r>
                      <a:endParaRPr kumimoji="0" lang="en-US" altLang="en-US" sz="4000" b="0" i="0" u="none" strike="noStrike" cap="none" normalizeH="0" baseline="0">
                        <a:ln>
                          <a:noFill/>
                        </a:ln>
                        <a:solidFill>
                          <a:schemeClr val="bg1"/>
                        </a:solidFill>
                        <a:effectLst/>
                        <a:latin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3520012"/>
                  </a:ext>
                </a:extLst>
              </a:tr>
            </a:tbl>
          </a:graphicData>
        </a:graphic>
      </p:graphicFrame>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0A8E9E2E-9263-5C14-81D0-9273601A2A09}"/>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13666" name="Rectangle 2">
            <a:extLst>
              <a:ext uri="{FF2B5EF4-FFF2-40B4-BE49-F238E27FC236}">
                <a16:creationId xmlns:a16="http://schemas.microsoft.com/office/drawing/2014/main" id="{FE3741C2-0B0D-7FBE-FBD0-D6F1DDEF695F}"/>
              </a:ext>
            </a:extLst>
          </p:cNvPr>
          <p:cNvSpPr>
            <a:spLocks noGrp="1" noChangeArrowheads="1"/>
          </p:cNvSpPr>
          <p:nvPr>
            <p:ph type="title"/>
          </p:nvPr>
        </p:nvSpPr>
        <p:spPr/>
        <p:txBody>
          <a:bodyPr/>
          <a:lstStyle/>
          <a:p>
            <a:r>
              <a:rPr lang="en-US" altLang="en-US" u="sng">
                <a:solidFill>
                  <a:srgbClr val="FFFF00"/>
                </a:solidFill>
              </a:rPr>
              <a:t>Multiple Gene Traits</a:t>
            </a:r>
          </a:p>
        </p:txBody>
      </p:sp>
      <p:sp>
        <p:nvSpPr>
          <p:cNvPr id="113667" name="Text Box 3">
            <a:extLst>
              <a:ext uri="{FF2B5EF4-FFF2-40B4-BE49-F238E27FC236}">
                <a16:creationId xmlns:a16="http://schemas.microsoft.com/office/drawing/2014/main" id="{B2802DF8-6104-B55B-C76D-FD09D6A5465C}"/>
              </a:ext>
            </a:extLst>
          </p:cNvPr>
          <p:cNvSpPr txBox="1">
            <a:spLocks noChangeArrowheads="1"/>
          </p:cNvSpPr>
          <p:nvPr/>
        </p:nvSpPr>
        <p:spPr bwMode="auto">
          <a:xfrm>
            <a:off x="1889126" y="1636713"/>
            <a:ext cx="8550275" cy="393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are controlled by many genes acting together as a group to produce the visible phenotype.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 Human skin color is controlled by at least three genes.</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	-  Each skin gene has at least two 		possible alleles at that gene site on the DNA.</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	-  The allele combinations determine the 	amount of pigment in the skin cells.</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FA800B-1258-9FC0-A809-2436E6C5CC36}"/>
              </a:ext>
            </a:extLst>
          </p:cNvPr>
          <p:cNvSpPr txBox="1">
            <a:spLocks/>
          </p:cNvSpPr>
          <p:nvPr/>
        </p:nvSpPr>
        <p:spPr bwMode="auto">
          <a:xfrm>
            <a:off x="1981200" y="569914"/>
            <a:ext cx="1219200" cy="344487"/>
          </a:xfrm>
          <a:prstGeom prst="rect">
            <a:avLst/>
          </a:prstGeom>
          <a:noFill/>
          <a:ln w="9525">
            <a:noFill/>
            <a:miter lim="800000"/>
            <a:headEnd/>
            <a:tailEnd/>
          </a:ln>
        </p:spPr>
        <p:txBody>
          <a:bodyPr lIns="91429" tIns="45715" rIns="91429" bIns="45715" anchor="ctr"/>
          <a:lstStyle/>
          <a:p>
            <a:pPr>
              <a:defRPr/>
            </a:pPr>
            <a:r>
              <a:rPr lang="en-US" sz="1600" b="1" kern="0" dirty="0">
                <a:solidFill>
                  <a:srgbClr val="0000FF"/>
                </a:solidFill>
                <a:latin typeface="Arial"/>
                <a:ea typeface="+mj-ea"/>
                <a:cs typeface="+mj-cs"/>
                <a:sym typeface="Arial" charset="0"/>
              </a:rPr>
              <a:t>Figure 5.3</a:t>
            </a:r>
          </a:p>
        </p:txBody>
      </p:sp>
      <p:pic>
        <p:nvPicPr>
          <p:cNvPr id="111619" name="Picture 2" descr="lew25278_05_03.jpg">
            <a:extLst>
              <a:ext uri="{FF2B5EF4-FFF2-40B4-BE49-F238E27FC236}">
                <a16:creationId xmlns:a16="http://schemas.microsoft.com/office/drawing/2014/main" id="{648E8B9F-36A5-A114-9767-F5C18D0B0B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2201" y="342900"/>
            <a:ext cx="4930775" cy="6172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6">
            <a:extLst>
              <a:ext uri="{FF2B5EF4-FFF2-40B4-BE49-F238E27FC236}">
                <a16:creationId xmlns:a16="http://schemas.microsoft.com/office/drawing/2014/main" id="{8E4A03D7-BA86-0A47-5008-FA4CF08CEBE0}"/>
              </a:ext>
            </a:extLst>
          </p:cNvPr>
          <p:cNvSpPr txBox="1">
            <a:spLocks noChangeArrowheads="1"/>
          </p:cNvSpPr>
          <p:nvPr/>
        </p:nvSpPr>
        <p:spPr bwMode="auto">
          <a:xfrm>
            <a:off x="2209800" y="621665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chemeClr val="bg1"/>
                </a:solidFill>
                <a:latin typeface="Helvetica" panose="020B0604020202020204" pitchFamily="34" charset="0"/>
                <a:ea typeface="ＭＳ Ｐゴシック" panose="020B0600070205080204" pitchFamily="34" charset="-128"/>
              </a:rPr>
              <a:t>Figure 5.4</a:t>
            </a:r>
            <a:endParaRPr lang="en-US" altLang="en-US" sz="2400" b="1">
              <a:latin typeface="Helvetica" panose="020B0604020202020204" pitchFamily="34" charset="0"/>
              <a:ea typeface="ＭＳ Ｐゴシック" panose="020B0600070205080204" pitchFamily="34" charset="-128"/>
            </a:endParaRPr>
          </a:p>
        </p:txBody>
      </p:sp>
      <p:sp>
        <p:nvSpPr>
          <p:cNvPr id="112643" name="Rectangle 2">
            <a:extLst>
              <a:ext uri="{FF2B5EF4-FFF2-40B4-BE49-F238E27FC236}">
                <a16:creationId xmlns:a16="http://schemas.microsoft.com/office/drawing/2014/main" id="{0EDBFB83-F608-0E5C-2DD6-C8A438A78234}"/>
              </a:ext>
            </a:extLst>
          </p:cNvPr>
          <p:cNvSpPr>
            <a:spLocks noChangeArrowheads="1"/>
          </p:cNvSpPr>
          <p:nvPr/>
        </p:nvSpPr>
        <p:spPr bwMode="auto">
          <a:xfrm>
            <a:off x="1828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solidFill>
                  <a:srgbClr val="0000FF"/>
                </a:solidFill>
              </a:rPr>
              <a:t>Offspring from Parents with </a:t>
            </a:r>
            <a:br>
              <a:rPr lang="en-US" altLang="en-US" sz="4000">
                <a:solidFill>
                  <a:srgbClr val="0000FF"/>
                </a:solidFill>
              </a:rPr>
            </a:br>
            <a:r>
              <a:rPr lang="en-US" altLang="en-US" sz="4000">
                <a:solidFill>
                  <a:srgbClr val="0000FF"/>
                </a:solidFill>
              </a:rPr>
              <a:t>Blood Type A and Blood Type B</a:t>
            </a:r>
          </a:p>
        </p:txBody>
      </p:sp>
      <p:sp>
        <p:nvSpPr>
          <p:cNvPr id="7" name="Title 1">
            <a:extLst>
              <a:ext uri="{FF2B5EF4-FFF2-40B4-BE49-F238E27FC236}">
                <a16:creationId xmlns:a16="http://schemas.microsoft.com/office/drawing/2014/main" id="{9CF0586A-FF19-6F66-35E2-4231AAD1AF65}"/>
              </a:ext>
            </a:extLst>
          </p:cNvPr>
          <p:cNvSpPr txBox="1">
            <a:spLocks/>
          </p:cNvSpPr>
          <p:nvPr/>
        </p:nvSpPr>
        <p:spPr bwMode="auto">
          <a:xfrm>
            <a:off x="1981200" y="2286000"/>
            <a:ext cx="1219200" cy="344488"/>
          </a:xfrm>
          <a:prstGeom prst="rect">
            <a:avLst/>
          </a:prstGeom>
          <a:noFill/>
          <a:ln w="9525">
            <a:noFill/>
            <a:miter lim="800000"/>
            <a:headEnd/>
            <a:tailEnd/>
          </a:ln>
        </p:spPr>
        <p:txBody>
          <a:bodyPr lIns="91429" tIns="45715" rIns="91429" bIns="45715" anchor="ctr"/>
          <a:lstStyle/>
          <a:p>
            <a:pPr>
              <a:defRPr/>
            </a:pPr>
            <a:r>
              <a:rPr lang="en-US" sz="1600" b="1" kern="0" dirty="0">
                <a:solidFill>
                  <a:srgbClr val="0000FF"/>
                </a:solidFill>
                <a:latin typeface="Arial"/>
                <a:ea typeface="+mj-ea"/>
                <a:cs typeface="+mj-cs"/>
                <a:sym typeface="Arial" charset="0"/>
              </a:rPr>
              <a:t>Figure 5.4</a:t>
            </a:r>
          </a:p>
        </p:txBody>
      </p:sp>
      <p:pic>
        <p:nvPicPr>
          <p:cNvPr id="112645" name="Picture 2" descr="lew25278_05_04.jpg">
            <a:extLst>
              <a:ext uri="{FF2B5EF4-FFF2-40B4-BE49-F238E27FC236}">
                <a16:creationId xmlns:a16="http://schemas.microsoft.com/office/drawing/2014/main" id="{28B51CBF-BD1F-28F6-62BB-3478312BE4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7376" y="1898650"/>
            <a:ext cx="5940425" cy="4578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095A19-DEF6-C7F9-5E9D-BC5688FF6AE5}"/>
              </a:ext>
            </a:extLst>
          </p:cNvPr>
          <p:cNvSpPr>
            <a:spLocks noGrp="1"/>
          </p:cNvSpPr>
          <p:nvPr>
            <p:ph type="ftr" sz="quarter" idx="10"/>
          </p:nvPr>
        </p:nvSpPr>
        <p:spPr/>
        <p:txBody>
          <a:bodyPr/>
          <a:lstStyle/>
          <a:p>
            <a:r>
              <a:rPr lang="en-US" altLang="en-US"/>
              <a:t>www.soulcare.org	Sid Galloway</a:t>
            </a:r>
          </a:p>
        </p:txBody>
      </p:sp>
      <p:pic>
        <p:nvPicPr>
          <p:cNvPr id="126978" name="Picture 2">
            <a:extLst>
              <a:ext uri="{FF2B5EF4-FFF2-40B4-BE49-F238E27FC236}">
                <a16:creationId xmlns:a16="http://schemas.microsoft.com/office/drawing/2014/main" id="{F3265CAF-AC03-957F-66EF-071011DE9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66" y="0"/>
            <a:ext cx="125251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6918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7B888B87-444C-CDE8-43E0-348A0C118BC8}"/>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7171" name="Rectangle 3">
            <a:extLst>
              <a:ext uri="{FF2B5EF4-FFF2-40B4-BE49-F238E27FC236}">
                <a16:creationId xmlns:a16="http://schemas.microsoft.com/office/drawing/2014/main" id="{11C8F8B6-B2FD-B4B1-DEA1-34C8075D32F6}"/>
              </a:ext>
            </a:extLst>
          </p:cNvPr>
          <p:cNvSpPr>
            <a:spLocks noGrp="1" noChangeArrowheads="1"/>
          </p:cNvSpPr>
          <p:nvPr>
            <p:ph type="body" idx="1"/>
          </p:nvPr>
        </p:nvSpPr>
        <p:spPr>
          <a:xfrm>
            <a:off x="1981200" y="381001"/>
            <a:ext cx="8229600" cy="5745163"/>
          </a:xfrm>
        </p:spPr>
        <p:txBody>
          <a:bodyPr/>
          <a:lstStyle/>
          <a:p>
            <a:r>
              <a:rPr lang="en-US" altLang="en-US" sz="2800" b="1" u="sng">
                <a:solidFill>
                  <a:srgbClr val="FFFF00"/>
                </a:solidFill>
              </a:rPr>
              <a:t>Mendel’s Methods</a:t>
            </a:r>
            <a:r>
              <a:rPr lang="en-US" altLang="en-US" sz="2800"/>
              <a:t> : carefully controlling how the pea plants were Pollinated.</a:t>
            </a:r>
          </a:p>
          <a:p>
            <a:endParaRPr lang="en-US" altLang="en-US" sz="2800"/>
          </a:p>
          <a:p>
            <a:r>
              <a:rPr lang="en-US" altLang="en-US" sz="2800" b="1" u="sng">
                <a:solidFill>
                  <a:srgbClr val="FFFF00"/>
                </a:solidFill>
              </a:rPr>
              <a:t>Purebred</a:t>
            </a:r>
            <a:r>
              <a:rPr lang="en-US" altLang="en-US" sz="2800"/>
              <a:t> = plants with traits that always produce offspring with that trait.</a:t>
            </a:r>
          </a:p>
          <a:p>
            <a:endParaRPr lang="en-US" altLang="en-US" sz="2800"/>
          </a:p>
          <a:p>
            <a:r>
              <a:rPr lang="en-US" altLang="en-US" sz="2800" b="1" u="sng">
                <a:solidFill>
                  <a:srgbClr val="FFFF00"/>
                </a:solidFill>
              </a:rPr>
              <a:t>Strain</a:t>
            </a:r>
            <a:r>
              <a:rPr lang="en-US" altLang="en-US" sz="2800"/>
              <a:t> = plant (organism) that is pure for a specific trait</a:t>
            </a:r>
          </a:p>
          <a:p>
            <a:endParaRPr lang="en-US" altLang="en-US" sz="2800"/>
          </a:p>
          <a:p>
            <a:r>
              <a:rPr lang="en-US" altLang="en-US" sz="2800" b="1" u="sng">
                <a:solidFill>
                  <a:srgbClr val="FFFF00"/>
                </a:solidFill>
              </a:rPr>
              <a:t>Hybrid</a:t>
            </a:r>
            <a:r>
              <a:rPr lang="en-US" altLang="en-US" sz="2800"/>
              <a:t> = the offspring of parent organisms that are </a:t>
            </a:r>
            <a:r>
              <a:rPr lang="en-US" altLang="en-US" sz="2800" b="1"/>
              <a:t>purebred </a:t>
            </a:r>
            <a:r>
              <a:rPr lang="en-US" altLang="en-US" sz="2800"/>
              <a:t> </a:t>
            </a:r>
            <a:r>
              <a:rPr lang="en-US" altLang="en-US" sz="2800">
                <a:solidFill>
                  <a:srgbClr val="FFFF00"/>
                </a:solidFill>
              </a:rPr>
              <a:t>for</a:t>
            </a:r>
            <a:r>
              <a:rPr lang="en-US" altLang="en-US" sz="2800"/>
              <a:t> different forms of one trait.  </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B57CD83C-3CE4-947C-51C7-AD1F6F8AFC15}"/>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44034" name="Rectangle 2">
            <a:extLst>
              <a:ext uri="{FF2B5EF4-FFF2-40B4-BE49-F238E27FC236}">
                <a16:creationId xmlns:a16="http://schemas.microsoft.com/office/drawing/2014/main" id="{B1C1D55B-6061-6C93-A8E5-A8BC488142C2}"/>
              </a:ext>
            </a:extLst>
          </p:cNvPr>
          <p:cNvSpPr>
            <a:spLocks noGrp="1" noChangeArrowheads="1"/>
          </p:cNvSpPr>
          <p:nvPr>
            <p:ph type="title"/>
          </p:nvPr>
        </p:nvSpPr>
        <p:spPr/>
        <p:txBody>
          <a:bodyPr/>
          <a:lstStyle/>
          <a:p>
            <a:endParaRPr lang="en-US" altLang="en-US"/>
          </a:p>
        </p:txBody>
      </p:sp>
      <p:pic>
        <p:nvPicPr>
          <p:cNvPr id="44035" name="Picture 3">
            <a:extLst>
              <a:ext uri="{FF2B5EF4-FFF2-40B4-BE49-F238E27FC236}">
                <a16:creationId xmlns:a16="http://schemas.microsoft.com/office/drawing/2014/main" id="{2118E76D-0D65-E5CF-35BB-F684BD21F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D21A59ED-ED66-5CCE-A694-E610CBBA1A40}"/>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pic>
        <p:nvPicPr>
          <p:cNvPr id="45058" name="Picture 2">
            <a:extLst>
              <a:ext uri="{FF2B5EF4-FFF2-40B4-BE49-F238E27FC236}">
                <a16:creationId xmlns:a16="http://schemas.microsoft.com/office/drawing/2014/main" id="{68E917CF-E7FE-2E48-398F-49795A2BF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646" y="-4253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0D068D0-A0D1-925C-CDE7-B8D9C660D71E}"/>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46082" name="Rectangle 2">
            <a:extLst>
              <a:ext uri="{FF2B5EF4-FFF2-40B4-BE49-F238E27FC236}">
                <a16:creationId xmlns:a16="http://schemas.microsoft.com/office/drawing/2014/main" id="{EF869F7A-246C-91E6-0DFA-0905249002D1}"/>
              </a:ext>
            </a:extLst>
          </p:cNvPr>
          <p:cNvSpPr>
            <a:spLocks noGrp="1" noChangeArrowheads="1"/>
          </p:cNvSpPr>
          <p:nvPr>
            <p:ph type="title"/>
          </p:nvPr>
        </p:nvSpPr>
        <p:spPr/>
        <p:txBody>
          <a:bodyPr/>
          <a:lstStyle/>
          <a:p>
            <a:endParaRPr lang="en-US" altLang="en-US"/>
          </a:p>
        </p:txBody>
      </p:sp>
      <p:pic>
        <p:nvPicPr>
          <p:cNvPr id="46083" name="Picture 3">
            <a:extLst>
              <a:ext uri="{FF2B5EF4-FFF2-40B4-BE49-F238E27FC236}">
                <a16:creationId xmlns:a16="http://schemas.microsoft.com/office/drawing/2014/main" id="{6EA8D19F-AD79-4C2B-95CD-47E4F452464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2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a:extLst>
              <a:ext uri="{FF2B5EF4-FFF2-40B4-BE49-F238E27FC236}">
                <a16:creationId xmlns:a16="http://schemas.microsoft.com/office/drawing/2014/main" id="{668B9C18-739B-E5AA-B59F-AED99BE63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068388"/>
            <a:ext cx="6096000" cy="4843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1000" fill="hold"/>
                                        <p:tgtEl>
                                          <p:spTgt spid="46084"/>
                                        </p:tgtEl>
                                        <p:attrNameLst>
                                          <p:attrName>ppt_w</p:attrName>
                                        </p:attrNameLst>
                                      </p:cBhvr>
                                      <p:tavLst>
                                        <p:tav tm="0">
                                          <p:val>
                                            <p:fltVal val="0"/>
                                          </p:val>
                                        </p:tav>
                                        <p:tav tm="100000">
                                          <p:val>
                                            <p:strVal val="#ppt_w"/>
                                          </p:val>
                                        </p:tav>
                                      </p:tavLst>
                                    </p:anim>
                                    <p:anim calcmode="lin" valueType="num">
                                      <p:cBhvr>
                                        <p:cTn id="8" dur="1000" fill="hold"/>
                                        <p:tgtEl>
                                          <p:spTgt spid="46084"/>
                                        </p:tgtEl>
                                        <p:attrNameLst>
                                          <p:attrName>ppt_h</p:attrName>
                                        </p:attrNameLst>
                                      </p:cBhvr>
                                      <p:tavLst>
                                        <p:tav tm="0">
                                          <p:val>
                                            <p:fltVal val="0"/>
                                          </p:val>
                                        </p:tav>
                                        <p:tav tm="100000">
                                          <p:val>
                                            <p:strVal val="#ppt_h"/>
                                          </p:val>
                                        </p:tav>
                                      </p:tavLst>
                                    </p:anim>
                                    <p:anim calcmode="lin" valueType="num">
                                      <p:cBhvr>
                                        <p:cTn id="9" dur="1000" fill="hold"/>
                                        <p:tgtEl>
                                          <p:spTgt spid="4608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0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87A0AB37-0B9A-7F05-2DA2-79866215F9C4}"/>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49154" name="Rectangle 2">
            <a:extLst>
              <a:ext uri="{FF2B5EF4-FFF2-40B4-BE49-F238E27FC236}">
                <a16:creationId xmlns:a16="http://schemas.microsoft.com/office/drawing/2014/main" id="{E175882C-FB21-1FB2-FCB0-68E01F685DD1}"/>
              </a:ext>
            </a:extLst>
          </p:cNvPr>
          <p:cNvSpPr>
            <a:spLocks noGrp="1" noChangeArrowheads="1"/>
          </p:cNvSpPr>
          <p:nvPr>
            <p:ph type="title"/>
          </p:nvPr>
        </p:nvSpPr>
        <p:spPr/>
        <p:txBody>
          <a:bodyPr/>
          <a:lstStyle/>
          <a:p>
            <a:endParaRPr lang="en-US" altLang="en-US"/>
          </a:p>
        </p:txBody>
      </p:sp>
      <p:pic>
        <p:nvPicPr>
          <p:cNvPr id="49155" name="Picture 3">
            <a:extLst>
              <a:ext uri="{FF2B5EF4-FFF2-40B4-BE49-F238E27FC236}">
                <a16:creationId xmlns:a16="http://schemas.microsoft.com/office/drawing/2014/main" id="{2527D78C-B7F1-A035-B1D6-D5D03E25998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2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a:extLst>
              <a:ext uri="{FF2B5EF4-FFF2-40B4-BE49-F238E27FC236}">
                <a16:creationId xmlns:a16="http://schemas.microsoft.com/office/drawing/2014/main" id="{A0BB108E-1EAF-871B-E179-2A6C65C26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1" y="2209800"/>
            <a:ext cx="5668963" cy="3995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1000" fill="hold"/>
                                        <p:tgtEl>
                                          <p:spTgt spid="49156"/>
                                        </p:tgtEl>
                                        <p:attrNameLst>
                                          <p:attrName>ppt_w</p:attrName>
                                        </p:attrNameLst>
                                      </p:cBhvr>
                                      <p:tavLst>
                                        <p:tav tm="0">
                                          <p:val>
                                            <p:fltVal val="0"/>
                                          </p:val>
                                        </p:tav>
                                        <p:tav tm="100000">
                                          <p:val>
                                            <p:strVal val="#ppt_w"/>
                                          </p:val>
                                        </p:tav>
                                      </p:tavLst>
                                    </p:anim>
                                    <p:anim calcmode="lin" valueType="num">
                                      <p:cBhvr>
                                        <p:cTn id="8" dur="1000" fill="hold"/>
                                        <p:tgtEl>
                                          <p:spTgt spid="49156"/>
                                        </p:tgtEl>
                                        <p:attrNameLst>
                                          <p:attrName>ppt_h</p:attrName>
                                        </p:attrNameLst>
                                      </p:cBhvr>
                                      <p:tavLst>
                                        <p:tav tm="0">
                                          <p:val>
                                            <p:fltVal val="0"/>
                                          </p:val>
                                        </p:tav>
                                        <p:tav tm="100000">
                                          <p:val>
                                            <p:strVal val="#ppt_h"/>
                                          </p:val>
                                        </p:tav>
                                      </p:tavLst>
                                    </p:anim>
                                    <p:anim calcmode="lin" valueType="num">
                                      <p:cBhvr>
                                        <p:cTn id="9" dur="1000" fill="hold"/>
                                        <p:tgtEl>
                                          <p:spTgt spid="491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8A13982C-2950-646A-1353-D36D456A421B}"/>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51202" name="Rectangle 2">
            <a:extLst>
              <a:ext uri="{FF2B5EF4-FFF2-40B4-BE49-F238E27FC236}">
                <a16:creationId xmlns:a16="http://schemas.microsoft.com/office/drawing/2014/main" id="{51D71465-68A4-EE26-4A08-99044FE5983C}"/>
              </a:ext>
            </a:extLst>
          </p:cNvPr>
          <p:cNvSpPr>
            <a:spLocks noGrp="1" noChangeArrowheads="1"/>
          </p:cNvSpPr>
          <p:nvPr>
            <p:ph type="title"/>
          </p:nvPr>
        </p:nvSpPr>
        <p:spPr/>
        <p:txBody>
          <a:bodyPr/>
          <a:lstStyle/>
          <a:p>
            <a:endParaRPr lang="en-US" altLang="en-US"/>
          </a:p>
        </p:txBody>
      </p:sp>
      <p:pic>
        <p:nvPicPr>
          <p:cNvPr id="51203" name="Picture 3">
            <a:extLst>
              <a:ext uri="{FF2B5EF4-FFF2-40B4-BE49-F238E27FC236}">
                <a16:creationId xmlns:a16="http://schemas.microsoft.com/office/drawing/2014/main" id="{47015774-0695-3148-CAA6-099CD687913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2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5BAC8E0E-FA77-5E8E-7B3D-98230DADBEC4}"/>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53250" name="Rectangle 2">
            <a:extLst>
              <a:ext uri="{FF2B5EF4-FFF2-40B4-BE49-F238E27FC236}">
                <a16:creationId xmlns:a16="http://schemas.microsoft.com/office/drawing/2014/main" id="{0241BB2C-AA82-8CFC-BE3A-54CD8EE10E9E}"/>
              </a:ext>
            </a:extLst>
          </p:cNvPr>
          <p:cNvSpPr>
            <a:spLocks noGrp="1" noChangeArrowheads="1"/>
          </p:cNvSpPr>
          <p:nvPr>
            <p:ph type="title"/>
          </p:nvPr>
        </p:nvSpPr>
        <p:spPr/>
        <p:txBody>
          <a:bodyPr/>
          <a:lstStyle/>
          <a:p>
            <a:endParaRPr lang="en-US" altLang="en-US"/>
          </a:p>
        </p:txBody>
      </p:sp>
      <p:pic>
        <p:nvPicPr>
          <p:cNvPr id="53251" name="Picture 3">
            <a:extLst>
              <a:ext uri="{FF2B5EF4-FFF2-40B4-BE49-F238E27FC236}">
                <a16:creationId xmlns:a16="http://schemas.microsoft.com/office/drawing/2014/main" id="{358E01A5-716E-EFCA-ECE9-55A8F8B77D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2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8941E927-E8A2-845C-757F-5A71D5B4C18B}"/>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55298" name="Rectangle 2">
            <a:extLst>
              <a:ext uri="{FF2B5EF4-FFF2-40B4-BE49-F238E27FC236}">
                <a16:creationId xmlns:a16="http://schemas.microsoft.com/office/drawing/2014/main" id="{647A57E4-757C-9C97-1015-AFC185F7D9AE}"/>
              </a:ext>
            </a:extLst>
          </p:cNvPr>
          <p:cNvSpPr>
            <a:spLocks noGrp="1" noChangeArrowheads="1"/>
          </p:cNvSpPr>
          <p:nvPr>
            <p:ph type="title"/>
          </p:nvPr>
        </p:nvSpPr>
        <p:spPr/>
        <p:txBody>
          <a:bodyPr/>
          <a:lstStyle/>
          <a:p>
            <a:endParaRPr lang="en-US" altLang="en-US"/>
          </a:p>
        </p:txBody>
      </p:sp>
      <p:pic>
        <p:nvPicPr>
          <p:cNvPr id="55299" name="Picture 3">
            <a:extLst>
              <a:ext uri="{FF2B5EF4-FFF2-40B4-BE49-F238E27FC236}">
                <a16:creationId xmlns:a16="http://schemas.microsoft.com/office/drawing/2014/main" id="{9170B0EE-BB21-DE89-A2AB-5F493A8131F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2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5951C1E1-2D18-73A2-51A7-A3B7AC954DBE}"/>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57346" name="Rectangle 2">
            <a:extLst>
              <a:ext uri="{FF2B5EF4-FFF2-40B4-BE49-F238E27FC236}">
                <a16:creationId xmlns:a16="http://schemas.microsoft.com/office/drawing/2014/main" id="{450FBA5B-FD92-408B-4806-118B7F13F6B7}"/>
              </a:ext>
            </a:extLst>
          </p:cNvPr>
          <p:cNvSpPr>
            <a:spLocks noGrp="1" noChangeArrowheads="1"/>
          </p:cNvSpPr>
          <p:nvPr>
            <p:ph type="title"/>
          </p:nvPr>
        </p:nvSpPr>
        <p:spPr/>
        <p:txBody>
          <a:bodyPr/>
          <a:lstStyle/>
          <a:p>
            <a:endParaRPr lang="en-US" altLang="en-US"/>
          </a:p>
        </p:txBody>
      </p:sp>
      <p:pic>
        <p:nvPicPr>
          <p:cNvPr id="57347" name="Picture 3">
            <a:extLst>
              <a:ext uri="{FF2B5EF4-FFF2-40B4-BE49-F238E27FC236}">
                <a16:creationId xmlns:a16="http://schemas.microsoft.com/office/drawing/2014/main" id="{D7914663-0517-A626-2E07-E1903B02B62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2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090015E5-5F23-D331-966A-6AB6C105F49A}"/>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59394" name="Rectangle 2">
            <a:extLst>
              <a:ext uri="{FF2B5EF4-FFF2-40B4-BE49-F238E27FC236}">
                <a16:creationId xmlns:a16="http://schemas.microsoft.com/office/drawing/2014/main" id="{6D2A31AF-85FB-E8B6-4E17-DD2BF3BE12FE}"/>
              </a:ext>
            </a:extLst>
          </p:cNvPr>
          <p:cNvSpPr>
            <a:spLocks noGrp="1" noChangeArrowheads="1"/>
          </p:cNvSpPr>
          <p:nvPr>
            <p:ph type="title"/>
          </p:nvPr>
        </p:nvSpPr>
        <p:spPr/>
        <p:txBody>
          <a:bodyPr/>
          <a:lstStyle/>
          <a:p>
            <a:r>
              <a:rPr lang="en-US" altLang="en-US"/>
              <a:t>Dog Kind – no new info </a:t>
            </a:r>
          </a:p>
        </p:txBody>
      </p:sp>
      <p:pic>
        <p:nvPicPr>
          <p:cNvPr id="59395" name="Picture 3">
            <a:extLst>
              <a:ext uri="{FF2B5EF4-FFF2-40B4-BE49-F238E27FC236}">
                <a16:creationId xmlns:a16="http://schemas.microsoft.com/office/drawing/2014/main" id="{79C9122D-6B87-866C-0C7B-9FFBA822A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1CC0201A-33C6-054D-62C6-F1334D0326B0}"/>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61442" name="Rectangle 2">
            <a:extLst>
              <a:ext uri="{FF2B5EF4-FFF2-40B4-BE49-F238E27FC236}">
                <a16:creationId xmlns:a16="http://schemas.microsoft.com/office/drawing/2014/main" id="{DF77CEFD-0EA7-DB62-7C3B-D684E701D2F8}"/>
              </a:ext>
            </a:extLst>
          </p:cNvPr>
          <p:cNvSpPr>
            <a:spLocks noGrp="1" noChangeArrowheads="1"/>
          </p:cNvSpPr>
          <p:nvPr>
            <p:ph type="title"/>
          </p:nvPr>
        </p:nvSpPr>
        <p:spPr/>
        <p:txBody>
          <a:bodyPr/>
          <a:lstStyle/>
          <a:p>
            <a:r>
              <a:rPr lang="en-US" altLang="en-US">
                <a:solidFill>
                  <a:schemeClr val="tx1"/>
                </a:solidFill>
              </a:rPr>
              <a:t>Possible variation - dogs</a:t>
            </a:r>
          </a:p>
        </p:txBody>
      </p:sp>
      <p:pic>
        <p:nvPicPr>
          <p:cNvPr id="61443" name="Picture 3">
            <a:extLst>
              <a:ext uri="{FF2B5EF4-FFF2-40B4-BE49-F238E27FC236}">
                <a16:creationId xmlns:a16="http://schemas.microsoft.com/office/drawing/2014/main" id="{746AAAC9-7995-BDAF-A76A-3E2D7A2FAD69}"/>
              </a:ext>
            </a:extLst>
          </p:cNvPr>
          <p:cNvPicPr>
            <a:picLocks noChangeArrowheads="1"/>
          </p:cNvPicPr>
          <p:nvPr/>
        </p:nvPicPr>
        <p:blipFill>
          <a:blip r:embed="rId3">
            <a:extLst>
              <a:ext uri="{28A0092B-C50C-407E-A947-70E740481C1C}">
                <a14:useLocalDpi xmlns:a14="http://schemas.microsoft.com/office/drawing/2010/main" val="0"/>
              </a:ext>
            </a:extLst>
          </a:blip>
          <a:srcRect b="62158"/>
          <a:stretch>
            <a:fillRect/>
          </a:stretch>
        </p:blipFill>
        <p:spPr bwMode="auto">
          <a:xfrm>
            <a:off x="3443288" y="1"/>
            <a:ext cx="5302250" cy="2595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44ED3D9B-B018-25A8-7453-0868C1C2A429}"/>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8194" name="Rectangle 2">
            <a:extLst>
              <a:ext uri="{FF2B5EF4-FFF2-40B4-BE49-F238E27FC236}">
                <a16:creationId xmlns:a16="http://schemas.microsoft.com/office/drawing/2014/main" id="{C52BC159-A892-CE02-76BB-6D5CC2CE2A05}"/>
              </a:ext>
            </a:extLst>
          </p:cNvPr>
          <p:cNvSpPr>
            <a:spLocks noGrp="1" noChangeArrowheads="1"/>
          </p:cNvSpPr>
          <p:nvPr>
            <p:ph type="body" idx="1"/>
          </p:nvPr>
        </p:nvSpPr>
        <p:spPr>
          <a:xfrm>
            <a:off x="1981200" y="381001"/>
            <a:ext cx="8229600" cy="5745163"/>
          </a:xfrm>
        </p:spPr>
        <p:txBody>
          <a:bodyPr/>
          <a:lstStyle/>
          <a:p>
            <a:pPr>
              <a:lnSpc>
                <a:spcPct val="90000"/>
              </a:lnSpc>
            </a:pPr>
            <a:r>
              <a:rPr lang="en-US" altLang="en-US" b="1" u="sng">
                <a:solidFill>
                  <a:srgbClr val="FFFF00"/>
                </a:solidFill>
              </a:rPr>
              <a:t>Parental P1 Generation</a:t>
            </a:r>
            <a:r>
              <a:rPr lang="en-US" altLang="en-US"/>
              <a:t> = the parental generation in a breeding experiment. </a:t>
            </a:r>
          </a:p>
          <a:p>
            <a:pPr>
              <a:lnSpc>
                <a:spcPct val="90000"/>
              </a:lnSpc>
            </a:pPr>
            <a:endParaRPr lang="en-US" altLang="en-US"/>
          </a:p>
          <a:p>
            <a:pPr>
              <a:lnSpc>
                <a:spcPct val="90000"/>
              </a:lnSpc>
            </a:pPr>
            <a:r>
              <a:rPr lang="en-US" altLang="en-US" b="1" u="sng">
                <a:solidFill>
                  <a:srgbClr val="FFFF00"/>
                </a:solidFill>
              </a:rPr>
              <a:t>F1 generation</a:t>
            </a:r>
            <a:r>
              <a:rPr lang="en-US" altLang="en-US"/>
              <a:t> is the first-generation offspring in a breeding experiment. (1st filial generation)</a:t>
            </a:r>
          </a:p>
          <a:p>
            <a:pPr lvl="1">
              <a:lnSpc>
                <a:spcPct val="90000"/>
              </a:lnSpc>
            </a:pPr>
            <a:r>
              <a:rPr lang="en-US" altLang="en-US"/>
              <a:t>From breeding individuals from the P1 generation.</a:t>
            </a:r>
          </a:p>
          <a:p>
            <a:pPr>
              <a:lnSpc>
                <a:spcPct val="90000"/>
              </a:lnSpc>
            </a:pPr>
            <a:endParaRPr lang="en-US" altLang="en-US"/>
          </a:p>
          <a:p>
            <a:pPr>
              <a:lnSpc>
                <a:spcPct val="90000"/>
              </a:lnSpc>
            </a:pPr>
            <a:r>
              <a:rPr lang="en-US" altLang="en-US" b="1" u="sng">
                <a:solidFill>
                  <a:srgbClr val="FFFF00"/>
                </a:solidFill>
              </a:rPr>
              <a:t>F2 generation</a:t>
            </a:r>
            <a:r>
              <a:rPr lang="en-US" altLang="en-US"/>
              <a:t> is the second-generation offspring in a breeding experiment. </a:t>
            </a:r>
            <a:br>
              <a:rPr lang="en-US" altLang="en-US"/>
            </a:br>
            <a:r>
              <a:rPr lang="en-US" altLang="en-US"/>
              <a:t>(2nd filial generation)</a:t>
            </a:r>
          </a:p>
          <a:p>
            <a:pPr lvl="1">
              <a:lnSpc>
                <a:spcPct val="90000"/>
              </a:lnSpc>
            </a:pPr>
            <a:r>
              <a:rPr lang="en-US" altLang="en-US"/>
              <a:t> From breeding individuals from the F1 generation</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0DE66B5A-38E0-5230-6D8E-8D57A9042D78}"/>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63490" name="Rectangle 2">
            <a:extLst>
              <a:ext uri="{FF2B5EF4-FFF2-40B4-BE49-F238E27FC236}">
                <a16:creationId xmlns:a16="http://schemas.microsoft.com/office/drawing/2014/main" id="{00D31FE6-A088-B021-0396-475A75D6F985}"/>
              </a:ext>
            </a:extLst>
          </p:cNvPr>
          <p:cNvSpPr>
            <a:spLocks noGrp="1" noChangeArrowheads="1"/>
          </p:cNvSpPr>
          <p:nvPr>
            <p:ph type="title"/>
          </p:nvPr>
        </p:nvSpPr>
        <p:spPr/>
        <p:txBody>
          <a:bodyPr/>
          <a:lstStyle/>
          <a:p>
            <a:r>
              <a:rPr lang="en-US" altLang="en-US"/>
              <a:t>Possible variation - dogs</a:t>
            </a:r>
          </a:p>
        </p:txBody>
      </p:sp>
      <p:pic>
        <p:nvPicPr>
          <p:cNvPr id="63491" name="Picture 3">
            <a:extLst>
              <a:ext uri="{FF2B5EF4-FFF2-40B4-BE49-F238E27FC236}">
                <a16:creationId xmlns:a16="http://schemas.microsoft.com/office/drawing/2014/main" id="{30378DCB-B640-4283-E6CE-E2F8C01B70E7}"/>
              </a:ext>
            </a:extLst>
          </p:cNvPr>
          <p:cNvPicPr>
            <a:picLocks noChangeArrowheads="1"/>
          </p:cNvPicPr>
          <p:nvPr/>
        </p:nvPicPr>
        <p:blipFill>
          <a:blip r:embed="rId3">
            <a:extLst>
              <a:ext uri="{28A0092B-C50C-407E-A947-70E740481C1C}">
                <a14:useLocalDpi xmlns:a14="http://schemas.microsoft.com/office/drawing/2010/main" val="0"/>
              </a:ext>
            </a:extLst>
          </a:blip>
          <a:srcRect b="39465"/>
          <a:stretch>
            <a:fillRect/>
          </a:stretch>
        </p:blipFill>
        <p:spPr bwMode="auto">
          <a:xfrm>
            <a:off x="3443288" y="1"/>
            <a:ext cx="5302250" cy="4151313"/>
          </a:xfrm>
          <a:prstGeom prst="rect">
            <a:avLst/>
          </a:prstGeom>
          <a:solidFill>
            <a:schemeClr val="accent1"/>
          </a:solidFill>
        </p:spPr>
      </p:pic>
      <p:sp>
        <p:nvSpPr>
          <p:cNvPr id="63492" name="Text Box 4">
            <a:extLst>
              <a:ext uri="{FF2B5EF4-FFF2-40B4-BE49-F238E27FC236}">
                <a16:creationId xmlns:a16="http://schemas.microsoft.com/office/drawing/2014/main" id="{E833C3F9-5C91-4923-7C2B-E9B95F60E461}"/>
              </a:ext>
            </a:extLst>
          </p:cNvPr>
          <p:cNvSpPr txBox="1">
            <a:spLocks noChangeArrowheads="1"/>
          </p:cNvSpPr>
          <p:nvPr/>
        </p:nvSpPr>
        <p:spPr bwMode="auto">
          <a:xfrm>
            <a:off x="6629400" y="3581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63493" name="Text Box 5">
            <a:extLst>
              <a:ext uri="{FF2B5EF4-FFF2-40B4-BE49-F238E27FC236}">
                <a16:creationId xmlns:a16="http://schemas.microsoft.com/office/drawing/2014/main" id="{8B655239-5C14-7957-E1DB-F6DB6C0FE5FE}"/>
              </a:ext>
            </a:extLst>
          </p:cNvPr>
          <p:cNvSpPr txBox="1">
            <a:spLocks noChangeArrowheads="1"/>
          </p:cNvSpPr>
          <p:nvPr/>
        </p:nvSpPr>
        <p:spPr bwMode="auto">
          <a:xfrm flipH="1">
            <a:off x="6635751" y="3581400"/>
            <a:ext cx="2132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ltLang="en-US" sz="2400">
              <a:solidFill>
                <a:srgbClr val="000000"/>
              </a:solidFill>
              <a:latin typeface="Times New Roman" panose="02020603050405020304" pitchFamily="18" charset="0"/>
              <a:cs typeface="Arial" panose="020B0604020202020204" pitchFamily="34"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DEC95547-5E03-E4B8-86A5-AEEC123F5E6D}"/>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65538" name="Rectangle 2">
            <a:extLst>
              <a:ext uri="{FF2B5EF4-FFF2-40B4-BE49-F238E27FC236}">
                <a16:creationId xmlns:a16="http://schemas.microsoft.com/office/drawing/2014/main" id="{53A91211-3E2B-00A0-6F7D-7DF66F16918A}"/>
              </a:ext>
            </a:extLst>
          </p:cNvPr>
          <p:cNvSpPr>
            <a:spLocks noGrp="1" noChangeArrowheads="1"/>
          </p:cNvSpPr>
          <p:nvPr>
            <p:ph type="title"/>
          </p:nvPr>
        </p:nvSpPr>
        <p:spPr/>
        <p:txBody>
          <a:bodyPr/>
          <a:lstStyle/>
          <a:p>
            <a:r>
              <a:rPr lang="en-US" altLang="en-US"/>
              <a:t>Possible variation - dogs</a:t>
            </a:r>
          </a:p>
        </p:txBody>
      </p:sp>
      <p:pic>
        <p:nvPicPr>
          <p:cNvPr id="65539" name="Picture 3">
            <a:extLst>
              <a:ext uri="{FF2B5EF4-FFF2-40B4-BE49-F238E27FC236}">
                <a16:creationId xmlns:a16="http://schemas.microsoft.com/office/drawing/2014/main" id="{A237C364-74E8-222E-69CA-586B42A31285}"/>
              </a:ext>
            </a:extLst>
          </p:cNvPr>
          <p:cNvPicPr>
            <a:picLocks noChangeArrowheads="1"/>
          </p:cNvPicPr>
          <p:nvPr/>
        </p:nvPicPr>
        <p:blipFill>
          <a:blip r:embed="rId3">
            <a:extLst>
              <a:ext uri="{28A0092B-C50C-407E-A947-70E740481C1C}">
                <a14:useLocalDpi xmlns:a14="http://schemas.microsoft.com/office/drawing/2010/main" val="0"/>
              </a:ext>
            </a:extLst>
          </a:blip>
          <a:srcRect b="28613"/>
          <a:stretch>
            <a:fillRect/>
          </a:stretch>
        </p:blipFill>
        <p:spPr bwMode="auto">
          <a:xfrm>
            <a:off x="3443288" y="1"/>
            <a:ext cx="5302250" cy="4894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44AC708C-0213-65EB-649C-2886B933D253}"/>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67586" name="Rectangle 2">
            <a:extLst>
              <a:ext uri="{FF2B5EF4-FFF2-40B4-BE49-F238E27FC236}">
                <a16:creationId xmlns:a16="http://schemas.microsoft.com/office/drawing/2014/main" id="{F4C6B312-1A99-E8E1-CB4C-DFC1775FED49}"/>
              </a:ext>
            </a:extLst>
          </p:cNvPr>
          <p:cNvSpPr>
            <a:spLocks noGrp="1" noChangeArrowheads="1"/>
          </p:cNvSpPr>
          <p:nvPr>
            <p:ph type="title"/>
          </p:nvPr>
        </p:nvSpPr>
        <p:spPr/>
        <p:txBody>
          <a:bodyPr/>
          <a:lstStyle/>
          <a:p>
            <a:r>
              <a:rPr lang="en-US" altLang="en-US"/>
              <a:t>Possible variation - dogs</a:t>
            </a:r>
          </a:p>
        </p:txBody>
      </p:sp>
      <p:pic>
        <p:nvPicPr>
          <p:cNvPr id="67587" name="Picture 3">
            <a:extLst>
              <a:ext uri="{FF2B5EF4-FFF2-40B4-BE49-F238E27FC236}">
                <a16:creationId xmlns:a16="http://schemas.microsoft.com/office/drawing/2014/main" id="{E84013CE-24B0-BAB2-0BAA-CC77082D1E61}"/>
              </a:ext>
            </a:extLst>
          </p:cNvPr>
          <p:cNvPicPr>
            <a:picLocks noChangeArrowheads="1"/>
          </p:cNvPicPr>
          <p:nvPr/>
        </p:nvPicPr>
        <p:blipFill>
          <a:blip r:embed="rId3">
            <a:extLst>
              <a:ext uri="{28A0092B-C50C-407E-A947-70E740481C1C}">
                <a14:useLocalDpi xmlns:a14="http://schemas.microsoft.com/office/drawing/2010/main" val="0"/>
              </a:ext>
            </a:extLst>
          </a:blip>
          <a:srcRect b="18745"/>
          <a:stretch>
            <a:fillRect/>
          </a:stretch>
        </p:blipFill>
        <p:spPr bwMode="auto">
          <a:xfrm>
            <a:off x="3443288" y="1"/>
            <a:ext cx="5302250" cy="5573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95E56F9D-6DBF-7BBB-7F6F-B2F396D88028}"/>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69634" name="Rectangle 2">
            <a:extLst>
              <a:ext uri="{FF2B5EF4-FFF2-40B4-BE49-F238E27FC236}">
                <a16:creationId xmlns:a16="http://schemas.microsoft.com/office/drawing/2014/main" id="{5631B174-3A2C-95DA-14B5-8374C19B0972}"/>
              </a:ext>
            </a:extLst>
          </p:cNvPr>
          <p:cNvSpPr>
            <a:spLocks noGrp="1" noChangeArrowheads="1"/>
          </p:cNvSpPr>
          <p:nvPr>
            <p:ph type="title"/>
          </p:nvPr>
        </p:nvSpPr>
        <p:spPr/>
        <p:txBody>
          <a:bodyPr/>
          <a:lstStyle/>
          <a:p>
            <a:r>
              <a:rPr lang="en-US" altLang="en-US"/>
              <a:t>Possible variation - dogs</a:t>
            </a:r>
          </a:p>
        </p:txBody>
      </p:sp>
      <p:pic>
        <p:nvPicPr>
          <p:cNvPr id="69635" name="Picture 3">
            <a:extLst>
              <a:ext uri="{FF2B5EF4-FFF2-40B4-BE49-F238E27FC236}">
                <a16:creationId xmlns:a16="http://schemas.microsoft.com/office/drawing/2014/main" id="{190DB49E-9B7A-666A-5554-17D57F4512F5}"/>
              </a:ext>
            </a:extLst>
          </p:cNvPr>
          <p:cNvPicPr>
            <a:picLocks noChangeArrowheads="1"/>
          </p:cNvPicPr>
          <p:nvPr/>
        </p:nvPicPr>
        <p:blipFill>
          <a:blip r:embed="rId3">
            <a:extLst>
              <a:ext uri="{28A0092B-C50C-407E-A947-70E740481C1C}">
                <a14:useLocalDpi xmlns:a14="http://schemas.microsoft.com/office/drawing/2010/main" val="0"/>
              </a:ext>
            </a:extLst>
          </a:blip>
          <a:srcRect b="9866"/>
          <a:stretch>
            <a:fillRect/>
          </a:stretch>
        </p:blipFill>
        <p:spPr bwMode="auto">
          <a:xfrm>
            <a:off x="3443288" y="1"/>
            <a:ext cx="5302250" cy="6181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8CCA0744-56F2-C5C8-782F-1E2C16568BB8}"/>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71682" name="Rectangle 2">
            <a:extLst>
              <a:ext uri="{FF2B5EF4-FFF2-40B4-BE49-F238E27FC236}">
                <a16:creationId xmlns:a16="http://schemas.microsoft.com/office/drawing/2014/main" id="{6123427A-451F-D0F1-E306-D80A78D34ECE}"/>
              </a:ext>
            </a:extLst>
          </p:cNvPr>
          <p:cNvSpPr>
            <a:spLocks noGrp="1" noChangeArrowheads="1"/>
          </p:cNvSpPr>
          <p:nvPr>
            <p:ph type="title"/>
          </p:nvPr>
        </p:nvSpPr>
        <p:spPr/>
        <p:txBody>
          <a:bodyPr/>
          <a:lstStyle/>
          <a:p>
            <a:r>
              <a:rPr lang="en-US" altLang="en-US"/>
              <a:t>Possible variation - dogs</a:t>
            </a:r>
          </a:p>
        </p:txBody>
      </p:sp>
      <p:pic>
        <p:nvPicPr>
          <p:cNvPr id="71683" name="Picture 3">
            <a:extLst>
              <a:ext uri="{FF2B5EF4-FFF2-40B4-BE49-F238E27FC236}">
                <a16:creationId xmlns:a16="http://schemas.microsoft.com/office/drawing/2014/main" id="{FD470DBF-3403-8CFB-A9B1-4ABC8C6224D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8" y="0"/>
            <a:ext cx="53022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B364D0C-5C18-A256-F505-D0289AB49CBB}"/>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73730" name="Rectangle 2">
            <a:extLst>
              <a:ext uri="{FF2B5EF4-FFF2-40B4-BE49-F238E27FC236}">
                <a16:creationId xmlns:a16="http://schemas.microsoft.com/office/drawing/2014/main" id="{3C26E217-4A8D-363C-2172-4121C21F202F}"/>
              </a:ext>
            </a:extLst>
          </p:cNvPr>
          <p:cNvSpPr>
            <a:spLocks noGrp="1" noChangeArrowheads="1"/>
          </p:cNvSpPr>
          <p:nvPr>
            <p:ph type="title"/>
          </p:nvPr>
        </p:nvSpPr>
        <p:spPr/>
        <p:txBody>
          <a:bodyPr/>
          <a:lstStyle/>
          <a:p>
            <a:endParaRPr lang="en-US" altLang="en-US"/>
          </a:p>
        </p:txBody>
      </p:sp>
      <p:sp>
        <p:nvSpPr>
          <p:cNvPr id="73731" name="Rectangle 3">
            <a:extLst>
              <a:ext uri="{FF2B5EF4-FFF2-40B4-BE49-F238E27FC236}">
                <a16:creationId xmlns:a16="http://schemas.microsoft.com/office/drawing/2014/main" id="{2EDEA429-00AD-A8E0-F8B3-2A2D308A2BFA}"/>
              </a:ext>
            </a:extLst>
          </p:cNvPr>
          <p:cNvSpPr>
            <a:spLocks noGrp="1" noChangeArrowheads="1"/>
          </p:cNvSpPr>
          <p:nvPr>
            <p:ph type="body" sz="half" idx="1"/>
          </p:nvPr>
        </p:nvSpPr>
        <p:spPr>
          <a:xfrm>
            <a:off x="2438400" y="609600"/>
            <a:ext cx="7391400" cy="1219200"/>
          </a:xfrm>
          <a:noFill/>
          <a:ln/>
        </p:spPr>
        <p:txBody>
          <a:bodyPr/>
          <a:lstStyle/>
          <a:p>
            <a:pPr>
              <a:lnSpc>
                <a:spcPct val="80000"/>
              </a:lnSpc>
              <a:buFontTx/>
              <a:buNone/>
            </a:pPr>
            <a:r>
              <a:rPr lang="en-US" altLang="en-US" sz="4400"/>
              <a:t>		</a:t>
            </a:r>
            <a:r>
              <a:rPr lang="en-US" altLang="en-US" sz="4400" b="1"/>
              <a:t>Number of atoms in the       		Universe :10</a:t>
            </a:r>
            <a:r>
              <a:rPr lang="en-US" altLang="en-US" sz="4400" b="1" baseline="30000"/>
              <a:t>80</a:t>
            </a:r>
            <a:endParaRPr lang="en-US" altLang="en-US" sz="4400" b="1"/>
          </a:p>
        </p:txBody>
      </p:sp>
      <p:sp>
        <p:nvSpPr>
          <p:cNvPr id="73732" name="Text Box 4">
            <a:extLst>
              <a:ext uri="{FF2B5EF4-FFF2-40B4-BE49-F238E27FC236}">
                <a16:creationId xmlns:a16="http://schemas.microsoft.com/office/drawing/2014/main" id="{A4AE0BAE-A4EF-CDF9-4203-4D2C7FDE6DC7}"/>
              </a:ext>
            </a:extLst>
          </p:cNvPr>
          <p:cNvSpPr txBox="1">
            <a:spLocks noChangeArrowheads="1"/>
          </p:cNvSpPr>
          <p:nvPr/>
        </p:nvSpPr>
        <p:spPr bwMode="auto">
          <a:xfrm>
            <a:off x="3886201" y="2609850"/>
            <a:ext cx="625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pPr>
            <a:endParaRPr lang="en-US" altLang="en-US" sz="3200">
              <a:solidFill>
                <a:srgbClr val="000000"/>
              </a:solidFill>
              <a:latin typeface="Times New Roman" panose="02020603050405020304" pitchFamily="18" charset="0"/>
            </a:endParaRPr>
          </a:p>
        </p:txBody>
      </p:sp>
      <p:pic>
        <p:nvPicPr>
          <p:cNvPr id="73733" name="Picture 5">
            <a:extLst>
              <a:ext uri="{FF2B5EF4-FFF2-40B4-BE49-F238E27FC236}">
                <a16:creationId xmlns:a16="http://schemas.microsoft.com/office/drawing/2014/main" id="{194F186E-CE05-D7EE-E05C-C05F16B3FAC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14600" y="1981200"/>
            <a:ext cx="7086600" cy="4191000"/>
          </a:xfrm>
          <a:noFill/>
          <a:ln/>
        </p:spPr>
      </p:pic>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D29500-2E18-1EFA-3D52-2BB41DEEA674}"/>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75778" name="Rectangle 2">
            <a:extLst>
              <a:ext uri="{FF2B5EF4-FFF2-40B4-BE49-F238E27FC236}">
                <a16:creationId xmlns:a16="http://schemas.microsoft.com/office/drawing/2014/main" id="{464A522A-2FEE-4EEF-B326-DAEDF180B0F5}"/>
              </a:ext>
            </a:extLst>
          </p:cNvPr>
          <p:cNvSpPr>
            <a:spLocks noGrp="1" noChangeArrowheads="1"/>
          </p:cNvSpPr>
          <p:nvPr>
            <p:ph type="title"/>
          </p:nvPr>
        </p:nvSpPr>
        <p:spPr/>
        <p:txBody>
          <a:bodyPr/>
          <a:lstStyle/>
          <a:p>
            <a:endParaRPr lang="en-US" altLang="en-US"/>
          </a:p>
        </p:txBody>
      </p:sp>
      <p:sp>
        <p:nvSpPr>
          <p:cNvPr id="75779" name="Rectangle 3">
            <a:extLst>
              <a:ext uri="{FF2B5EF4-FFF2-40B4-BE49-F238E27FC236}">
                <a16:creationId xmlns:a16="http://schemas.microsoft.com/office/drawing/2014/main" id="{FB79E986-698A-0F47-DA12-8FEEB1D2A97F}"/>
              </a:ext>
            </a:extLst>
          </p:cNvPr>
          <p:cNvSpPr>
            <a:spLocks noGrp="1" noChangeArrowheads="1"/>
          </p:cNvSpPr>
          <p:nvPr>
            <p:ph type="body" sz="half" idx="1"/>
          </p:nvPr>
        </p:nvSpPr>
        <p:spPr>
          <a:xfrm>
            <a:off x="1828800" y="304800"/>
            <a:ext cx="8610600" cy="1371600"/>
          </a:xfrm>
          <a:noFill/>
          <a:ln/>
        </p:spPr>
        <p:txBody>
          <a:bodyPr/>
          <a:lstStyle/>
          <a:p>
            <a:pPr>
              <a:buFontTx/>
              <a:buNone/>
            </a:pPr>
            <a:r>
              <a:rPr lang="en-US" altLang="en-US" sz="4000" b="1"/>
              <a:t>Number of electrons that can be fitted               	into the known Universe: 10</a:t>
            </a:r>
            <a:r>
              <a:rPr lang="en-US" altLang="en-US" sz="4000" b="1" baseline="30000"/>
              <a:t>130</a:t>
            </a:r>
            <a:endParaRPr lang="en-US" altLang="en-US" sz="4000" b="1"/>
          </a:p>
        </p:txBody>
      </p:sp>
      <p:pic>
        <p:nvPicPr>
          <p:cNvPr id="75780" name="Picture 4">
            <a:extLst>
              <a:ext uri="{FF2B5EF4-FFF2-40B4-BE49-F238E27FC236}">
                <a16:creationId xmlns:a16="http://schemas.microsoft.com/office/drawing/2014/main" id="{E57D56E9-9876-7B84-BA25-09A1F91ECB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33600" y="1752600"/>
            <a:ext cx="7772400" cy="4495800"/>
          </a:xfrm>
          <a:noFill/>
          <a:ln/>
        </p:spPr>
      </p:pic>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A74F17-A87B-A677-85D7-33A2927DD5B8}"/>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77826" name="Rectangle 2">
            <a:extLst>
              <a:ext uri="{FF2B5EF4-FFF2-40B4-BE49-F238E27FC236}">
                <a16:creationId xmlns:a16="http://schemas.microsoft.com/office/drawing/2014/main" id="{AE192176-B684-0E74-CF29-BCB9D7E74070}"/>
              </a:ext>
            </a:extLst>
          </p:cNvPr>
          <p:cNvSpPr>
            <a:spLocks noGrp="1" noChangeArrowheads="1"/>
          </p:cNvSpPr>
          <p:nvPr>
            <p:ph type="title"/>
          </p:nvPr>
        </p:nvSpPr>
        <p:spPr/>
        <p:txBody>
          <a:bodyPr/>
          <a:lstStyle/>
          <a:p>
            <a:endParaRPr lang="en-US" altLang="en-US"/>
          </a:p>
        </p:txBody>
      </p:sp>
      <p:sp>
        <p:nvSpPr>
          <p:cNvPr id="77827" name="Rectangle 3">
            <a:extLst>
              <a:ext uri="{FF2B5EF4-FFF2-40B4-BE49-F238E27FC236}">
                <a16:creationId xmlns:a16="http://schemas.microsoft.com/office/drawing/2014/main" id="{85A975AD-AB89-AA76-A5B5-6B8E63A73FCE}"/>
              </a:ext>
            </a:extLst>
          </p:cNvPr>
          <p:cNvSpPr>
            <a:spLocks noGrp="1" noChangeArrowheads="1"/>
          </p:cNvSpPr>
          <p:nvPr>
            <p:ph type="body" sz="half" idx="1"/>
          </p:nvPr>
        </p:nvSpPr>
        <p:spPr>
          <a:xfrm>
            <a:off x="2133600" y="152400"/>
            <a:ext cx="7848600" cy="1219200"/>
          </a:xfrm>
          <a:noFill/>
          <a:ln/>
        </p:spPr>
        <p:txBody>
          <a:bodyPr/>
          <a:lstStyle/>
          <a:p>
            <a:pPr>
              <a:buFontTx/>
              <a:buNone/>
            </a:pPr>
            <a:r>
              <a:rPr lang="en-US" altLang="en-US" sz="3600" b="1"/>
              <a:t>  Number of children from one couple without two exactly the same:  10</a:t>
            </a:r>
            <a:r>
              <a:rPr lang="en-US" altLang="en-US" sz="3600" b="1" baseline="30000"/>
              <a:t>2017</a:t>
            </a:r>
            <a:endParaRPr lang="en-US" altLang="en-US" sz="3600" b="1"/>
          </a:p>
        </p:txBody>
      </p:sp>
      <p:pic>
        <p:nvPicPr>
          <p:cNvPr id="77828" name="Picture 4">
            <a:extLst>
              <a:ext uri="{FF2B5EF4-FFF2-40B4-BE49-F238E27FC236}">
                <a16:creationId xmlns:a16="http://schemas.microsoft.com/office/drawing/2014/main" id="{BEC57A38-2CD3-273E-D72A-1F056A29A27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33600" y="1447800"/>
            <a:ext cx="7848600" cy="4800600"/>
          </a:xfrm>
          <a:noFill/>
          <a:ln/>
        </p:spPr>
      </p:pic>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C6A7A219-FF75-C666-017C-8346D2D26E44}"/>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79874" name="Rectangle 2">
            <a:extLst>
              <a:ext uri="{FF2B5EF4-FFF2-40B4-BE49-F238E27FC236}">
                <a16:creationId xmlns:a16="http://schemas.microsoft.com/office/drawing/2014/main" id="{6D368EEF-9141-921B-11AC-26424902A2BB}"/>
              </a:ext>
            </a:extLst>
          </p:cNvPr>
          <p:cNvSpPr>
            <a:spLocks noGrp="1" noChangeArrowheads="1"/>
          </p:cNvSpPr>
          <p:nvPr>
            <p:ph type="title"/>
          </p:nvPr>
        </p:nvSpPr>
        <p:spPr/>
        <p:txBody>
          <a:bodyPr/>
          <a:lstStyle/>
          <a:p>
            <a:r>
              <a:rPr lang="en-US" altLang="en-US"/>
              <a:t>Noah’s Ark – New Jan 2004</a:t>
            </a:r>
          </a:p>
        </p:txBody>
      </p:sp>
      <p:pic>
        <p:nvPicPr>
          <p:cNvPr id="79875" name="Picture 3">
            <a:extLst>
              <a:ext uri="{FF2B5EF4-FFF2-40B4-BE49-F238E27FC236}">
                <a16:creationId xmlns:a16="http://schemas.microsoft.com/office/drawing/2014/main" id="{52A52326-9C58-C7A8-94BC-243A71DB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8915400" cy="6792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7DA0DFE1-3D8C-191F-3538-4B7CF7A7D968}"/>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81922" name="Rectangle 2">
            <a:extLst>
              <a:ext uri="{FF2B5EF4-FFF2-40B4-BE49-F238E27FC236}">
                <a16:creationId xmlns:a16="http://schemas.microsoft.com/office/drawing/2014/main" id="{8830BCB9-9310-12BC-B79C-442426C02F6B}"/>
              </a:ext>
            </a:extLst>
          </p:cNvPr>
          <p:cNvSpPr>
            <a:spLocks noGrp="1" noChangeArrowheads="1"/>
          </p:cNvSpPr>
          <p:nvPr>
            <p:ph type="title"/>
          </p:nvPr>
        </p:nvSpPr>
        <p:spPr/>
        <p:txBody>
          <a:bodyPr/>
          <a:lstStyle/>
          <a:p>
            <a:r>
              <a:rPr lang="en-US" altLang="en-US"/>
              <a:t>Lotsa Dogs!!! W/circles</a:t>
            </a:r>
          </a:p>
        </p:txBody>
      </p:sp>
      <p:pic>
        <p:nvPicPr>
          <p:cNvPr id="81923" name="Picture 3">
            <a:extLst>
              <a:ext uri="{FF2B5EF4-FFF2-40B4-BE49-F238E27FC236}">
                <a16:creationId xmlns:a16="http://schemas.microsoft.com/office/drawing/2014/main" id="{EC932326-F6CD-4FA4-FD83-362CC261EBF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8" y="0"/>
            <a:ext cx="53022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45DBDB64-6E38-62E3-8A06-5B28546A0E6F}"/>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16386" name="Rectangle 2">
            <a:extLst>
              <a:ext uri="{FF2B5EF4-FFF2-40B4-BE49-F238E27FC236}">
                <a16:creationId xmlns:a16="http://schemas.microsoft.com/office/drawing/2014/main" id="{A84CF1F9-ADD5-380F-E92E-31BE0FBE4F8B}"/>
              </a:ext>
            </a:extLst>
          </p:cNvPr>
          <p:cNvSpPr>
            <a:spLocks noGrp="1" noChangeArrowheads="1"/>
          </p:cNvSpPr>
          <p:nvPr>
            <p:ph type="title"/>
          </p:nvPr>
        </p:nvSpPr>
        <p:spPr/>
        <p:txBody>
          <a:bodyPr/>
          <a:lstStyle/>
          <a:p>
            <a:r>
              <a:rPr lang="en-US" altLang="en-US">
                <a:solidFill>
                  <a:srgbClr val="FFFF00"/>
                </a:solidFill>
              </a:rPr>
              <a:t>Labeling Generations</a:t>
            </a:r>
          </a:p>
        </p:txBody>
      </p:sp>
      <p:pic>
        <p:nvPicPr>
          <p:cNvPr id="16387" name="Picture 3">
            <a:extLst>
              <a:ext uri="{FF2B5EF4-FFF2-40B4-BE49-F238E27FC236}">
                <a16:creationId xmlns:a16="http://schemas.microsoft.com/office/drawing/2014/main" id="{734F2B44-6AA5-34EA-E0D1-E0CBFC622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006600"/>
            <a:ext cx="9105900" cy="284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1000" fill="hold"/>
                                        <p:tgtEl>
                                          <p:spTgt spid="16387"/>
                                        </p:tgtEl>
                                        <p:attrNameLst>
                                          <p:attrName>ppt_w</p:attrName>
                                        </p:attrNameLst>
                                      </p:cBhvr>
                                      <p:tavLst>
                                        <p:tav tm="0">
                                          <p:val>
                                            <p:fltVal val="0"/>
                                          </p:val>
                                        </p:tav>
                                        <p:tav tm="100000">
                                          <p:val>
                                            <p:strVal val="#ppt_w"/>
                                          </p:val>
                                        </p:tav>
                                      </p:tavLst>
                                    </p:anim>
                                    <p:anim calcmode="lin" valueType="num">
                                      <p:cBhvr>
                                        <p:cTn id="8" dur="1000" fill="hold"/>
                                        <p:tgtEl>
                                          <p:spTgt spid="16387"/>
                                        </p:tgtEl>
                                        <p:attrNameLst>
                                          <p:attrName>ppt_h</p:attrName>
                                        </p:attrNameLst>
                                      </p:cBhvr>
                                      <p:tavLst>
                                        <p:tav tm="0">
                                          <p:val>
                                            <p:fltVal val="0"/>
                                          </p:val>
                                        </p:tav>
                                        <p:tav tm="100000">
                                          <p:val>
                                            <p:strVal val="#ppt_h"/>
                                          </p:val>
                                        </p:tav>
                                      </p:tavLst>
                                    </p:anim>
                                    <p:anim calcmode="lin" valueType="num">
                                      <p:cBhvr>
                                        <p:cTn id="9" dur="1000" fill="hold"/>
                                        <p:tgtEl>
                                          <p:spTgt spid="163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221717A8-A800-05DD-477D-69E89001EB29}"/>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83970" name="Rectangle 2">
            <a:extLst>
              <a:ext uri="{FF2B5EF4-FFF2-40B4-BE49-F238E27FC236}">
                <a16:creationId xmlns:a16="http://schemas.microsoft.com/office/drawing/2014/main" id="{97AEE595-4E1F-BE86-8E55-E51C6445706F}"/>
              </a:ext>
            </a:extLst>
          </p:cNvPr>
          <p:cNvSpPr>
            <a:spLocks noGrp="1" noChangeArrowheads="1"/>
          </p:cNvSpPr>
          <p:nvPr>
            <p:ph type="title"/>
          </p:nvPr>
        </p:nvSpPr>
        <p:spPr/>
        <p:txBody>
          <a:bodyPr/>
          <a:lstStyle/>
          <a:p>
            <a:r>
              <a:rPr lang="en-US" altLang="en-US" dirty="0" err="1"/>
              <a:t>Lotsa</a:t>
            </a:r>
            <a:r>
              <a:rPr lang="en-US" altLang="en-US" dirty="0"/>
              <a:t> Dogs!!! W/circles</a:t>
            </a:r>
          </a:p>
        </p:txBody>
      </p:sp>
      <p:pic>
        <p:nvPicPr>
          <p:cNvPr id="83971" name="Picture 3">
            <a:extLst>
              <a:ext uri="{FF2B5EF4-FFF2-40B4-BE49-F238E27FC236}">
                <a16:creationId xmlns:a16="http://schemas.microsoft.com/office/drawing/2014/main" id="{0E8B6F0E-0229-7F9C-8F0F-74FDB09C7E0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75" y="0"/>
            <a:ext cx="5302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83972" name="Rectangle 4">
            <a:extLst>
              <a:ext uri="{FF2B5EF4-FFF2-40B4-BE49-F238E27FC236}">
                <a16:creationId xmlns:a16="http://schemas.microsoft.com/office/drawing/2014/main" id="{5FD05B17-C3A5-4CBF-7842-2C3AC7FB7977}"/>
              </a:ext>
            </a:extLst>
          </p:cNvPr>
          <p:cNvSpPr>
            <a:spLocks noChangeArrowheads="1"/>
          </p:cNvSpPr>
          <p:nvPr/>
        </p:nvSpPr>
        <p:spPr bwMode="auto">
          <a:xfrm>
            <a:off x="4495800" y="3733800"/>
            <a:ext cx="762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Times New Roman" panose="02020603050405020304" pitchFamily="18" charset="0"/>
                <a:cs typeface="Arial" panose="020B0604020202020204" pitchFamily="34" charset="0"/>
              </a:rPr>
              <a:t>AB</a:t>
            </a:r>
          </a:p>
        </p:txBody>
      </p:sp>
      <p:sp>
        <p:nvSpPr>
          <p:cNvPr id="83973" name="Rectangle 5">
            <a:extLst>
              <a:ext uri="{FF2B5EF4-FFF2-40B4-BE49-F238E27FC236}">
                <a16:creationId xmlns:a16="http://schemas.microsoft.com/office/drawing/2014/main" id="{0EC32E2D-03FE-B044-1274-C97FE8A34D44}"/>
              </a:ext>
            </a:extLst>
          </p:cNvPr>
          <p:cNvSpPr>
            <a:spLocks noChangeArrowheads="1"/>
          </p:cNvSpPr>
          <p:nvPr/>
        </p:nvSpPr>
        <p:spPr bwMode="auto">
          <a:xfrm>
            <a:off x="4419600" y="4572000"/>
            <a:ext cx="914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800" b="1">
                <a:solidFill>
                  <a:srgbClr val="000000"/>
                </a:solidFill>
                <a:latin typeface="Times New Roman" panose="02020603050405020304" pitchFamily="18" charset="0"/>
                <a:cs typeface="Arial" panose="020B0604020202020204" pitchFamily="34" charset="0"/>
              </a:rPr>
              <a:t>ab</a:t>
            </a: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0466C-DFF7-3784-58C9-14888DEECA44}"/>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86018" name="Rectangle 2">
            <a:extLst>
              <a:ext uri="{FF2B5EF4-FFF2-40B4-BE49-F238E27FC236}">
                <a16:creationId xmlns:a16="http://schemas.microsoft.com/office/drawing/2014/main" id="{B8C4397E-CE5E-A2D7-7CFD-F90F6E2A2826}"/>
              </a:ext>
            </a:extLst>
          </p:cNvPr>
          <p:cNvSpPr>
            <a:spLocks noGrp="1" noChangeArrowheads="1"/>
          </p:cNvSpPr>
          <p:nvPr>
            <p:ph type="title"/>
          </p:nvPr>
        </p:nvSpPr>
        <p:spPr/>
        <p:txBody>
          <a:bodyPr/>
          <a:lstStyle/>
          <a:p>
            <a:r>
              <a:rPr lang="en-US" altLang="en-US"/>
              <a:t>Dog medium fur length </a:t>
            </a:r>
          </a:p>
        </p:txBody>
      </p:sp>
      <p:pic>
        <p:nvPicPr>
          <p:cNvPr id="86019" name="Picture 3">
            <a:extLst>
              <a:ext uri="{FF2B5EF4-FFF2-40B4-BE49-F238E27FC236}">
                <a16:creationId xmlns:a16="http://schemas.microsoft.com/office/drawing/2014/main" id="{52816E06-E566-C5CB-0BCF-64669B02039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8" y="0"/>
            <a:ext cx="53022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4937F3F7-AD9F-064B-F7F9-FE2E90A62091}"/>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88066" name="Rectangle 2">
            <a:extLst>
              <a:ext uri="{FF2B5EF4-FFF2-40B4-BE49-F238E27FC236}">
                <a16:creationId xmlns:a16="http://schemas.microsoft.com/office/drawing/2014/main" id="{0B3B080A-83C0-CC97-60CC-22C70C80C6E7}"/>
              </a:ext>
            </a:extLst>
          </p:cNvPr>
          <p:cNvSpPr>
            <a:spLocks noGrp="1" noChangeArrowheads="1"/>
          </p:cNvSpPr>
          <p:nvPr>
            <p:ph type="title"/>
          </p:nvPr>
        </p:nvSpPr>
        <p:spPr/>
        <p:txBody>
          <a:bodyPr/>
          <a:lstStyle/>
          <a:p>
            <a:r>
              <a:rPr lang="en-US" altLang="en-US">
                <a:solidFill>
                  <a:schemeClr val="tx1"/>
                </a:solidFill>
              </a:rPr>
              <a:t>Dogs – Natural Selection Cold/Hot</a:t>
            </a:r>
          </a:p>
        </p:txBody>
      </p:sp>
      <p:pic>
        <p:nvPicPr>
          <p:cNvPr id="88067" name="Picture 3">
            <a:extLst>
              <a:ext uri="{FF2B5EF4-FFF2-40B4-BE49-F238E27FC236}">
                <a16:creationId xmlns:a16="http://schemas.microsoft.com/office/drawing/2014/main" id="{B1DC8A8B-6100-03ED-6C0C-609A29AE3188}"/>
              </a:ext>
            </a:extLst>
          </p:cNvPr>
          <p:cNvPicPr>
            <a:picLocks noChangeArrowheads="1"/>
          </p:cNvPicPr>
          <p:nvPr/>
        </p:nvPicPr>
        <p:blipFill>
          <a:blip r:embed="rId3">
            <a:extLst>
              <a:ext uri="{28A0092B-C50C-407E-A947-70E740481C1C}">
                <a14:useLocalDpi xmlns:a14="http://schemas.microsoft.com/office/drawing/2010/main" val="0"/>
              </a:ext>
            </a:extLst>
          </a:blip>
          <a:srcRect b="50032"/>
          <a:stretch>
            <a:fillRect/>
          </a:stretch>
        </p:blipFill>
        <p:spPr bwMode="auto">
          <a:xfrm>
            <a:off x="3443288" y="1"/>
            <a:ext cx="53022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E71CEB39-B5EC-8188-338F-DF98E5B369C4}"/>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90114" name="Rectangle 2">
            <a:extLst>
              <a:ext uri="{FF2B5EF4-FFF2-40B4-BE49-F238E27FC236}">
                <a16:creationId xmlns:a16="http://schemas.microsoft.com/office/drawing/2014/main" id="{F852F71D-2D4E-D1F9-8CC7-D1E5FFEB0172}"/>
              </a:ext>
            </a:extLst>
          </p:cNvPr>
          <p:cNvSpPr>
            <a:spLocks noGrp="1" noChangeArrowheads="1"/>
          </p:cNvSpPr>
          <p:nvPr>
            <p:ph type="title"/>
          </p:nvPr>
        </p:nvSpPr>
        <p:spPr/>
        <p:txBody>
          <a:bodyPr/>
          <a:lstStyle/>
          <a:p>
            <a:r>
              <a:rPr lang="en-US" altLang="en-US"/>
              <a:t>Dogs – Natural Selection Cold/Hot</a:t>
            </a:r>
          </a:p>
        </p:txBody>
      </p:sp>
      <p:pic>
        <p:nvPicPr>
          <p:cNvPr id="90115" name="Picture 3">
            <a:extLst>
              <a:ext uri="{FF2B5EF4-FFF2-40B4-BE49-F238E27FC236}">
                <a16:creationId xmlns:a16="http://schemas.microsoft.com/office/drawing/2014/main" id="{A7672E41-3544-E043-3FF7-BDD0F090A19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8" y="0"/>
            <a:ext cx="530225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2">
            <a:extLst>
              <a:ext uri="{FF2B5EF4-FFF2-40B4-BE49-F238E27FC236}">
                <a16:creationId xmlns:a16="http://schemas.microsoft.com/office/drawing/2014/main" id="{8DD0D767-FFDC-3ACD-9B8F-F6998D0C5187}"/>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92162" name="Rectangle 2">
            <a:extLst>
              <a:ext uri="{FF2B5EF4-FFF2-40B4-BE49-F238E27FC236}">
                <a16:creationId xmlns:a16="http://schemas.microsoft.com/office/drawing/2014/main" id="{DDE0804B-B7B9-9F5F-5FC1-8C00C87FC6EC}"/>
              </a:ext>
            </a:extLst>
          </p:cNvPr>
          <p:cNvSpPr>
            <a:spLocks noGrp="1" noChangeArrowheads="1"/>
          </p:cNvSpPr>
          <p:nvPr>
            <p:ph type="title"/>
          </p:nvPr>
        </p:nvSpPr>
        <p:spPr/>
        <p:txBody>
          <a:bodyPr/>
          <a:lstStyle/>
          <a:p>
            <a:r>
              <a:rPr lang="en-US" altLang="en-US"/>
              <a:t>Wild dogs 1</a:t>
            </a:r>
          </a:p>
        </p:txBody>
      </p:sp>
      <p:pic>
        <p:nvPicPr>
          <p:cNvPr id="92163" name="Picture 3">
            <a:extLst>
              <a:ext uri="{FF2B5EF4-FFF2-40B4-BE49-F238E27FC236}">
                <a16:creationId xmlns:a16="http://schemas.microsoft.com/office/drawing/2014/main" id="{5B38A706-D854-DD72-32B7-EEAAB9502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3276600" cy="2151063"/>
          </a:xfrm>
          <a:prstGeom prst="rect">
            <a:avLst/>
          </a:prstGeom>
          <a:noFill/>
          <a:extLst>
            <a:ext uri="{909E8E84-426E-40DD-AFC4-6F175D3DCCD1}">
              <a14:hiddenFill xmlns:a14="http://schemas.microsoft.com/office/drawing/2010/main">
                <a:solidFill>
                  <a:srgbClr val="FFFFFF"/>
                </a:solidFill>
              </a14:hiddenFill>
            </a:ext>
          </a:extLst>
        </p:spPr>
      </p:pic>
      <p:sp>
        <p:nvSpPr>
          <p:cNvPr id="92164" name="Text Box 4">
            <a:extLst>
              <a:ext uri="{FF2B5EF4-FFF2-40B4-BE49-F238E27FC236}">
                <a16:creationId xmlns:a16="http://schemas.microsoft.com/office/drawing/2014/main" id="{361DD832-1E71-F061-404B-19A04B2A4A3A}"/>
              </a:ext>
            </a:extLst>
          </p:cNvPr>
          <p:cNvSpPr txBox="1">
            <a:spLocks noChangeArrowheads="1"/>
          </p:cNvSpPr>
          <p:nvPr/>
        </p:nvSpPr>
        <p:spPr bwMode="auto">
          <a:xfrm>
            <a:off x="2971800" y="-76200"/>
            <a:ext cx="21336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100" b="1">
                <a:solidFill>
                  <a:srgbClr val="FFFFFF"/>
                </a:solidFill>
                <a:latin typeface="Arial" panose="020B0604020202020204" pitchFamily="34" charset="0"/>
                <a:cs typeface="Arial" panose="020B0604020202020204" pitchFamily="34" charset="0"/>
              </a:rPr>
              <a:t>Aardwolf</a:t>
            </a:r>
          </a:p>
        </p:txBody>
      </p:sp>
      <p:pic>
        <p:nvPicPr>
          <p:cNvPr id="92165" name="Picture 5">
            <a:extLst>
              <a:ext uri="{FF2B5EF4-FFF2-40B4-BE49-F238E27FC236}">
                <a16:creationId xmlns:a16="http://schemas.microsoft.com/office/drawing/2014/main" id="{C18F60D7-69C5-2DCE-EBED-7D6BAAAAF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0"/>
            <a:ext cx="2819400" cy="2806700"/>
          </a:xfrm>
          <a:prstGeom prst="rect">
            <a:avLst/>
          </a:prstGeom>
          <a:noFill/>
          <a:extLst>
            <a:ext uri="{909E8E84-426E-40DD-AFC4-6F175D3DCCD1}">
              <a14:hiddenFill xmlns:a14="http://schemas.microsoft.com/office/drawing/2010/main">
                <a:solidFill>
                  <a:srgbClr val="FFFFFF"/>
                </a:solidFill>
              </a14:hiddenFill>
            </a:ext>
          </a:extLst>
        </p:spPr>
      </p:pic>
      <p:sp>
        <p:nvSpPr>
          <p:cNvPr id="92166" name="Text Box 6">
            <a:extLst>
              <a:ext uri="{FF2B5EF4-FFF2-40B4-BE49-F238E27FC236}">
                <a16:creationId xmlns:a16="http://schemas.microsoft.com/office/drawing/2014/main" id="{79CBF0C7-0BA4-D29B-8958-3A39912C4BDB}"/>
              </a:ext>
            </a:extLst>
          </p:cNvPr>
          <p:cNvSpPr txBox="1">
            <a:spLocks noChangeArrowheads="1"/>
          </p:cNvSpPr>
          <p:nvPr/>
        </p:nvSpPr>
        <p:spPr bwMode="auto">
          <a:xfrm>
            <a:off x="7772400" y="2362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African wild dog</a:t>
            </a:r>
          </a:p>
        </p:txBody>
      </p:sp>
      <p:pic>
        <p:nvPicPr>
          <p:cNvPr id="92167" name="Picture 7">
            <a:extLst>
              <a:ext uri="{FF2B5EF4-FFF2-40B4-BE49-F238E27FC236}">
                <a16:creationId xmlns:a16="http://schemas.microsoft.com/office/drawing/2014/main" id="{029F8834-4216-2C62-9571-980EDEAF2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395788"/>
            <a:ext cx="3352800" cy="2462212"/>
          </a:xfrm>
          <a:prstGeom prst="rect">
            <a:avLst/>
          </a:prstGeom>
          <a:noFill/>
          <a:extLst>
            <a:ext uri="{909E8E84-426E-40DD-AFC4-6F175D3DCCD1}">
              <a14:hiddenFill xmlns:a14="http://schemas.microsoft.com/office/drawing/2010/main">
                <a:solidFill>
                  <a:srgbClr val="FFFFFF"/>
                </a:solidFill>
              </a14:hiddenFill>
            </a:ext>
          </a:extLst>
        </p:spPr>
      </p:pic>
      <p:sp>
        <p:nvSpPr>
          <p:cNvPr id="92168" name="Text Box 8">
            <a:extLst>
              <a:ext uri="{FF2B5EF4-FFF2-40B4-BE49-F238E27FC236}">
                <a16:creationId xmlns:a16="http://schemas.microsoft.com/office/drawing/2014/main" id="{7EAA531C-39CF-5DFE-0D4C-6348F72A0617}"/>
              </a:ext>
            </a:extLst>
          </p:cNvPr>
          <p:cNvSpPr txBox="1">
            <a:spLocks noChangeArrowheads="1"/>
          </p:cNvSpPr>
          <p:nvPr/>
        </p:nvSpPr>
        <p:spPr bwMode="auto">
          <a:xfrm>
            <a:off x="77724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CC"/>
                </a:solidFill>
                <a:latin typeface="Arial" panose="020B0604020202020204" pitchFamily="34" charset="0"/>
                <a:cs typeface="Arial" panose="020B0604020202020204" pitchFamily="34" charset="0"/>
              </a:rPr>
              <a:t>Arctic fox</a:t>
            </a:r>
          </a:p>
        </p:txBody>
      </p:sp>
      <p:pic>
        <p:nvPicPr>
          <p:cNvPr id="92169" name="Picture 9">
            <a:extLst>
              <a:ext uri="{FF2B5EF4-FFF2-40B4-BE49-F238E27FC236}">
                <a16:creationId xmlns:a16="http://schemas.microsoft.com/office/drawing/2014/main" id="{DDF0EBA2-FB57-A54A-2C3B-58CF982AB4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500564"/>
            <a:ext cx="3352800" cy="2357437"/>
          </a:xfrm>
          <a:prstGeom prst="rect">
            <a:avLst/>
          </a:prstGeom>
          <a:noFill/>
          <a:extLst>
            <a:ext uri="{909E8E84-426E-40DD-AFC4-6F175D3DCCD1}">
              <a14:hiddenFill xmlns:a14="http://schemas.microsoft.com/office/drawing/2010/main">
                <a:solidFill>
                  <a:srgbClr val="FFFFFF"/>
                </a:solidFill>
              </a14:hiddenFill>
            </a:ext>
          </a:extLst>
        </p:spPr>
      </p:pic>
      <p:sp>
        <p:nvSpPr>
          <p:cNvPr id="92170" name="Text Box 10">
            <a:extLst>
              <a:ext uri="{FF2B5EF4-FFF2-40B4-BE49-F238E27FC236}">
                <a16:creationId xmlns:a16="http://schemas.microsoft.com/office/drawing/2014/main" id="{D1FB5770-76AD-343C-EC16-C4A6FE2BC8BC}"/>
              </a:ext>
            </a:extLst>
          </p:cNvPr>
          <p:cNvSpPr txBox="1">
            <a:spLocks noChangeArrowheads="1"/>
          </p:cNvSpPr>
          <p:nvPr/>
        </p:nvSpPr>
        <p:spPr bwMode="auto">
          <a:xfrm>
            <a:off x="1447800" y="4495800"/>
            <a:ext cx="26670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100" b="1">
                <a:solidFill>
                  <a:srgbClr val="0000CC"/>
                </a:solidFill>
                <a:latin typeface="Arial" panose="020B0604020202020204" pitchFamily="34" charset="0"/>
                <a:cs typeface="Arial" panose="020B0604020202020204" pitchFamily="34" charset="0"/>
              </a:rPr>
              <a:t>Argentine gray fox</a:t>
            </a:r>
          </a:p>
        </p:txBody>
      </p:sp>
      <p:pic>
        <p:nvPicPr>
          <p:cNvPr id="92171" name="Picture 11">
            <a:extLst>
              <a:ext uri="{FF2B5EF4-FFF2-40B4-BE49-F238E27FC236}">
                <a16:creationId xmlns:a16="http://schemas.microsoft.com/office/drawing/2014/main" id="{5D77B5C7-7766-7B5F-024B-3D839EEC5C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
            <a:ext cx="2838450" cy="2486025"/>
          </a:xfrm>
          <a:prstGeom prst="rect">
            <a:avLst/>
          </a:prstGeom>
          <a:noFill/>
          <a:extLst>
            <a:ext uri="{909E8E84-426E-40DD-AFC4-6F175D3DCCD1}">
              <a14:hiddenFill xmlns:a14="http://schemas.microsoft.com/office/drawing/2010/main">
                <a:solidFill>
                  <a:srgbClr val="FFFFFF"/>
                </a:solidFill>
              </a14:hiddenFill>
            </a:ext>
          </a:extLst>
        </p:spPr>
      </p:pic>
      <p:sp>
        <p:nvSpPr>
          <p:cNvPr id="92172" name="Text Box 12">
            <a:extLst>
              <a:ext uri="{FF2B5EF4-FFF2-40B4-BE49-F238E27FC236}">
                <a16:creationId xmlns:a16="http://schemas.microsoft.com/office/drawing/2014/main" id="{0147EEA9-9884-C0F4-4FB5-A985F6CD2B01}"/>
              </a:ext>
            </a:extLst>
          </p:cNvPr>
          <p:cNvSpPr txBox="1">
            <a:spLocks noChangeArrowheads="1"/>
          </p:cNvSpPr>
          <p:nvPr/>
        </p:nvSpPr>
        <p:spPr bwMode="auto">
          <a:xfrm>
            <a:off x="4876800" y="1"/>
            <a:ext cx="19050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100" b="1">
                <a:solidFill>
                  <a:srgbClr val="FFFFFF"/>
                </a:solidFill>
                <a:latin typeface="Arial" panose="020B0604020202020204" pitchFamily="34" charset="0"/>
                <a:cs typeface="Arial" panose="020B0604020202020204" pitchFamily="34" charset="0"/>
              </a:rPr>
              <a:t>Black-backed jackal</a:t>
            </a:r>
          </a:p>
        </p:txBody>
      </p:sp>
      <p:pic>
        <p:nvPicPr>
          <p:cNvPr id="92173" name="Picture 13">
            <a:extLst>
              <a:ext uri="{FF2B5EF4-FFF2-40B4-BE49-F238E27FC236}">
                <a16:creationId xmlns:a16="http://schemas.microsoft.com/office/drawing/2014/main" id="{B9D8D6D1-C8C4-4933-AF31-A0CCAAFF62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6639" y="3651250"/>
            <a:ext cx="2498725" cy="3206750"/>
          </a:xfrm>
          <a:prstGeom prst="rect">
            <a:avLst/>
          </a:prstGeom>
          <a:noFill/>
          <a:extLst>
            <a:ext uri="{909E8E84-426E-40DD-AFC4-6F175D3DCCD1}">
              <a14:hiddenFill xmlns:a14="http://schemas.microsoft.com/office/drawing/2010/main">
                <a:solidFill>
                  <a:srgbClr val="FFFFFF"/>
                </a:solidFill>
              </a14:hiddenFill>
            </a:ext>
          </a:extLst>
        </p:spPr>
      </p:pic>
      <p:sp>
        <p:nvSpPr>
          <p:cNvPr id="92174" name="Text Box 14">
            <a:extLst>
              <a:ext uri="{FF2B5EF4-FFF2-40B4-BE49-F238E27FC236}">
                <a16:creationId xmlns:a16="http://schemas.microsoft.com/office/drawing/2014/main" id="{87FE85A6-C43A-6157-5231-F3A862553969}"/>
              </a:ext>
            </a:extLst>
          </p:cNvPr>
          <p:cNvSpPr txBox="1">
            <a:spLocks noChangeArrowheads="1"/>
          </p:cNvSpPr>
          <p:nvPr/>
        </p:nvSpPr>
        <p:spPr bwMode="auto">
          <a:xfrm>
            <a:off x="4800600" y="36576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Blanford’s fox</a:t>
            </a:r>
          </a:p>
        </p:txBody>
      </p:sp>
      <p:pic>
        <p:nvPicPr>
          <p:cNvPr id="92175" name="Picture 15">
            <a:extLst>
              <a:ext uri="{FF2B5EF4-FFF2-40B4-BE49-F238E27FC236}">
                <a16:creationId xmlns:a16="http://schemas.microsoft.com/office/drawing/2014/main" id="{AA05A68A-E5B5-7542-96EB-D1DD5D8D35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193926"/>
            <a:ext cx="3352800" cy="2301875"/>
          </a:xfrm>
          <a:prstGeom prst="rect">
            <a:avLst/>
          </a:prstGeom>
          <a:noFill/>
          <a:extLst>
            <a:ext uri="{909E8E84-426E-40DD-AFC4-6F175D3DCCD1}">
              <a14:hiddenFill xmlns:a14="http://schemas.microsoft.com/office/drawing/2010/main">
                <a:solidFill>
                  <a:srgbClr val="FFFFFF"/>
                </a:solidFill>
              </a14:hiddenFill>
            </a:ext>
          </a:extLst>
        </p:spPr>
      </p:pic>
      <p:sp>
        <p:nvSpPr>
          <p:cNvPr id="92176" name="Text Box 16">
            <a:extLst>
              <a:ext uri="{FF2B5EF4-FFF2-40B4-BE49-F238E27FC236}">
                <a16:creationId xmlns:a16="http://schemas.microsoft.com/office/drawing/2014/main" id="{DCA7FF4D-8FB9-5AC1-B875-7431C8E04082}"/>
              </a:ext>
            </a:extLst>
          </p:cNvPr>
          <p:cNvSpPr txBox="1">
            <a:spLocks noChangeArrowheads="1"/>
          </p:cNvSpPr>
          <p:nvPr/>
        </p:nvSpPr>
        <p:spPr bwMode="auto">
          <a:xfrm>
            <a:off x="1524000" y="22098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Bat-eared fox</a:t>
            </a:r>
          </a:p>
        </p:txBody>
      </p:sp>
      <p:pic>
        <p:nvPicPr>
          <p:cNvPr id="92177" name="Picture 17">
            <a:extLst>
              <a:ext uri="{FF2B5EF4-FFF2-40B4-BE49-F238E27FC236}">
                <a16:creationId xmlns:a16="http://schemas.microsoft.com/office/drawing/2014/main" id="{6FE4DDD9-8216-096E-3B65-608E55916C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0" y="2819400"/>
            <a:ext cx="3124200" cy="1752600"/>
          </a:xfrm>
          <a:prstGeom prst="rect">
            <a:avLst/>
          </a:prstGeom>
          <a:noFill/>
          <a:extLst>
            <a:ext uri="{909E8E84-426E-40DD-AFC4-6F175D3DCCD1}">
              <a14:hiddenFill xmlns:a14="http://schemas.microsoft.com/office/drawing/2010/main">
                <a:solidFill>
                  <a:srgbClr val="FFFFFF"/>
                </a:solidFill>
              </a14:hiddenFill>
            </a:ext>
          </a:extLst>
        </p:spPr>
      </p:pic>
      <p:sp>
        <p:nvSpPr>
          <p:cNvPr id="92178" name="Text Box 18">
            <a:extLst>
              <a:ext uri="{FF2B5EF4-FFF2-40B4-BE49-F238E27FC236}">
                <a16:creationId xmlns:a16="http://schemas.microsoft.com/office/drawing/2014/main" id="{76FECC7A-F6F0-2371-C831-9C84FB31D8CE}"/>
              </a:ext>
            </a:extLst>
          </p:cNvPr>
          <p:cNvSpPr txBox="1">
            <a:spLocks noChangeArrowheads="1"/>
          </p:cNvSpPr>
          <p:nvPr/>
        </p:nvSpPr>
        <p:spPr bwMode="auto">
          <a:xfrm>
            <a:off x="7620000" y="4038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Bush dog</a:t>
            </a:r>
          </a:p>
        </p:txBody>
      </p:sp>
      <p:sp>
        <p:nvSpPr>
          <p:cNvPr id="92179" name="Text Box 19">
            <a:extLst>
              <a:ext uri="{FF2B5EF4-FFF2-40B4-BE49-F238E27FC236}">
                <a16:creationId xmlns:a16="http://schemas.microsoft.com/office/drawing/2014/main" id="{CA569809-CCBB-D8DB-09C4-E690A242B3CF}"/>
              </a:ext>
            </a:extLst>
          </p:cNvPr>
          <p:cNvSpPr txBox="1">
            <a:spLocks noChangeArrowheads="1"/>
          </p:cNvSpPr>
          <p:nvPr/>
        </p:nvSpPr>
        <p:spPr bwMode="auto">
          <a:xfrm>
            <a:off x="4953000" y="2651126"/>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a:solidFill>
                  <a:srgbClr val="0000CC"/>
                </a:solidFill>
                <a:latin typeface="Arial" panose="020B0604020202020204" pitchFamily="34" charset="0"/>
                <a:cs typeface="Arial" panose="020B0604020202020204" pitchFamily="34" charset="0"/>
              </a:rPr>
              <a:t>Wild dogs</a:t>
            </a:r>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2">
            <a:extLst>
              <a:ext uri="{FF2B5EF4-FFF2-40B4-BE49-F238E27FC236}">
                <a16:creationId xmlns:a16="http://schemas.microsoft.com/office/drawing/2014/main" id="{D374094F-DE92-F648-4BB5-6F76CE894372}"/>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94210" name="Rectangle 2">
            <a:extLst>
              <a:ext uri="{FF2B5EF4-FFF2-40B4-BE49-F238E27FC236}">
                <a16:creationId xmlns:a16="http://schemas.microsoft.com/office/drawing/2014/main" id="{D1CC206D-55A1-B489-AE73-C84C7F6E7F45}"/>
              </a:ext>
            </a:extLst>
          </p:cNvPr>
          <p:cNvSpPr>
            <a:spLocks noGrp="1" noChangeArrowheads="1"/>
          </p:cNvSpPr>
          <p:nvPr>
            <p:ph type="title"/>
          </p:nvPr>
        </p:nvSpPr>
        <p:spPr/>
        <p:txBody>
          <a:bodyPr/>
          <a:lstStyle/>
          <a:p>
            <a:r>
              <a:rPr lang="en-US" altLang="en-US"/>
              <a:t>Wild dogs 2</a:t>
            </a:r>
          </a:p>
        </p:txBody>
      </p:sp>
      <p:sp>
        <p:nvSpPr>
          <p:cNvPr id="94211" name="Text Box 3">
            <a:extLst>
              <a:ext uri="{FF2B5EF4-FFF2-40B4-BE49-F238E27FC236}">
                <a16:creationId xmlns:a16="http://schemas.microsoft.com/office/drawing/2014/main" id="{97591171-FA12-8FA0-A53F-701E5E8ED958}"/>
              </a:ext>
            </a:extLst>
          </p:cNvPr>
          <p:cNvSpPr txBox="1">
            <a:spLocks noChangeArrowheads="1"/>
          </p:cNvSpPr>
          <p:nvPr/>
        </p:nvSpPr>
        <p:spPr bwMode="auto">
          <a:xfrm>
            <a:off x="4648200" y="3108326"/>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a:solidFill>
                  <a:srgbClr val="0000CC"/>
                </a:solidFill>
                <a:latin typeface="Arial" panose="020B0604020202020204" pitchFamily="34" charset="0"/>
                <a:cs typeface="Arial" panose="020B0604020202020204" pitchFamily="34" charset="0"/>
              </a:rPr>
              <a:t>Wild dogs</a:t>
            </a:r>
          </a:p>
        </p:txBody>
      </p:sp>
      <p:pic>
        <p:nvPicPr>
          <p:cNvPr id="94212" name="Picture 4">
            <a:extLst>
              <a:ext uri="{FF2B5EF4-FFF2-40B4-BE49-F238E27FC236}">
                <a16:creationId xmlns:a16="http://schemas.microsoft.com/office/drawing/2014/main" id="{B7EED71B-11D3-2D3D-CB3C-4788B29D6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116139"/>
            <a:ext cx="2971800" cy="2765425"/>
          </a:xfrm>
          <a:prstGeom prst="rect">
            <a:avLst/>
          </a:prstGeom>
          <a:noFill/>
          <a:extLst>
            <a:ext uri="{909E8E84-426E-40DD-AFC4-6F175D3DCCD1}">
              <a14:hiddenFill xmlns:a14="http://schemas.microsoft.com/office/drawing/2010/main">
                <a:solidFill>
                  <a:srgbClr val="FFFFFF"/>
                </a:solidFill>
              </a14:hiddenFill>
            </a:ext>
          </a:extLst>
        </p:spPr>
      </p:pic>
      <p:sp>
        <p:nvSpPr>
          <p:cNvPr id="94213" name="Text Box 5">
            <a:extLst>
              <a:ext uri="{FF2B5EF4-FFF2-40B4-BE49-F238E27FC236}">
                <a16:creationId xmlns:a16="http://schemas.microsoft.com/office/drawing/2014/main" id="{47D574C2-1795-9310-E9DE-B8F510F53C41}"/>
              </a:ext>
            </a:extLst>
          </p:cNvPr>
          <p:cNvSpPr txBox="1">
            <a:spLocks noChangeArrowheads="1"/>
          </p:cNvSpPr>
          <p:nvPr/>
        </p:nvSpPr>
        <p:spPr bwMode="auto">
          <a:xfrm>
            <a:off x="7391400" y="41910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CC"/>
                </a:solidFill>
                <a:latin typeface="Arial" panose="020B0604020202020204" pitchFamily="34" charset="0"/>
                <a:cs typeface="Arial" panose="020B0604020202020204" pitchFamily="34" charset="0"/>
              </a:rPr>
              <a:t>Arctic wolf</a:t>
            </a:r>
          </a:p>
        </p:txBody>
      </p:sp>
      <p:pic>
        <p:nvPicPr>
          <p:cNvPr id="94214" name="Picture 6">
            <a:extLst>
              <a:ext uri="{FF2B5EF4-FFF2-40B4-BE49-F238E27FC236}">
                <a16:creationId xmlns:a16="http://schemas.microsoft.com/office/drawing/2014/main" id="{31D09A9A-4B60-73D8-743D-9A9FF6462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3200400" cy="2400300"/>
          </a:xfrm>
          <a:prstGeom prst="rect">
            <a:avLst/>
          </a:prstGeom>
          <a:noFill/>
          <a:extLst>
            <a:ext uri="{909E8E84-426E-40DD-AFC4-6F175D3DCCD1}">
              <a14:hiddenFill xmlns:a14="http://schemas.microsoft.com/office/drawing/2010/main">
                <a:solidFill>
                  <a:srgbClr val="FFFFFF"/>
                </a:solidFill>
              </a14:hiddenFill>
            </a:ext>
          </a:extLst>
        </p:spPr>
      </p:pic>
      <p:sp>
        <p:nvSpPr>
          <p:cNvPr id="94215" name="Text Box 7">
            <a:extLst>
              <a:ext uri="{FF2B5EF4-FFF2-40B4-BE49-F238E27FC236}">
                <a16:creationId xmlns:a16="http://schemas.microsoft.com/office/drawing/2014/main" id="{BB82FB11-D981-0D43-8E95-F5D4AC7E4DD9}"/>
              </a:ext>
            </a:extLst>
          </p:cNvPr>
          <p:cNvSpPr txBox="1">
            <a:spLocks noChangeArrowheads="1"/>
          </p:cNvSpPr>
          <p:nvPr/>
        </p:nvSpPr>
        <p:spPr bwMode="auto">
          <a:xfrm>
            <a:off x="1524000" y="19050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Cape fox</a:t>
            </a:r>
          </a:p>
        </p:txBody>
      </p:sp>
      <p:pic>
        <p:nvPicPr>
          <p:cNvPr id="94216" name="Picture 8">
            <a:extLst>
              <a:ext uri="{FF2B5EF4-FFF2-40B4-BE49-F238E27FC236}">
                <a16:creationId xmlns:a16="http://schemas.microsoft.com/office/drawing/2014/main" id="{2DB6C733-F044-5751-8427-10E9C170C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645026"/>
            <a:ext cx="3352800" cy="2212975"/>
          </a:xfrm>
          <a:prstGeom prst="rect">
            <a:avLst/>
          </a:prstGeom>
          <a:noFill/>
          <a:extLst>
            <a:ext uri="{909E8E84-426E-40DD-AFC4-6F175D3DCCD1}">
              <a14:hiddenFill xmlns:a14="http://schemas.microsoft.com/office/drawing/2010/main">
                <a:solidFill>
                  <a:srgbClr val="FFFFFF"/>
                </a:solidFill>
              </a14:hiddenFill>
            </a:ext>
          </a:extLst>
        </p:spPr>
      </p:pic>
      <p:sp>
        <p:nvSpPr>
          <p:cNvPr id="94217" name="Text Box 9">
            <a:extLst>
              <a:ext uri="{FF2B5EF4-FFF2-40B4-BE49-F238E27FC236}">
                <a16:creationId xmlns:a16="http://schemas.microsoft.com/office/drawing/2014/main" id="{2C90FC15-0E4B-E0D8-0D33-3014769A3543}"/>
              </a:ext>
            </a:extLst>
          </p:cNvPr>
          <p:cNvSpPr txBox="1">
            <a:spLocks noChangeArrowheads="1"/>
          </p:cNvSpPr>
          <p:nvPr/>
        </p:nvSpPr>
        <p:spPr bwMode="auto">
          <a:xfrm>
            <a:off x="9220200" y="4724401"/>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Corsac fox</a:t>
            </a:r>
          </a:p>
        </p:txBody>
      </p:sp>
      <p:pic>
        <p:nvPicPr>
          <p:cNvPr id="94218" name="Picture 10">
            <a:extLst>
              <a:ext uri="{FF2B5EF4-FFF2-40B4-BE49-F238E27FC236}">
                <a16:creationId xmlns:a16="http://schemas.microsoft.com/office/drawing/2014/main" id="{51749C1F-3099-15B8-5C59-F52AF628C1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513264"/>
            <a:ext cx="2743200" cy="2344737"/>
          </a:xfrm>
          <a:prstGeom prst="rect">
            <a:avLst/>
          </a:prstGeom>
          <a:noFill/>
          <a:extLst>
            <a:ext uri="{909E8E84-426E-40DD-AFC4-6F175D3DCCD1}">
              <a14:hiddenFill xmlns:a14="http://schemas.microsoft.com/office/drawing/2010/main">
                <a:solidFill>
                  <a:srgbClr val="FFFFFF"/>
                </a:solidFill>
              </a14:hiddenFill>
            </a:ext>
          </a:extLst>
        </p:spPr>
      </p:pic>
      <p:sp>
        <p:nvSpPr>
          <p:cNvPr id="94219" name="Text Box 11">
            <a:extLst>
              <a:ext uri="{FF2B5EF4-FFF2-40B4-BE49-F238E27FC236}">
                <a16:creationId xmlns:a16="http://schemas.microsoft.com/office/drawing/2014/main" id="{4315AD07-328D-0EBE-AACE-50CFFA1039AF}"/>
              </a:ext>
            </a:extLst>
          </p:cNvPr>
          <p:cNvSpPr txBox="1">
            <a:spLocks noChangeArrowheads="1"/>
          </p:cNvSpPr>
          <p:nvPr/>
        </p:nvSpPr>
        <p:spPr bwMode="auto">
          <a:xfrm>
            <a:off x="2819400" y="4572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Coyote</a:t>
            </a:r>
          </a:p>
        </p:txBody>
      </p:sp>
      <p:pic>
        <p:nvPicPr>
          <p:cNvPr id="94220" name="Picture 12">
            <a:extLst>
              <a:ext uri="{FF2B5EF4-FFF2-40B4-BE49-F238E27FC236}">
                <a16:creationId xmlns:a16="http://schemas.microsoft.com/office/drawing/2014/main" id="{CFDABA1E-0673-D8EE-F8CF-C76E4E6F3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484688"/>
            <a:ext cx="3124200" cy="2373312"/>
          </a:xfrm>
          <a:prstGeom prst="rect">
            <a:avLst/>
          </a:prstGeom>
          <a:noFill/>
          <a:extLst>
            <a:ext uri="{909E8E84-426E-40DD-AFC4-6F175D3DCCD1}">
              <a14:hiddenFill xmlns:a14="http://schemas.microsoft.com/office/drawing/2010/main">
                <a:solidFill>
                  <a:srgbClr val="FFFFFF"/>
                </a:solidFill>
              </a14:hiddenFill>
            </a:ext>
          </a:extLst>
        </p:spPr>
      </p:pic>
      <p:sp>
        <p:nvSpPr>
          <p:cNvPr id="94221" name="Text Box 13">
            <a:extLst>
              <a:ext uri="{FF2B5EF4-FFF2-40B4-BE49-F238E27FC236}">
                <a16:creationId xmlns:a16="http://schemas.microsoft.com/office/drawing/2014/main" id="{265C857B-F0D8-F2CB-077C-B62267CB3F3F}"/>
              </a:ext>
            </a:extLst>
          </p:cNvPr>
          <p:cNvSpPr txBox="1">
            <a:spLocks noChangeArrowheads="1"/>
          </p:cNvSpPr>
          <p:nvPr/>
        </p:nvSpPr>
        <p:spPr bwMode="auto">
          <a:xfrm>
            <a:off x="4267200" y="6324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CC"/>
                </a:solidFill>
                <a:latin typeface="Arial" panose="020B0604020202020204" pitchFamily="34" charset="0"/>
                <a:cs typeface="Arial" panose="020B0604020202020204" pitchFamily="34" charset="0"/>
              </a:rPr>
              <a:t>Crab-eating fox</a:t>
            </a:r>
          </a:p>
        </p:txBody>
      </p:sp>
      <p:pic>
        <p:nvPicPr>
          <p:cNvPr id="94222" name="Picture 14">
            <a:extLst>
              <a:ext uri="{FF2B5EF4-FFF2-40B4-BE49-F238E27FC236}">
                <a16:creationId xmlns:a16="http://schemas.microsoft.com/office/drawing/2014/main" id="{A4CE4CF5-E36A-DF0B-4C7D-993B1882B9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362200"/>
            <a:ext cx="2667000" cy="2141538"/>
          </a:xfrm>
          <a:prstGeom prst="rect">
            <a:avLst/>
          </a:prstGeom>
          <a:noFill/>
          <a:extLst>
            <a:ext uri="{909E8E84-426E-40DD-AFC4-6F175D3DCCD1}">
              <a14:hiddenFill xmlns:a14="http://schemas.microsoft.com/office/drawing/2010/main">
                <a:solidFill>
                  <a:srgbClr val="FFFFFF"/>
                </a:solidFill>
              </a14:hiddenFill>
            </a:ext>
          </a:extLst>
        </p:spPr>
      </p:pic>
      <p:sp>
        <p:nvSpPr>
          <p:cNvPr id="94223" name="Text Box 15">
            <a:extLst>
              <a:ext uri="{FF2B5EF4-FFF2-40B4-BE49-F238E27FC236}">
                <a16:creationId xmlns:a16="http://schemas.microsoft.com/office/drawing/2014/main" id="{E05F9FB4-416F-7717-A699-1EA2D86B523C}"/>
              </a:ext>
            </a:extLst>
          </p:cNvPr>
          <p:cNvSpPr txBox="1">
            <a:spLocks noChangeArrowheads="1"/>
          </p:cNvSpPr>
          <p:nvPr/>
        </p:nvSpPr>
        <p:spPr bwMode="auto">
          <a:xfrm>
            <a:off x="1447800" y="24384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Culpeo fox</a:t>
            </a:r>
          </a:p>
        </p:txBody>
      </p:sp>
      <p:pic>
        <p:nvPicPr>
          <p:cNvPr id="94224" name="Picture 16">
            <a:extLst>
              <a:ext uri="{FF2B5EF4-FFF2-40B4-BE49-F238E27FC236}">
                <a16:creationId xmlns:a16="http://schemas.microsoft.com/office/drawing/2014/main" id="{60417C85-2B65-49CE-5C98-A5F75B4A0A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1"/>
            <a:ext cx="3048000" cy="2259013"/>
          </a:xfrm>
          <a:prstGeom prst="rect">
            <a:avLst/>
          </a:prstGeom>
          <a:noFill/>
          <a:extLst>
            <a:ext uri="{909E8E84-426E-40DD-AFC4-6F175D3DCCD1}">
              <a14:hiddenFill xmlns:a14="http://schemas.microsoft.com/office/drawing/2010/main">
                <a:solidFill>
                  <a:srgbClr val="FFFFFF"/>
                </a:solidFill>
              </a14:hiddenFill>
            </a:ext>
          </a:extLst>
        </p:spPr>
      </p:pic>
      <p:sp>
        <p:nvSpPr>
          <p:cNvPr id="94225" name="Text Box 17">
            <a:extLst>
              <a:ext uri="{FF2B5EF4-FFF2-40B4-BE49-F238E27FC236}">
                <a16:creationId xmlns:a16="http://schemas.microsoft.com/office/drawing/2014/main" id="{68F65092-1BA3-8545-D6E7-9BB910276692}"/>
              </a:ext>
            </a:extLst>
          </p:cNvPr>
          <p:cNvSpPr txBox="1">
            <a:spLocks noChangeArrowheads="1"/>
          </p:cNvSpPr>
          <p:nvPr/>
        </p:nvSpPr>
        <p:spPr bwMode="auto">
          <a:xfrm>
            <a:off x="7696200" y="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Dhole</a:t>
            </a:r>
          </a:p>
        </p:txBody>
      </p:sp>
      <p:pic>
        <p:nvPicPr>
          <p:cNvPr id="94226" name="Picture 18">
            <a:extLst>
              <a:ext uri="{FF2B5EF4-FFF2-40B4-BE49-F238E27FC236}">
                <a16:creationId xmlns:a16="http://schemas.microsoft.com/office/drawing/2014/main" id="{10191917-26B1-1755-8849-AACA05B2E7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971800" cy="2776538"/>
          </a:xfrm>
          <a:prstGeom prst="rect">
            <a:avLst/>
          </a:prstGeom>
          <a:noFill/>
          <a:extLst>
            <a:ext uri="{909E8E84-426E-40DD-AFC4-6F175D3DCCD1}">
              <a14:hiddenFill xmlns:a14="http://schemas.microsoft.com/office/drawing/2010/main">
                <a:solidFill>
                  <a:srgbClr val="FFFFFF"/>
                </a:solidFill>
              </a14:hiddenFill>
            </a:ext>
          </a:extLst>
        </p:spPr>
      </p:pic>
      <p:sp>
        <p:nvSpPr>
          <p:cNvPr id="94227" name="Text Box 19">
            <a:extLst>
              <a:ext uri="{FF2B5EF4-FFF2-40B4-BE49-F238E27FC236}">
                <a16:creationId xmlns:a16="http://schemas.microsoft.com/office/drawing/2014/main" id="{52B8DEC0-389F-7859-CB69-3EC828B47AF9}"/>
              </a:ext>
            </a:extLst>
          </p:cNvPr>
          <p:cNvSpPr txBox="1">
            <a:spLocks noChangeArrowheads="1"/>
          </p:cNvSpPr>
          <p:nvPr/>
        </p:nvSpPr>
        <p:spPr bwMode="auto">
          <a:xfrm>
            <a:off x="4648200" y="0"/>
            <a:ext cx="12192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b="1">
                <a:solidFill>
                  <a:srgbClr val="FFFFFF"/>
                </a:solidFill>
                <a:latin typeface="Arial" panose="020B0604020202020204" pitchFamily="34" charset="0"/>
                <a:cs typeface="Arial" panose="020B0604020202020204" pitchFamily="34" charset="0"/>
              </a:rPr>
              <a:t>Fennec fox</a:t>
            </a: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2">
            <a:extLst>
              <a:ext uri="{FF2B5EF4-FFF2-40B4-BE49-F238E27FC236}">
                <a16:creationId xmlns:a16="http://schemas.microsoft.com/office/drawing/2014/main" id="{ED759F8E-A515-30B1-0B8D-41163A171C95}"/>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96258" name="Rectangle 2">
            <a:extLst>
              <a:ext uri="{FF2B5EF4-FFF2-40B4-BE49-F238E27FC236}">
                <a16:creationId xmlns:a16="http://schemas.microsoft.com/office/drawing/2014/main" id="{9C8066A2-A4A7-3B0B-1C61-F67294FFEAEC}"/>
              </a:ext>
            </a:extLst>
          </p:cNvPr>
          <p:cNvSpPr>
            <a:spLocks noGrp="1" noChangeArrowheads="1"/>
          </p:cNvSpPr>
          <p:nvPr>
            <p:ph type="title"/>
          </p:nvPr>
        </p:nvSpPr>
        <p:spPr/>
        <p:txBody>
          <a:bodyPr/>
          <a:lstStyle/>
          <a:p>
            <a:r>
              <a:rPr lang="en-US" altLang="en-US"/>
              <a:t>Wild dogs 3</a:t>
            </a:r>
          </a:p>
        </p:txBody>
      </p:sp>
      <p:sp>
        <p:nvSpPr>
          <p:cNvPr id="96259" name="Text Box 3">
            <a:extLst>
              <a:ext uri="{FF2B5EF4-FFF2-40B4-BE49-F238E27FC236}">
                <a16:creationId xmlns:a16="http://schemas.microsoft.com/office/drawing/2014/main" id="{EE6326A5-00EA-A1E7-5D8B-7B4F7868D4A7}"/>
              </a:ext>
            </a:extLst>
          </p:cNvPr>
          <p:cNvSpPr txBox="1">
            <a:spLocks noChangeArrowheads="1"/>
          </p:cNvSpPr>
          <p:nvPr/>
        </p:nvSpPr>
        <p:spPr bwMode="auto">
          <a:xfrm>
            <a:off x="4419600" y="2955926"/>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a:solidFill>
                  <a:srgbClr val="0000CC"/>
                </a:solidFill>
                <a:latin typeface="Arial" panose="020B0604020202020204" pitchFamily="34" charset="0"/>
                <a:cs typeface="Arial" panose="020B0604020202020204" pitchFamily="34" charset="0"/>
              </a:rPr>
              <a:t>Wild dogs</a:t>
            </a:r>
          </a:p>
        </p:txBody>
      </p:sp>
      <p:pic>
        <p:nvPicPr>
          <p:cNvPr id="96260" name="Picture 4">
            <a:extLst>
              <a:ext uri="{FF2B5EF4-FFF2-40B4-BE49-F238E27FC236}">
                <a16:creationId xmlns:a16="http://schemas.microsoft.com/office/drawing/2014/main" id="{90F54C8F-D2AF-F703-B2B1-B7DC9AAB6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3124200" cy="2182813"/>
          </a:xfrm>
          <a:prstGeom prst="rect">
            <a:avLst/>
          </a:prstGeom>
          <a:noFill/>
          <a:extLst>
            <a:ext uri="{909E8E84-426E-40DD-AFC4-6F175D3DCCD1}">
              <a14:hiddenFill xmlns:a14="http://schemas.microsoft.com/office/drawing/2010/main">
                <a:solidFill>
                  <a:srgbClr val="FFFFFF"/>
                </a:solidFill>
              </a14:hiddenFill>
            </a:ext>
          </a:extLst>
        </p:spPr>
      </p:pic>
      <p:sp>
        <p:nvSpPr>
          <p:cNvPr id="96261" name="Text Box 5">
            <a:extLst>
              <a:ext uri="{FF2B5EF4-FFF2-40B4-BE49-F238E27FC236}">
                <a16:creationId xmlns:a16="http://schemas.microsoft.com/office/drawing/2014/main" id="{23C66545-9109-2F9F-8DC7-D2DC1792965E}"/>
              </a:ext>
            </a:extLst>
          </p:cNvPr>
          <p:cNvSpPr txBox="1">
            <a:spLocks noChangeArrowheads="1"/>
          </p:cNvSpPr>
          <p:nvPr/>
        </p:nvSpPr>
        <p:spPr bwMode="auto">
          <a:xfrm>
            <a:off x="1752600" y="16764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Arctic fox</a:t>
            </a:r>
          </a:p>
        </p:txBody>
      </p:sp>
      <p:pic>
        <p:nvPicPr>
          <p:cNvPr id="96262" name="Picture 6">
            <a:extLst>
              <a:ext uri="{FF2B5EF4-FFF2-40B4-BE49-F238E27FC236}">
                <a16:creationId xmlns:a16="http://schemas.microsoft.com/office/drawing/2014/main" id="{D38F573D-1EF9-D5EE-594D-EED84AFEC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0005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6263" name="Text Box 7">
            <a:extLst>
              <a:ext uri="{FF2B5EF4-FFF2-40B4-BE49-F238E27FC236}">
                <a16:creationId xmlns:a16="http://schemas.microsoft.com/office/drawing/2014/main" id="{AC5793BD-9FD3-495B-D04D-85F33D207127}"/>
              </a:ext>
            </a:extLst>
          </p:cNvPr>
          <p:cNvSpPr txBox="1">
            <a:spLocks noChangeArrowheads="1"/>
          </p:cNvSpPr>
          <p:nvPr/>
        </p:nvSpPr>
        <p:spPr bwMode="auto">
          <a:xfrm>
            <a:off x="9372600" y="51816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Dingo</a:t>
            </a:r>
          </a:p>
        </p:txBody>
      </p:sp>
      <p:pic>
        <p:nvPicPr>
          <p:cNvPr id="96264" name="Picture 8">
            <a:extLst>
              <a:ext uri="{FF2B5EF4-FFF2-40B4-BE49-F238E27FC236}">
                <a16:creationId xmlns:a16="http://schemas.microsoft.com/office/drawing/2014/main" id="{CBD94E64-50B7-547B-0194-BD4E0425F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1476376"/>
            <a:ext cx="3543300" cy="2562225"/>
          </a:xfrm>
          <a:prstGeom prst="rect">
            <a:avLst/>
          </a:prstGeom>
          <a:noFill/>
          <a:extLst>
            <a:ext uri="{909E8E84-426E-40DD-AFC4-6F175D3DCCD1}">
              <a14:hiddenFill xmlns:a14="http://schemas.microsoft.com/office/drawing/2010/main">
                <a:solidFill>
                  <a:srgbClr val="FFFFFF"/>
                </a:solidFill>
              </a14:hiddenFill>
            </a:ext>
          </a:extLst>
        </p:spPr>
      </p:pic>
      <p:sp>
        <p:nvSpPr>
          <p:cNvPr id="96265" name="Text Box 9">
            <a:extLst>
              <a:ext uri="{FF2B5EF4-FFF2-40B4-BE49-F238E27FC236}">
                <a16:creationId xmlns:a16="http://schemas.microsoft.com/office/drawing/2014/main" id="{193C9110-D3CA-384D-FC09-41625ABB0165}"/>
              </a:ext>
            </a:extLst>
          </p:cNvPr>
          <p:cNvSpPr txBox="1">
            <a:spLocks noChangeArrowheads="1"/>
          </p:cNvSpPr>
          <p:nvPr/>
        </p:nvSpPr>
        <p:spPr bwMode="auto">
          <a:xfrm>
            <a:off x="7086600" y="29718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Dingo</a:t>
            </a:r>
          </a:p>
        </p:txBody>
      </p:sp>
      <p:pic>
        <p:nvPicPr>
          <p:cNvPr id="96266" name="Picture 10">
            <a:extLst>
              <a:ext uri="{FF2B5EF4-FFF2-40B4-BE49-F238E27FC236}">
                <a16:creationId xmlns:a16="http://schemas.microsoft.com/office/drawing/2014/main" id="{8CEACFDF-9AAB-B660-A927-01A677C88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114800"/>
            <a:ext cx="2590800" cy="2743200"/>
          </a:xfrm>
          <a:prstGeom prst="rect">
            <a:avLst/>
          </a:prstGeom>
          <a:noFill/>
          <a:extLst>
            <a:ext uri="{909E8E84-426E-40DD-AFC4-6F175D3DCCD1}">
              <a14:hiddenFill xmlns:a14="http://schemas.microsoft.com/office/drawing/2010/main">
                <a:solidFill>
                  <a:srgbClr val="FFFFFF"/>
                </a:solidFill>
              </a14:hiddenFill>
            </a:ext>
          </a:extLst>
        </p:spPr>
      </p:pic>
      <p:sp>
        <p:nvSpPr>
          <p:cNvPr id="96267" name="Text Box 11">
            <a:extLst>
              <a:ext uri="{FF2B5EF4-FFF2-40B4-BE49-F238E27FC236}">
                <a16:creationId xmlns:a16="http://schemas.microsoft.com/office/drawing/2014/main" id="{599D8B5E-0BC7-8717-ED6E-6CC5E5351A25}"/>
              </a:ext>
            </a:extLst>
          </p:cNvPr>
          <p:cNvSpPr txBox="1">
            <a:spLocks noChangeArrowheads="1"/>
          </p:cNvSpPr>
          <p:nvPr/>
        </p:nvSpPr>
        <p:spPr bwMode="auto">
          <a:xfrm>
            <a:off x="1524000" y="6324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Ethiopian wolf</a:t>
            </a:r>
          </a:p>
        </p:txBody>
      </p:sp>
      <p:pic>
        <p:nvPicPr>
          <p:cNvPr id="96268" name="Picture 12">
            <a:extLst>
              <a:ext uri="{FF2B5EF4-FFF2-40B4-BE49-F238E27FC236}">
                <a16:creationId xmlns:a16="http://schemas.microsoft.com/office/drawing/2014/main" id="{6704BEA6-49E1-87B2-28D6-84756497E4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2133601"/>
            <a:ext cx="2819400" cy="2066925"/>
          </a:xfrm>
          <a:prstGeom prst="rect">
            <a:avLst/>
          </a:prstGeom>
          <a:noFill/>
          <a:extLst>
            <a:ext uri="{909E8E84-426E-40DD-AFC4-6F175D3DCCD1}">
              <a14:hiddenFill xmlns:a14="http://schemas.microsoft.com/office/drawing/2010/main">
                <a:solidFill>
                  <a:srgbClr val="FFFFFF"/>
                </a:solidFill>
              </a14:hiddenFill>
            </a:ext>
          </a:extLst>
        </p:spPr>
      </p:pic>
      <p:sp>
        <p:nvSpPr>
          <p:cNvPr id="96269" name="Text Box 13">
            <a:extLst>
              <a:ext uri="{FF2B5EF4-FFF2-40B4-BE49-F238E27FC236}">
                <a16:creationId xmlns:a16="http://schemas.microsoft.com/office/drawing/2014/main" id="{B573142B-27A2-CF07-8736-1DAF11CAA09E}"/>
              </a:ext>
            </a:extLst>
          </p:cNvPr>
          <p:cNvSpPr txBox="1">
            <a:spLocks noChangeArrowheads="1"/>
          </p:cNvSpPr>
          <p:nvPr/>
        </p:nvSpPr>
        <p:spPr bwMode="auto">
          <a:xfrm>
            <a:off x="1524000" y="2057400"/>
            <a:ext cx="281940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0000"/>
              </a:lnSpc>
              <a:spcBef>
                <a:spcPct val="50000"/>
              </a:spcBef>
              <a:spcAft>
                <a:spcPct val="0"/>
              </a:spcAft>
            </a:pPr>
            <a:r>
              <a:rPr lang="en-US" altLang="en-US" sz="2400" b="1">
                <a:solidFill>
                  <a:srgbClr val="0000CC"/>
                </a:solidFill>
                <a:latin typeface="Arial" panose="020B0604020202020204" pitchFamily="34" charset="0"/>
                <a:cs typeface="Arial" panose="020B0604020202020204" pitchFamily="34" charset="0"/>
              </a:rPr>
              <a:t>Falkland Island’s </a:t>
            </a:r>
            <a:r>
              <a:rPr lang="en-US" altLang="en-US" sz="2400" b="1">
                <a:solidFill>
                  <a:srgbClr val="FFFFFF"/>
                </a:solidFill>
                <a:latin typeface="Arial" panose="020B0604020202020204" pitchFamily="34" charset="0"/>
                <a:cs typeface="Arial" panose="020B0604020202020204" pitchFamily="34" charset="0"/>
              </a:rPr>
              <a:t>fox</a:t>
            </a:r>
          </a:p>
        </p:txBody>
      </p:sp>
      <p:pic>
        <p:nvPicPr>
          <p:cNvPr id="96270" name="Picture 14">
            <a:extLst>
              <a:ext uri="{FF2B5EF4-FFF2-40B4-BE49-F238E27FC236}">
                <a16:creationId xmlns:a16="http://schemas.microsoft.com/office/drawing/2014/main" id="{25549115-C03D-FEAF-951D-9097023E6E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7026" y="3810000"/>
            <a:ext cx="2720975" cy="3048000"/>
          </a:xfrm>
          <a:prstGeom prst="rect">
            <a:avLst/>
          </a:prstGeom>
          <a:noFill/>
          <a:extLst>
            <a:ext uri="{909E8E84-426E-40DD-AFC4-6F175D3DCCD1}">
              <a14:hiddenFill xmlns:a14="http://schemas.microsoft.com/office/drawing/2010/main">
                <a:solidFill>
                  <a:srgbClr val="FFFFFF"/>
                </a:solidFill>
              </a14:hiddenFill>
            </a:ext>
          </a:extLst>
        </p:spPr>
      </p:pic>
      <p:sp>
        <p:nvSpPr>
          <p:cNvPr id="96271" name="Text Box 15">
            <a:extLst>
              <a:ext uri="{FF2B5EF4-FFF2-40B4-BE49-F238E27FC236}">
                <a16:creationId xmlns:a16="http://schemas.microsoft.com/office/drawing/2014/main" id="{FD8A4231-CEFC-C20A-3594-009F1D99B6AD}"/>
              </a:ext>
            </a:extLst>
          </p:cNvPr>
          <p:cNvSpPr txBox="1">
            <a:spLocks noChangeArrowheads="1"/>
          </p:cNvSpPr>
          <p:nvPr/>
        </p:nvSpPr>
        <p:spPr bwMode="auto">
          <a:xfrm>
            <a:off x="4191000" y="3886201"/>
            <a:ext cx="152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Golden jackal</a:t>
            </a:r>
          </a:p>
        </p:txBody>
      </p:sp>
      <p:pic>
        <p:nvPicPr>
          <p:cNvPr id="96272" name="Picture 16">
            <a:extLst>
              <a:ext uri="{FF2B5EF4-FFF2-40B4-BE49-F238E27FC236}">
                <a16:creationId xmlns:a16="http://schemas.microsoft.com/office/drawing/2014/main" id="{ACB42D7F-D05F-4AFC-0B3C-E3A8B47EC5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1"/>
            <a:ext cx="2895600" cy="1736725"/>
          </a:xfrm>
          <a:prstGeom prst="rect">
            <a:avLst/>
          </a:prstGeom>
          <a:noFill/>
          <a:extLst>
            <a:ext uri="{909E8E84-426E-40DD-AFC4-6F175D3DCCD1}">
              <a14:hiddenFill xmlns:a14="http://schemas.microsoft.com/office/drawing/2010/main">
                <a:solidFill>
                  <a:srgbClr val="FFFFFF"/>
                </a:solidFill>
              </a14:hiddenFill>
            </a:ext>
          </a:extLst>
        </p:spPr>
      </p:pic>
      <p:sp>
        <p:nvSpPr>
          <p:cNvPr id="96273" name="Text Box 17">
            <a:extLst>
              <a:ext uri="{FF2B5EF4-FFF2-40B4-BE49-F238E27FC236}">
                <a16:creationId xmlns:a16="http://schemas.microsoft.com/office/drawing/2014/main" id="{40F273E4-7471-37F1-8AB5-E54B39F06C27}"/>
              </a:ext>
            </a:extLst>
          </p:cNvPr>
          <p:cNvSpPr txBox="1">
            <a:spLocks noChangeArrowheads="1"/>
          </p:cNvSpPr>
          <p:nvPr/>
        </p:nvSpPr>
        <p:spPr bwMode="auto">
          <a:xfrm>
            <a:off x="7772400" y="-76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0000CC"/>
                </a:solidFill>
                <a:latin typeface="Arial" panose="020B0604020202020204" pitchFamily="34" charset="0"/>
                <a:cs typeface="Arial" panose="020B0604020202020204" pitchFamily="34" charset="0"/>
              </a:rPr>
              <a:t>Tibetan sand fox</a:t>
            </a:r>
          </a:p>
        </p:txBody>
      </p:sp>
      <p:pic>
        <p:nvPicPr>
          <p:cNvPr id="96274" name="Picture 18">
            <a:extLst>
              <a:ext uri="{FF2B5EF4-FFF2-40B4-BE49-F238E27FC236}">
                <a16:creationId xmlns:a16="http://schemas.microsoft.com/office/drawing/2014/main" id="{6F320C06-0F16-C0F8-53B9-C26BC1C6A8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465388" cy="3048000"/>
          </a:xfrm>
          <a:prstGeom prst="rect">
            <a:avLst/>
          </a:prstGeom>
          <a:noFill/>
          <a:extLst>
            <a:ext uri="{909E8E84-426E-40DD-AFC4-6F175D3DCCD1}">
              <a14:hiddenFill xmlns:a14="http://schemas.microsoft.com/office/drawing/2010/main">
                <a:solidFill>
                  <a:srgbClr val="FFFFFF"/>
                </a:solidFill>
              </a14:hiddenFill>
            </a:ext>
          </a:extLst>
        </p:spPr>
      </p:pic>
      <p:sp>
        <p:nvSpPr>
          <p:cNvPr id="96275" name="Text Box 19">
            <a:extLst>
              <a:ext uri="{FF2B5EF4-FFF2-40B4-BE49-F238E27FC236}">
                <a16:creationId xmlns:a16="http://schemas.microsoft.com/office/drawing/2014/main" id="{1A13DBCF-504D-00C8-A6FF-2EFC2242D70C}"/>
              </a:ext>
            </a:extLst>
          </p:cNvPr>
          <p:cNvSpPr txBox="1">
            <a:spLocks noChangeArrowheads="1"/>
          </p:cNvSpPr>
          <p:nvPr/>
        </p:nvSpPr>
        <p:spPr bwMode="auto">
          <a:xfrm>
            <a:off x="4648200" y="25146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Gray wolf</a:t>
            </a: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2">
            <a:extLst>
              <a:ext uri="{FF2B5EF4-FFF2-40B4-BE49-F238E27FC236}">
                <a16:creationId xmlns:a16="http://schemas.microsoft.com/office/drawing/2014/main" id="{D90A8EFC-8C13-40C6-B848-959E46724036}"/>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98306" name="Rectangle 2">
            <a:extLst>
              <a:ext uri="{FF2B5EF4-FFF2-40B4-BE49-F238E27FC236}">
                <a16:creationId xmlns:a16="http://schemas.microsoft.com/office/drawing/2014/main" id="{A3B176F4-9C85-816A-4C8E-F0878EF4E588}"/>
              </a:ext>
            </a:extLst>
          </p:cNvPr>
          <p:cNvSpPr>
            <a:spLocks noGrp="1" noChangeArrowheads="1"/>
          </p:cNvSpPr>
          <p:nvPr>
            <p:ph type="title"/>
          </p:nvPr>
        </p:nvSpPr>
        <p:spPr/>
        <p:txBody>
          <a:bodyPr/>
          <a:lstStyle/>
          <a:p>
            <a:r>
              <a:rPr lang="en-US" altLang="en-US"/>
              <a:t>Wild dogs 4</a:t>
            </a:r>
          </a:p>
        </p:txBody>
      </p:sp>
      <p:sp>
        <p:nvSpPr>
          <p:cNvPr id="98307" name="Text Box 3">
            <a:extLst>
              <a:ext uri="{FF2B5EF4-FFF2-40B4-BE49-F238E27FC236}">
                <a16:creationId xmlns:a16="http://schemas.microsoft.com/office/drawing/2014/main" id="{3DDF13C2-5600-7B68-018F-10DCB6E2E2B4}"/>
              </a:ext>
            </a:extLst>
          </p:cNvPr>
          <p:cNvSpPr txBox="1">
            <a:spLocks noChangeArrowheads="1"/>
          </p:cNvSpPr>
          <p:nvPr/>
        </p:nvSpPr>
        <p:spPr bwMode="auto">
          <a:xfrm>
            <a:off x="5257800" y="3078164"/>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a:solidFill>
                  <a:srgbClr val="0000CC"/>
                </a:solidFill>
                <a:latin typeface="Arial" panose="020B0604020202020204" pitchFamily="34" charset="0"/>
                <a:cs typeface="Arial" panose="020B0604020202020204" pitchFamily="34" charset="0"/>
              </a:rPr>
              <a:t>Wild dogs</a:t>
            </a:r>
          </a:p>
        </p:txBody>
      </p:sp>
      <p:pic>
        <p:nvPicPr>
          <p:cNvPr id="98308" name="Picture 4">
            <a:extLst>
              <a:ext uri="{FF2B5EF4-FFF2-40B4-BE49-F238E27FC236}">
                <a16:creationId xmlns:a16="http://schemas.microsoft.com/office/drawing/2014/main" id="{33DC9691-B07D-C7BD-0FB7-484AE5770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752850" cy="2247900"/>
          </a:xfrm>
          <a:prstGeom prst="rect">
            <a:avLst/>
          </a:prstGeom>
          <a:noFill/>
          <a:extLst>
            <a:ext uri="{909E8E84-426E-40DD-AFC4-6F175D3DCCD1}">
              <a14:hiddenFill xmlns:a14="http://schemas.microsoft.com/office/drawing/2010/main">
                <a:solidFill>
                  <a:srgbClr val="FFFFFF"/>
                </a:solidFill>
              </a14:hiddenFill>
            </a:ext>
          </a:extLst>
        </p:spPr>
      </p:pic>
      <p:sp>
        <p:nvSpPr>
          <p:cNvPr id="98309" name="Text Box 5">
            <a:extLst>
              <a:ext uri="{FF2B5EF4-FFF2-40B4-BE49-F238E27FC236}">
                <a16:creationId xmlns:a16="http://schemas.microsoft.com/office/drawing/2014/main" id="{1E1D53A6-EB6C-B6CE-6FC5-D012B0636A7F}"/>
              </a:ext>
            </a:extLst>
          </p:cNvPr>
          <p:cNvSpPr txBox="1">
            <a:spLocks noChangeArrowheads="1"/>
          </p:cNvSpPr>
          <p:nvPr/>
        </p:nvSpPr>
        <p:spPr bwMode="auto">
          <a:xfrm>
            <a:off x="3810000" y="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Gray fox</a:t>
            </a:r>
          </a:p>
        </p:txBody>
      </p:sp>
      <p:pic>
        <p:nvPicPr>
          <p:cNvPr id="98310" name="Picture 6">
            <a:extLst>
              <a:ext uri="{FF2B5EF4-FFF2-40B4-BE49-F238E27FC236}">
                <a16:creationId xmlns:a16="http://schemas.microsoft.com/office/drawing/2014/main" id="{6C775946-8E50-DED6-6E33-763B30700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0"/>
            <a:ext cx="2590800" cy="3048000"/>
          </a:xfrm>
          <a:prstGeom prst="rect">
            <a:avLst/>
          </a:prstGeom>
          <a:noFill/>
          <a:extLst>
            <a:ext uri="{909E8E84-426E-40DD-AFC4-6F175D3DCCD1}">
              <a14:hiddenFill xmlns:a14="http://schemas.microsoft.com/office/drawing/2010/main">
                <a:solidFill>
                  <a:srgbClr val="FFFFFF"/>
                </a:solidFill>
              </a14:hiddenFill>
            </a:ext>
          </a:extLst>
        </p:spPr>
      </p:pic>
      <p:sp>
        <p:nvSpPr>
          <p:cNvPr id="98311" name="Text Box 7">
            <a:extLst>
              <a:ext uri="{FF2B5EF4-FFF2-40B4-BE49-F238E27FC236}">
                <a16:creationId xmlns:a16="http://schemas.microsoft.com/office/drawing/2014/main" id="{60325687-F994-61C7-A11F-DFC1C8F2CB27}"/>
              </a:ext>
            </a:extLst>
          </p:cNvPr>
          <p:cNvSpPr txBox="1">
            <a:spLocks noChangeArrowheads="1"/>
          </p:cNvSpPr>
          <p:nvPr/>
        </p:nvSpPr>
        <p:spPr bwMode="auto">
          <a:xfrm>
            <a:off x="5257800" y="2514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Hoary zorro</a:t>
            </a:r>
          </a:p>
        </p:txBody>
      </p:sp>
      <p:pic>
        <p:nvPicPr>
          <p:cNvPr id="98312" name="Picture 8">
            <a:extLst>
              <a:ext uri="{FF2B5EF4-FFF2-40B4-BE49-F238E27FC236}">
                <a16:creationId xmlns:a16="http://schemas.microsoft.com/office/drawing/2014/main" id="{FDFAEE94-441F-F69C-E1FB-4DEE3AF5A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0"/>
            <a:ext cx="2819400" cy="2674938"/>
          </a:xfrm>
          <a:prstGeom prst="rect">
            <a:avLst/>
          </a:prstGeom>
          <a:noFill/>
          <a:extLst>
            <a:ext uri="{909E8E84-426E-40DD-AFC4-6F175D3DCCD1}">
              <a14:hiddenFill xmlns:a14="http://schemas.microsoft.com/office/drawing/2010/main">
                <a:solidFill>
                  <a:srgbClr val="FFFFFF"/>
                </a:solidFill>
              </a14:hiddenFill>
            </a:ext>
          </a:extLst>
        </p:spPr>
      </p:pic>
      <p:sp>
        <p:nvSpPr>
          <p:cNvPr id="98313" name="Text Box 9">
            <a:extLst>
              <a:ext uri="{FF2B5EF4-FFF2-40B4-BE49-F238E27FC236}">
                <a16:creationId xmlns:a16="http://schemas.microsoft.com/office/drawing/2014/main" id="{FC33B965-37C9-FFD8-536C-C17473A4FA44}"/>
              </a:ext>
            </a:extLst>
          </p:cNvPr>
          <p:cNvSpPr txBox="1">
            <a:spLocks noChangeArrowheads="1"/>
          </p:cNvSpPr>
          <p:nvPr/>
        </p:nvSpPr>
        <p:spPr bwMode="auto">
          <a:xfrm>
            <a:off x="7848600" y="2133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Kit fox</a:t>
            </a:r>
          </a:p>
        </p:txBody>
      </p:sp>
      <p:pic>
        <p:nvPicPr>
          <p:cNvPr id="98314" name="Picture 10">
            <a:extLst>
              <a:ext uri="{FF2B5EF4-FFF2-40B4-BE49-F238E27FC236}">
                <a16:creationId xmlns:a16="http://schemas.microsoft.com/office/drawing/2014/main" id="{BAA4CAB4-E692-4ED2-7B65-22D927AC09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252914"/>
            <a:ext cx="2971800" cy="2605087"/>
          </a:xfrm>
          <a:prstGeom prst="rect">
            <a:avLst/>
          </a:prstGeom>
          <a:noFill/>
          <a:extLst>
            <a:ext uri="{909E8E84-426E-40DD-AFC4-6F175D3DCCD1}">
              <a14:hiddenFill xmlns:a14="http://schemas.microsoft.com/office/drawing/2010/main">
                <a:solidFill>
                  <a:srgbClr val="FFFFFF"/>
                </a:solidFill>
              </a14:hiddenFill>
            </a:ext>
          </a:extLst>
        </p:spPr>
      </p:pic>
      <p:sp>
        <p:nvSpPr>
          <p:cNvPr id="98315" name="Text Box 11">
            <a:extLst>
              <a:ext uri="{FF2B5EF4-FFF2-40B4-BE49-F238E27FC236}">
                <a16:creationId xmlns:a16="http://schemas.microsoft.com/office/drawing/2014/main" id="{A9D4DA20-B108-E77C-8E90-3A2282792DA6}"/>
              </a:ext>
            </a:extLst>
          </p:cNvPr>
          <p:cNvSpPr txBox="1">
            <a:spLocks noChangeArrowheads="1"/>
          </p:cNvSpPr>
          <p:nvPr/>
        </p:nvSpPr>
        <p:spPr bwMode="auto">
          <a:xfrm>
            <a:off x="8686800" y="64008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Maned wolf</a:t>
            </a:r>
          </a:p>
        </p:txBody>
      </p:sp>
      <p:pic>
        <p:nvPicPr>
          <p:cNvPr id="98316" name="Picture 12">
            <a:extLst>
              <a:ext uri="{FF2B5EF4-FFF2-40B4-BE49-F238E27FC236}">
                <a16:creationId xmlns:a16="http://schemas.microsoft.com/office/drawing/2014/main" id="{EBC3B5A8-B0FB-A2A8-50E7-C34A7CBF5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381500"/>
            <a:ext cx="3492500" cy="2476500"/>
          </a:xfrm>
          <a:prstGeom prst="rect">
            <a:avLst/>
          </a:prstGeom>
          <a:noFill/>
          <a:extLst>
            <a:ext uri="{909E8E84-426E-40DD-AFC4-6F175D3DCCD1}">
              <a14:hiddenFill xmlns:a14="http://schemas.microsoft.com/office/drawing/2010/main">
                <a:solidFill>
                  <a:srgbClr val="FFFFFF"/>
                </a:solidFill>
              </a14:hiddenFill>
            </a:ext>
          </a:extLst>
        </p:spPr>
      </p:pic>
      <p:sp>
        <p:nvSpPr>
          <p:cNvPr id="98317" name="Text Box 13">
            <a:extLst>
              <a:ext uri="{FF2B5EF4-FFF2-40B4-BE49-F238E27FC236}">
                <a16:creationId xmlns:a16="http://schemas.microsoft.com/office/drawing/2014/main" id="{639A187E-5DA1-C5AB-5E50-6AD4635D63EA}"/>
              </a:ext>
            </a:extLst>
          </p:cNvPr>
          <p:cNvSpPr txBox="1">
            <a:spLocks noChangeArrowheads="1"/>
          </p:cNvSpPr>
          <p:nvPr/>
        </p:nvSpPr>
        <p:spPr bwMode="auto">
          <a:xfrm>
            <a:off x="1524000" y="6400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0000CC"/>
                </a:solidFill>
                <a:latin typeface="Arial" panose="020B0604020202020204" pitchFamily="34" charset="0"/>
                <a:cs typeface="Arial" panose="020B0604020202020204" pitchFamily="34" charset="0"/>
              </a:rPr>
              <a:t>Mexican gray wolf</a:t>
            </a:r>
          </a:p>
        </p:txBody>
      </p:sp>
      <p:pic>
        <p:nvPicPr>
          <p:cNvPr id="98318" name="Picture 14">
            <a:extLst>
              <a:ext uri="{FF2B5EF4-FFF2-40B4-BE49-F238E27FC236}">
                <a16:creationId xmlns:a16="http://schemas.microsoft.com/office/drawing/2014/main" id="{F29E74DA-F431-BEE7-A403-156EECFEE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2209800"/>
            <a:ext cx="3733800" cy="2249488"/>
          </a:xfrm>
          <a:prstGeom prst="rect">
            <a:avLst/>
          </a:prstGeom>
          <a:noFill/>
          <a:extLst>
            <a:ext uri="{909E8E84-426E-40DD-AFC4-6F175D3DCCD1}">
              <a14:hiddenFill xmlns:a14="http://schemas.microsoft.com/office/drawing/2010/main">
                <a:solidFill>
                  <a:srgbClr val="FFFFFF"/>
                </a:solidFill>
              </a14:hiddenFill>
            </a:ext>
          </a:extLst>
        </p:spPr>
      </p:pic>
      <p:sp>
        <p:nvSpPr>
          <p:cNvPr id="98319" name="Text Box 15">
            <a:extLst>
              <a:ext uri="{FF2B5EF4-FFF2-40B4-BE49-F238E27FC236}">
                <a16:creationId xmlns:a16="http://schemas.microsoft.com/office/drawing/2014/main" id="{6D96ADCF-1C62-BBBB-FB3E-E3EB83B6B49D}"/>
              </a:ext>
            </a:extLst>
          </p:cNvPr>
          <p:cNvSpPr txBox="1">
            <a:spLocks noChangeArrowheads="1"/>
          </p:cNvSpPr>
          <p:nvPr/>
        </p:nvSpPr>
        <p:spPr bwMode="auto">
          <a:xfrm>
            <a:off x="1981200" y="38100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Raccoon dog</a:t>
            </a:r>
          </a:p>
        </p:txBody>
      </p:sp>
      <p:pic>
        <p:nvPicPr>
          <p:cNvPr id="98320" name="Picture 16">
            <a:extLst>
              <a:ext uri="{FF2B5EF4-FFF2-40B4-BE49-F238E27FC236}">
                <a16:creationId xmlns:a16="http://schemas.microsoft.com/office/drawing/2014/main" id="{75A2F00A-B7F9-3553-9969-123F795AFB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4038600"/>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98321" name="Text Box 17">
            <a:extLst>
              <a:ext uri="{FF2B5EF4-FFF2-40B4-BE49-F238E27FC236}">
                <a16:creationId xmlns:a16="http://schemas.microsoft.com/office/drawing/2014/main" id="{E6486DBD-1C1F-5FD0-4367-DE8ADCBF44F6}"/>
              </a:ext>
            </a:extLst>
          </p:cNvPr>
          <p:cNvSpPr txBox="1">
            <a:spLocks noChangeArrowheads="1"/>
          </p:cNvSpPr>
          <p:nvPr/>
        </p:nvSpPr>
        <p:spPr bwMode="auto">
          <a:xfrm>
            <a:off x="4953000" y="6400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0000CC"/>
                </a:solidFill>
                <a:latin typeface="Arial" panose="020B0604020202020204" pitchFamily="34" charset="0"/>
                <a:cs typeface="Arial" panose="020B0604020202020204" pitchFamily="34" charset="0"/>
              </a:rPr>
              <a:t>Sand fox</a:t>
            </a:r>
          </a:p>
        </p:txBody>
      </p:sp>
      <p:pic>
        <p:nvPicPr>
          <p:cNvPr id="98322" name="Picture 18">
            <a:extLst>
              <a:ext uri="{FF2B5EF4-FFF2-40B4-BE49-F238E27FC236}">
                <a16:creationId xmlns:a16="http://schemas.microsoft.com/office/drawing/2014/main" id="{AA6E965E-E5C4-420A-FE41-53C6538722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2400" y="2662238"/>
            <a:ext cx="2895600" cy="1681162"/>
          </a:xfrm>
          <a:prstGeom prst="rect">
            <a:avLst/>
          </a:prstGeom>
          <a:noFill/>
          <a:extLst>
            <a:ext uri="{909E8E84-426E-40DD-AFC4-6F175D3DCCD1}">
              <a14:hiddenFill xmlns:a14="http://schemas.microsoft.com/office/drawing/2010/main">
                <a:solidFill>
                  <a:srgbClr val="FFFFFF"/>
                </a:solidFill>
              </a14:hiddenFill>
            </a:ext>
          </a:extLst>
        </p:spPr>
      </p:pic>
      <p:sp>
        <p:nvSpPr>
          <p:cNvPr id="98323" name="Text Box 19">
            <a:extLst>
              <a:ext uri="{FF2B5EF4-FFF2-40B4-BE49-F238E27FC236}">
                <a16:creationId xmlns:a16="http://schemas.microsoft.com/office/drawing/2014/main" id="{71DD6025-27C7-B3A6-D121-BE96139EDC28}"/>
              </a:ext>
            </a:extLst>
          </p:cNvPr>
          <p:cNvSpPr txBox="1">
            <a:spLocks noChangeArrowheads="1"/>
          </p:cNvSpPr>
          <p:nvPr/>
        </p:nvSpPr>
        <p:spPr bwMode="auto">
          <a:xfrm>
            <a:off x="7848600" y="38862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0000CC"/>
                </a:solidFill>
                <a:latin typeface="Arial" panose="020B0604020202020204" pitchFamily="34" charset="0"/>
                <a:cs typeface="Arial" panose="020B0604020202020204" pitchFamily="34" charset="0"/>
              </a:rPr>
              <a:t>Small-eared dog</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2">
            <a:extLst>
              <a:ext uri="{FF2B5EF4-FFF2-40B4-BE49-F238E27FC236}">
                <a16:creationId xmlns:a16="http://schemas.microsoft.com/office/drawing/2014/main" id="{FDCD9C37-123A-63FA-6425-33D9EC359CAA}"/>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00354" name="Rectangle 2">
            <a:extLst>
              <a:ext uri="{FF2B5EF4-FFF2-40B4-BE49-F238E27FC236}">
                <a16:creationId xmlns:a16="http://schemas.microsoft.com/office/drawing/2014/main" id="{7220FB88-8FAF-0AE9-7C77-F08373D8295F}"/>
              </a:ext>
            </a:extLst>
          </p:cNvPr>
          <p:cNvSpPr>
            <a:spLocks noGrp="1" noChangeArrowheads="1"/>
          </p:cNvSpPr>
          <p:nvPr>
            <p:ph type="title"/>
          </p:nvPr>
        </p:nvSpPr>
        <p:spPr/>
        <p:txBody>
          <a:bodyPr/>
          <a:lstStyle/>
          <a:p>
            <a:r>
              <a:rPr lang="en-US" altLang="en-US"/>
              <a:t>Wild dogs 5</a:t>
            </a:r>
          </a:p>
        </p:txBody>
      </p:sp>
      <p:sp>
        <p:nvSpPr>
          <p:cNvPr id="100355" name="Text Box 3">
            <a:extLst>
              <a:ext uri="{FF2B5EF4-FFF2-40B4-BE49-F238E27FC236}">
                <a16:creationId xmlns:a16="http://schemas.microsoft.com/office/drawing/2014/main" id="{CC3D8A27-C7B9-1E6C-A33C-5F811AC6C30F}"/>
              </a:ext>
            </a:extLst>
          </p:cNvPr>
          <p:cNvSpPr txBox="1">
            <a:spLocks noChangeArrowheads="1"/>
          </p:cNvSpPr>
          <p:nvPr/>
        </p:nvSpPr>
        <p:spPr bwMode="auto">
          <a:xfrm>
            <a:off x="1524000" y="2727326"/>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000" b="1">
                <a:solidFill>
                  <a:srgbClr val="0000CC"/>
                </a:solidFill>
                <a:latin typeface="Arial" panose="020B0604020202020204" pitchFamily="34" charset="0"/>
                <a:cs typeface="Arial" panose="020B0604020202020204" pitchFamily="34" charset="0"/>
              </a:rPr>
              <a:t>Wild dogs</a:t>
            </a:r>
          </a:p>
        </p:txBody>
      </p:sp>
      <p:pic>
        <p:nvPicPr>
          <p:cNvPr id="100356" name="Picture 4">
            <a:extLst>
              <a:ext uri="{FF2B5EF4-FFF2-40B4-BE49-F238E27FC236}">
                <a16:creationId xmlns:a16="http://schemas.microsoft.com/office/drawing/2014/main" id="{9BFF52DF-06A5-15E8-F1E3-7C2CA06A8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895600" cy="2597150"/>
          </a:xfrm>
          <a:prstGeom prst="rect">
            <a:avLst/>
          </a:prstGeom>
          <a:noFill/>
          <a:extLst>
            <a:ext uri="{909E8E84-426E-40DD-AFC4-6F175D3DCCD1}">
              <a14:hiddenFill xmlns:a14="http://schemas.microsoft.com/office/drawing/2010/main">
                <a:solidFill>
                  <a:srgbClr val="FFFFFF"/>
                </a:solidFill>
              </a14:hiddenFill>
            </a:ext>
          </a:extLst>
        </p:spPr>
      </p:pic>
      <p:sp>
        <p:nvSpPr>
          <p:cNvPr id="100357" name="Text Box 5">
            <a:extLst>
              <a:ext uri="{FF2B5EF4-FFF2-40B4-BE49-F238E27FC236}">
                <a16:creationId xmlns:a16="http://schemas.microsoft.com/office/drawing/2014/main" id="{7659BC9E-B8AF-6E57-706E-3261416F202A}"/>
              </a:ext>
            </a:extLst>
          </p:cNvPr>
          <p:cNvSpPr txBox="1">
            <a:spLocks noChangeArrowheads="1"/>
          </p:cNvSpPr>
          <p:nvPr/>
        </p:nvSpPr>
        <p:spPr bwMode="auto">
          <a:xfrm>
            <a:off x="1524000" y="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Pale fox</a:t>
            </a:r>
          </a:p>
        </p:txBody>
      </p:sp>
      <p:pic>
        <p:nvPicPr>
          <p:cNvPr id="100358" name="Picture 6">
            <a:extLst>
              <a:ext uri="{FF2B5EF4-FFF2-40B4-BE49-F238E27FC236}">
                <a16:creationId xmlns:a16="http://schemas.microsoft.com/office/drawing/2014/main" id="{018EF2E6-CE33-19CE-A758-5D430449F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40238"/>
            <a:ext cx="2971800" cy="2417762"/>
          </a:xfrm>
          <a:prstGeom prst="rect">
            <a:avLst/>
          </a:prstGeom>
          <a:noFill/>
          <a:extLst>
            <a:ext uri="{909E8E84-426E-40DD-AFC4-6F175D3DCCD1}">
              <a14:hiddenFill xmlns:a14="http://schemas.microsoft.com/office/drawing/2010/main">
                <a:solidFill>
                  <a:srgbClr val="FFFFFF"/>
                </a:solidFill>
              </a14:hiddenFill>
            </a:ext>
          </a:extLst>
        </p:spPr>
      </p:pic>
      <p:sp>
        <p:nvSpPr>
          <p:cNvPr id="100359" name="Text Box 7">
            <a:extLst>
              <a:ext uri="{FF2B5EF4-FFF2-40B4-BE49-F238E27FC236}">
                <a16:creationId xmlns:a16="http://schemas.microsoft.com/office/drawing/2014/main" id="{8153C78C-296F-C745-A1F4-D74141354AE5}"/>
              </a:ext>
            </a:extLst>
          </p:cNvPr>
          <p:cNvSpPr txBox="1">
            <a:spLocks noChangeArrowheads="1"/>
          </p:cNvSpPr>
          <p:nvPr/>
        </p:nvSpPr>
        <p:spPr bwMode="auto">
          <a:xfrm>
            <a:off x="6781800" y="6035676"/>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Pampas fox</a:t>
            </a:r>
          </a:p>
        </p:txBody>
      </p:sp>
      <p:pic>
        <p:nvPicPr>
          <p:cNvPr id="100360" name="Picture 8">
            <a:extLst>
              <a:ext uri="{FF2B5EF4-FFF2-40B4-BE49-F238E27FC236}">
                <a16:creationId xmlns:a16="http://schemas.microsoft.com/office/drawing/2014/main" id="{D2A0EA5A-2083-0798-6209-886A6F9FE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5850" y="2312989"/>
            <a:ext cx="3232150" cy="2230437"/>
          </a:xfrm>
          <a:prstGeom prst="rect">
            <a:avLst/>
          </a:prstGeom>
          <a:noFill/>
          <a:extLst>
            <a:ext uri="{909E8E84-426E-40DD-AFC4-6F175D3DCCD1}">
              <a14:hiddenFill xmlns:a14="http://schemas.microsoft.com/office/drawing/2010/main">
                <a:solidFill>
                  <a:srgbClr val="FFFFFF"/>
                </a:solidFill>
              </a14:hiddenFill>
            </a:ext>
          </a:extLst>
        </p:spPr>
      </p:pic>
      <p:sp>
        <p:nvSpPr>
          <p:cNvPr id="100361" name="Text Box 9">
            <a:extLst>
              <a:ext uri="{FF2B5EF4-FFF2-40B4-BE49-F238E27FC236}">
                <a16:creationId xmlns:a16="http://schemas.microsoft.com/office/drawing/2014/main" id="{33EA2361-0A42-0FC2-16A4-1AF460EF5B99}"/>
              </a:ext>
            </a:extLst>
          </p:cNvPr>
          <p:cNvSpPr txBox="1">
            <a:spLocks noChangeArrowheads="1"/>
          </p:cNvSpPr>
          <p:nvPr/>
        </p:nvSpPr>
        <p:spPr bwMode="auto">
          <a:xfrm>
            <a:off x="7620000" y="24384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Red fox</a:t>
            </a:r>
          </a:p>
        </p:txBody>
      </p:sp>
      <p:pic>
        <p:nvPicPr>
          <p:cNvPr id="100362" name="Picture 10">
            <a:extLst>
              <a:ext uri="{FF2B5EF4-FFF2-40B4-BE49-F238E27FC236}">
                <a16:creationId xmlns:a16="http://schemas.microsoft.com/office/drawing/2014/main" id="{BFE9D7F8-2962-7C83-42E2-0C87D82851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
            <a:ext cx="3200400" cy="2397125"/>
          </a:xfrm>
          <a:prstGeom prst="rect">
            <a:avLst/>
          </a:prstGeom>
          <a:noFill/>
          <a:extLst>
            <a:ext uri="{909E8E84-426E-40DD-AFC4-6F175D3DCCD1}">
              <a14:hiddenFill xmlns:a14="http://schemas.microsoft.com/office/drawing/2010/main">
                <a:solidFill>
                  <a:srgbClr val="FFFFFF"/>
                </a:solidFill>
              </a14:hiddenFill>
            </a:ext>
          </a:extLst>
        </p:spPr>
      </p:pic>
      <p:sp>
        <p:nvSpPr>
          <p:cNvPr id="100363" name="Text Box 11">
            <a:extLst>
              <a:ext uri="{FF2B5EF4-FFF2-40B4-BE49-F238E27FC236}">
                <a16:creationId xmlns:a16="http://schemas.microsoft.com/office/drawing/2014/main" id="{BF8B4AC9-51ED-470C-A6D5-384B38736096}"/>
              </a:ext>
            </a:extLst>
          </p:cNvPr>
          <p:cNvSpPr txBox="1">
            <a:spLocks noChangeArrowheads="1"/>
          </p:cNvSpPr>
          <p:nvPr/>
        </p:nvSpPr>
        <p:spPr bwMode="auto">
          <a:xfrm>
            <a:off x="8382000" y="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Red wolf</a:t>
            </a:r>
          </a:p>
        </p:txBody>
      </p:sp>
      <p:pic>
        <p:nvPicPr>
          <p:cNvPr id="100364" name="Picture 12">
            <a:extLst>
              <a:ext uri="{FF2B5EF4-FFF2-40B4-BE49-F238E27FC236}">
                <a16:creationId xmlns:a16="http://schemas.microsoft.com/office/drawing/2014/main" id="{19AA9261-FD9C-CB4B-6E9E-0E7BC1133A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0"/>
            <a:ext cx="3048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00365" name="Text Box 13">
            <a:extLst>
              <a:ext uri="{FF2B5EF4-FFF2-40B4-BE49-F238E27FC236}">
                <a16:creationId xmlns:a16="http://schemas.microsoft.com/office/drawing/2014/main" id="{EEBECAEF-8FC2-A9DA-E8C0-2E91BD70AB92}"/>
              </a:ext>
            </a:extLst>
          </p:cNvPr>
          <p:cNvSpPr txBox="1">
            <a:spLocks noChangeArrowheads="1"/>
          </p:cNvSpPr>
          <p:nvPr/>
        </p:nvSpPr>
        <p:spPr bwMode="auto">
          <a:xfrm>
            <a:off x="4419600" y="1"/>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Sechuan zorro</a:t>
            </a:r>
          </a:p>
        </p:txBody>
      </p:sp>
      <p:pic>
        <p:nvPicPr>
          <p:cNvPr id="100366" name="Picture 14">
            <a:extLst>
              <a:ext uri="{FF2B5EF4-FFF2-40B4-BE49-F238E27FC236}">
                <a16:creationId xmlns:a16="http://schemas.microsoft.com/office/drawing/2014/main" id="{5D8E9B98-3B30-26F8-6714-57A5909684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2576" y="3505200"/>
            <a:ext cx="3705225" cy="3352800"/>
          </a:xfrm>
          <a:prstGeom prst="rect">
            <a:avLst/>
          </a:prstGeom>
          <a:noFill/>
          <a:extLst>
            <a:ext uri="{909E8E84-426E-40DD-AFC4-6F175D3DCCD1}">
              <a14:hiddenFill xmlns:a14="http://schemas.microsoft.com/office/drawing/2010/main">
                <a:solidFill>
                  <a:srgbClr val="FFFFFF"/>
                </a:solidFill>
              </a14:hiddenFill>
            </a:ext>
          </a:extLst>
        </p:spPr>
      </p:pic>
      <p:sp>
        <p:nvSpPr>
          <p:cNvPr id="100367" name="Text Box 15">
            <a:extLst>
              <a:ext uri="{FF2B5EF4-FFF2-40B4-BE49-F238E27FC236}">
                <a16:creationId xmlns:a16="http://schemas.microsoft.com/office/drawing/2014/main" id="{7860747F-BAFB-267A-3A7E-85B7867D2599}"/>
              </a:ext>
            </a:extLst>
          </p:cNvPr>
          <p:cNvSpPr txBox="1">
            <a:spLocks noChangeArrowheads="1"/>
          </p:cNvSpPr>
          <p:nvPr/>
        </p:nvSpPr>
        <p:spPr bwMode="auto">
          <a:xfrm>
            <a:off x="3886200" y="3521076"/>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Timber wolf</a:t>
            </a:r>
          </a:p>
        </p:txBody>
      </p:sp>
      <p:pic>
        <p:nvPicPr>
          <p:cNvPr id="100368" name="Picture 16">
            <a:extLst>
              <a:ext uri="{FF2B5EF4-FFF2-40B4-BE49-F238E27FC236}">
                <a16:creationId xmlns:a16="http://schemas.microsoft.com/office/drawing/2014/main" id="{D74A739F-CC51-0748-AAEF-20AB1AADEF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0" y="4318000"/>
            <a:ext cx="25146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0369" name="Text Box 17">
            <a:extLst>
              <a:ext uri="{FF2B5EF4-FFF2-40B4-BE49-F238E27FC236}">
                <a16:creationId xmlns:a16="http://schemas.microsoft.com/office/drawing/2014/main" id="{35252F36-3628-8E9C-29FE-3587260D6B5C}"/>
              </a:ext>
            </a:extLst>
          </p:cNvPr>
          <p:cNvSpPr txBox="1">
            <a:spLocks noChangeArrowheads="1"/>
          </p:cNvSpPr>
          <p:nvPr/>
        </p:nvSpPr>
        <p:spPr bwMode="auto">
          <a:xfrm>
            <a:off x="8763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FFFFFF"/>
                </a:solidFill>
                <a:latin typeface="Arial" panose="020B0604020202020204" pitchFamily="34" charset="0"/>
                <a:cs typeface="Arial" panose="020B0604020202020204" pitchFamily="34" charset="0"/>
              </a:rPr>
              <a:t>Iberian wolf</a:t>
            </a: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CBD860-F26B-554B-55EA-E7AB21885536}"/>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pic>
        <p:nvPicPr>
          <p:cNvPr id="102402" name="Picture 2">
            <a:extLst>
              <a:ext uri="{FF2B5EF4-FFF2-40B4-BE49-F238E27FC236}">
                <a16:creationId xmlns:a16="http://schemas.microsoft.com/office/drawing/2014/main" id="{7637487E-50AB-91F6-C06D-01E9FB18BF1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105400"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2402"/>
                                        </p:tgtEl>
                                        <p:attrNameLst>
                                          <p:attrName>style.visibility</p:attrName>
                                        </p:attrNameLst>
                                      </p:cBhvr>
                                      <p:to>
                                        <p:strVal val="visible"/>
                                      </p:to>
                                    </p:set>
                                    <p:anim calcmode="lin" valueType="num">
                                      <p:cBhvr>
                                        <p:cTn id="7" dur="500" fill="hold"/>
                                        <p:tgtEl>
                                          <p:spTgt spid="102402"/>
                                        </p:tgtEl>
                                        <p:attrNameLst>
                                          <p:attrName>ppt_w</p:attrName>
                                        </p:attrNameLst>
                                      </p:cBhvr>
                                      <p:tavLst>
                                        <p:tav tm="0">
                                          <p:val>
                                            <p:fltVal val="0"/>
                                          </p:val>
                                        </p:tav>
                                        <p:tav tm="100000">
                                          <p:val>
                                            <p:strVal val="#ppt_w"/>
                                          </p:val>
                                        </p:tav>
                                      </p:tavLst>
                                    </p:anim>
                                    <p:anim calcmode="lin" valueType="num">
                                      <p:cBhvr>
                                        <p:cTn id="8" dur="500" fill="hold"/>
                                        <p:tgtEl>
                                          <p:spTgt spid="1024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EA283996-5215-9776-77AA-F8C3FC259FD8}"/>
              </a:ext>
            </a:extLst>
          </p:cNvPr>
          <p:cNvSpPr>
            <a:spLocks noGrp="1"/>
          </p:cNvSpPr>
          <p:nvPr>
            <p:ph type="ftr" sz="quarter" idx="10"/>
          </p:nvPr>
        </p:nvSpPr>
        <p:spPr/>
        <p:txBody>
          <a:bodyPr/>
          <a:lstStyle/>
          <a:p>
            <a:pPr fontAlgn="base">
              <a:spcBef>
                <a:spcPct val="0"/>
              </a:spcBef>
              <a:spcAft>
                <a:spcPct val="0"/>
              </a:spcAft>
            </a:pPr>
            <a:endParaRPr lang="en-US" altLang="en-US" dirty="0">
              <a:solidFill>
                <a:srgbClr val="FFFFFF"/>
              </a:solidFill>
              <a:latin typeface="Arial" panose="020B0604020202020204" pitchFamily="34" charset="0"/>
              <a:cs typeface="Arial" panose="020B0604020202020204" pitchFamily="34" charset="0"/>
            </a:endParaRPr>
          </a:p>
        </p:txBody>
      </p:sp>
      <p:sp>
        <p:nvSpPr>
          <p:cNvPr id="9218" name="Rectangle 2">
            <a:extLst>
              <a:ext uri="{FF2B5EF4-FFF2-40B4-BE49-F238E27FC236}">
                <a16:creationId xmlns:a16="http://schemas.microsoft.com/office/drawing/2014/main" id="{6F92A644-A27F-494A-2576-7251CCEBE0DD}"/>
              </a:ext>
            </a:extLst>
          </p:cNvPr>
          <p:cNvSpPr>
            <a:spLocks noGrp="1" noChangeArrowheads="1"/>
          </p:cNvSpPr>
          <p:nvPr>
            <p:ph type="body" idx="1"/>
          </p:nvPr>
        </p:nvSpPr>
        <p:spPr>
          <a:xfrm>
            <a:off x="1981200" y="381001"/>
            <a:ext cx="8229600" cy="5745163"/>
          </a:xfrm>
          <a:noFill/>
          <a:ln w="76200">
            <a:solidFill>
              <a:srgbClr val="FFFF00"/>
            </a:solidFill>
            <a:miter lim="800000"/>
            <a:headEnd/>
            <a:tailEnd/>
          </a:ln>
        </p:spPr>
        <p:txBody>
          <a:bodyPr/>
          <a:lstStyle/>
          <a:p>
            <a:pPr marL="609600" indent="-609600"/>
            <a:r>
              <a:rPr lang="en-US" altLang="en-US" b="1" u="sng">
                <a:solidFill>
                  <a:srgbClr val="FFFF00"/>
                </a:solidFill>
              </a:rPr>
              <a:t>Mendel’s Conclusions:</a:t>
            </a:r>
            <a:r>
              <a:rPr lang="en-US" altLang="en-US"/>
              <a:t> from statistical analysis he hypothesized that the </a:t>
            </a:r>
            <a:r>
              <a:rPr lang="en-US" altLang="en-US" b="1" u="sng">
                <a:solidFill>
                  <a:srgbClr val="FFFF00"/>
                </a:solidFill>
              </a:rPr>
              <a:t>traits</a:t>
            </a:r>
            <a:r>
              <a:rPr lang="en-US" altLang="en-US"/>
              <a:t> must be carried by some form of “</a:t>
            </a:r>
            <a:r>
              <a:rPr lang="en-US" altLang="en-US" b="1" u="sng">
                <a:solidFill>
                  <a:srgbClr val="FFFF00"/>
                </a:solidFill>
              </a:rPr>
              <a:t>factors</a:t>
            </a:r>
            <a:r>
              <a:rPr lang="en-US" altLang="en-US"/>
              <a:t>” that:</a:t>
            </a:r>
            <a:br>
              <a:rPr lang="en-US" altLang="en-US"/>
            </a:br>
            <a:endParaRPr lang="en-US" altLang="en-US"/>
          </a:p>
          <a:p>
            <a:pPr marL="990600" lvl="1" indent="-533400">
              <a:buFontTx/>
              <a:buAutoNum type="arabicPeriod"/>
            </a:pPr>
            <a:r>
              <a:rPr lang="en-US" altLang="en-US" sz="3200" b="1" u="sng">
                <a:solidFill>
                  <a:srgbClr val="FFFF00"/>
                </a:solidFill>
              </a:rPr>
              <a:t>Pairs</a:t>
            </a:r>
            <a:r>
              <a:rPr lang="en-US" altLang="en-US" sz="3200"/>
              <a:t> is how they occur</a:t>
            </a:r>
            <a:br>
              <a:rPr lang="en-US" altLang="en-US" sz="3200"/>
            </a:br>
            <a:endParaRPr lang="en-US" altLang="en-US" sz="3200" b="1" u="sng">
              <a:solidFill>
                <a:srgbClr val="FFFF00"/>
              </a:solidFill>
            </a:endParaRPr>
          </a:p>
          <a:p>
            <a:pPr marL="990600" lvl="1" indent="-533400">
              <a:buFontTx/>
              <a:buAutoNum type="arabicPeriod"/>
            </a:pPr>
            <a:r>
              <a:rPr lang="en-US" altLang="en-US" sz="3200" b="1" u="sng">
                <a:solidFill>
                  <a:srgbClr val="FFFF00"/>
                </a:solidFill>
              </a:rPr>
              <a:t>Segregate</a:t>
            </a:r>
            <a:r>
              <a:rPr lang="en-US" altLang="en-US" sz="3200"/>
              <a:t> in gamete production </a:t>
            </a:r>
            <a:br>
              <a:rPr lang="en-US" altLang="en-US" sz="3200"/>
            </a:br>
            <a:r>
              <a:rPr lang="en-US" altLang="en-US" sz="3200"/>
              <a:t>(sperm / egg)</a:t>
            </a:r>
            <a:br>
              <a:rPr lang="en-US" altLang="en-US" sz="3200"/>
            </a:br>
            <a:endParaRPr lang="en-US" altLang="en-US" sz="3200"/>
          </a:p>
          <a:p>
            <a:pPr marL="990600" lvl="1" indent="-533400">
              <a:buFontTx/>
              <a:buAutoNum type="arabicPeriod"/>
            </a:pPr>
            <a:r>
              <a:rPr lang="en-US" altLang="en-US" sz="3200" b="1" u="sng">
                <a:solidFill>
                  <a:srgbClr val="FFFF00"/>
                </a:solidFill>
              </a:rPr>
              <a:t>Independently</a:t>
            </a:r>
            <a:r>
              <a:rPr lang="en-US" altLang="en-US" sz="3200"/>
              <a:t> sort out from one another</a:t>
            </a:r>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9D59A02-B0DF-7FED-D000-31CE92422C4C}"/>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pic>
        <p:nvPicPr>
          <p:cNvPr id="104450" name="Picture 2">
            <a:extLst>
              <a:ext uri="{FF2B5EF4-FFF2-40B4-BE49-F238E27FC236}">
                <a16:creationId xmlns:a16="http://schemas.microsoft.com/office/drawing/2014/main" id="{17508248-7A95-927B-E451-B7F613A362B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0"/>
            <a:ext cx="4953000"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ppt_w</p:attrName>
                                        </p:attrNameLst>
                                      </p:cBhvr>
                                      <p:tavLst>
                                        <p:tav tm="0">
                                          <p:val>
                                            <p:fltVal val="0"/>
                                          </p:val>
                                        </p:tav>
                                        <p:tav tm="100000">
                                          <p:val>
                                            <p:strVal val="#ppt_w"/>
                                          </p:val>
                                        </p:tav>
                                      </p:tavLst>
                                    </p:anim>
                                    <p:anim calcmode="lin" valueType="num">
                                      <p:cBhvr>
                                        <p:cTn id="8" dur="500" fill="hold"/>
                                        <p:tgtEl>
                                          <p:spTgt spid="1044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053069-6A72-EC14-40E6-E0B4026BFFAA}"/>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pic>
        <p:nvPicPr>
          <p:cNvPr id="106498" name="Picture 2">
            <a:extLst>
              <a:ext uri="{FF2B5EF4-FFF2-40B4-BE49-F238E27FC236}">
                <a16:creationId xmlns:a16="http://schemas.microsoft.com/office/drawing/2014/main" id="{A5D92941-9EA1-1DB9-2203-D5AFBFEA41B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88" y="0"/>
            <a:ext cx="4252912"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500" fill="hold"/>
                                        <p:tgtEl>
                                          <p:spTgt spid="106498"/>
                                        </p:tgtEl>
                                        <p:attrNameLst>
                                          <p:attrName>ppt_w</p:attrName>
                                        </p:attrNameLst>
                                      </p:cBhvr>
                                      <p:tavLst>
                                        <p:tav tm="0">
                                          <p:val>
                                            <p:fltVal val="0"/>
                                          </p:val>
                                        </p:tav>
                                        <p:tav tm="100000">
                                          <p:val>
                                            <p:strVal val="#ppt_w"/>
                                          </p:val>
                                        </p:tav>
                                      </p:tavLst>
                                    </p:anim>
                                    <p:anim calcmode="lin" valueType="num">
                                      <p:cBhvr>
                                        <p:cTn id="8" dur="500" fill="hold"/>
                                        <p:tgtEl>
                                          <p:spTgt spid="1064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738F6EBA-28A4-B94C-8836-ECC64FDE3B96}"/>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14690" name="Rectangle 2">
            <a:extLst>
              <a:ext uri="{FF2B5EF4-FFF2-40B4-BE49-F238E27FC236}">
                <a16:creationId xmlns:a16="http://schemas.microsoft.com/office/drawing/2014/main" id="{4165A163-FF7C-EBC1-5F93-CECA8A458A22}"/>
              </a:ext>
            </a:extLst>
          </p:cNvPr>
          <p:cNvSpPr>
            <a:spLocks noGrp="1" noChangeArrowheads="1"/>
          </p:cNvSpPr>
          <p:nvPr>
            <p:ph type="title"/>
          </p:nvPr>
        </p:nvSpPr>
        <p:spPr/>
        <p:txBody>
          <a:bodyPr/>
          <a:lstStyle/>
          <a:p>
            <a:r>
              <a:rPr lang="en-US" altLang="en-US" u="sng">
                <a:solidFill>
                  <a:srgbClr val="FFFF00"/>
                </a:solidFill>
              </a:rPr>
              <a:t>Environmental Effects</a:t>
            </a:r>
          </a:p>
        </p:txBody>
      </p:sp>
      <p:sp>
        <p:nvSpPr>
          <p:cNvPr id="114691" name="Text Box 3">
            <a:extLst>
              <a:ext uri="{FF2B5EF4-FFF2-40B4-BE49-F238E27FC236}">
                <a16:creationId xmlns:a16="http://schemas.microsoft.com/office/drawing/2014/main" id="{30665CC5-2258-F73A-548D-9917EACB99A8}"/>
              </a:ext>
            </a:extLst>
          </p:cNvPr>
          <p:cNvSpPr txBox="1">
            <a:spLocks noChangeArrowheads="1"/>
          </p:cNvSpPr>
          <p:nvPr/>
        </p:nvSpPr>
        <p:spPr bwMode="auto">
          <a:xfrm>
            <a:off x="2117726" y="1865313"/>
            <a:ext cx="8321675" cy="3579812"/>
          </a:xfrm>
          <a:prstGeom prst="rect">
            <a:avLst/>
          </a:prstGeom>
          <a:noFill/>
          <a:ln w="762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3200">
                <a:solidFill>
                  <a:srgbClr val="FFFFFF"/>
                </a:solidFill>
                <a:latin typeface="Arial" panose="020B0604020202020204" pitchFamily="34" charset="0"/>
                <a:cs typeface="Arial" panose="020B0604020202020204" pitchFamily="34" charset="0"/>
              </a:rPr>
              <a:t>– (The organisms surroundings can alter the effect of the genes.)</a:t>
            </a:r>
          </a:p>
          <a:p>
            <a:pPr fontAlgn="base">
              <a:spcBef>
                <a:spcPct val="0"/>
              </a:spcBef>
              <a:spcAft>
                <a:spcPct val="0"/>
              </a:spcAft>
            </a:pPr>
            <a:endParaRPr lang="en-US" altLang="en-US" sz="32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3200">
                <a:solidFill>
                  <a:srgbClr val="FFFFFF"/>
                </a:solidFill>
                <a:latin typeface="Arial" panose="020B0604020202020204" pitchFamily="34" charset="0"/>
                <a:cs typeface="Arial" panose="020B0604020202020204" pitchFamily="34" charset="0"/>
              </a:rPr>
              <a:t>* Example:  </a:t>
            </a:r>
            <a:r>
              <a:rPr lang="en-US" altLang="en-US" sz="3200" b="1">
                <a:solidFill>
                  <a:srgbClr val="FFFFFF"/>
                </a:solidFill>
                <a:latin typeface="Arial" panose="020B0604020202020204" pitchFamily="34" charset="0"/>
                <a:cs typeface="Arial" panose="020B0604020202020204" pitchFamily="34" charset="0"/>
              </a:rPr>
              <a:t>Diet</a:t>
            </a:r>
            <a:r>
              <a:rPr lang="en-US" altLang="en-US" sz="3200">
                <a:solidFill>
                  <a:srgbClr val="FFFFFF"/>
                </a:solidFill>
                <a:latin typeface="Arial" panose="020B0604020202020204" pitchFamily="34" charset="0"/>
                <a:cs typeface="Arial" panose="020B0604020202020204" pitchFamily="34" charset="0"/>
              </a:rPr>
              <a:t> can affect </a:t>
            </a:r>
            <a:r>
              <a:rPr lang="en-US" altLang="en-US" sz="3200" b="1">
                <a:solidFill>
                  <a:srgbClr val="FFFFFF"/>
                </a:solidFill>
                <a:latin typeface="Arial" panose="020B0604020202020204" pitchFamily="34" charset="0"/>
                <a:cs typeface="Arial" panose="020B0604020202020204" pitchFamily="34" charset="0"/>
              </a:rPr>
              <a:t>height</a:t>
            </a:r>
            <a:r>
              <a:rPr lang="en-US" altLang="en-US" sz="3200">
                <a:solidFill>
                  <a:srgbClr val="FFFFFF"/>
                </a:solidFill>
                <a:latin typeface="Arial" panose="020B0604020202020204" pitchFamily="34" charset="0"/>
                <a:cs typeface="Arial" panose="020B0604020202020204" pitchFamily="34" charset="0"/>
              </a:rPr>
              <a:t>.</a:t>
            </a:r>
          </a:p>
          <a:p>
            <a:pPr fontAlgn="base">
              <a:spcBef>
                <a:spcPct val="0"/>
              </a:spcBef>
              <a:spcAft>
                <a:spcPct val="0"/>
              </a:spcAft>
            </a:pPr>
            <a:r>
              <a:rPr lang="en-US" altLang="en-US" sz="3200">
                <a:solidFill>
                  <a:srgbClr val="FFFFFF"/>
                </a:solidFill>
                <a:latin typeface="Arial" panose="020B0604020202020204" pitchFamily="34" charset="0"/>
                <a:cs typeface="Arial" panose="020B0604020202020204" pitchFamily="34" charset="0"/>
              </a:rPr>
              <a:t>		</a:t>
            </a:r>
          </a:p>
          <a:p>
            <a:pPr fontAlgn="base">
              <a:spcBef>
                <a:spcPct val="0"/>
              </a:spcBef>
              <a:spcAft>
                <a:spcPct val="0"/>
              </a:spcAft>
            </a:pPr>
            <a:r>
              <a:rPr lang="en-US" altLang="en-US" sz="3200">
                <a:solidFill>
                  <a:srgbClr val="FFFFFF"/>
                </a:solidFill>
                <a:latin typeface="Arial" panose="020B0604020202020204" pitchFamily="34" charset="0"/>
                <a:cs typeface="Arial" panose="020B0604020202020204" pitchFamily="34" charset="0"/>
              </a:rPr>
              <a:t>	- Since 1800’s human height has 	increased by 10 cm on average.</a:t>
            </a: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B9146E-4B2E-8C1D-3FE0-9DFFA6EEF0F0}"/>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pic>
        <p:nvPicPr>
          <p:cNvPr id="117762" name="Picture 2">
            <a:extLst>
              <a:ext uri="{FF2B5EF4-FFF2-40B4-BE49-F238E27FC236}">
                <a16:creationId xmlns:a16="http://schemas.microsoft.com/office/drawing/2014/main" id="{79097279-B84D-923F-4F20-F6A4A7D0B2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790576"/>
            <a:ext cx="9144000" cy="6067425"/>
          </a:xfrm>
          <a:noFill/>
          <a:ln/>
        </p:spPr>
      </p:pic>
      <p:sp>
        <p:nvSpPr>
          <p:cNvPr id="117763" name="Text Box 3">
            <a:extLst>
              <a:ext uri="{FF2B5EF4-FFF2-40B4-BE49-F238E27FC236}">
                <a16:creationId xmlns:a16="http://schemas.microsoft.com/office/drawing/2014/main" id="{B1586519-1A3E-C0EC-67C5-AE749E431717}"/>
              </a:ext>
            </a:extLst>
          </p:cNvPr>
          <p:cNvSpPr txBox="1">
            <a:spLocks noChangeArrowheads="1"/>
          </p:cNvSpPr>
          <p:nvPr/>
        </p:nvSpPr>
        <p:spPr bwMode="auto">
          <a:xfrm>
            <a:off x="1524000" y="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u="sng">
                <a:solidFill>
                  <a:srgbClr val="FFFF00"/>
                </a:solidFill>
                <a:latin typeface="Arial" panose="020B0604020202020204" pitchFamily="34" charset="0"/>
                <a:cs typeface="Arial" panose="020B0604020202020204" pitchFamily="34" charset="0"/>
              </a:rPr>
              <a:t>Pedigree</a:t>
            </a:r>
            <a:r>
              <a:rPr lang="en-US" altLang="en-US" sz="2800">
                <a:solidFill>
                  <a:srgbClr val="000000"/>
                </a:solidFill>
                <a:latin typeface="Arial" panose="020B0604020202020204" pitchFamily="34" charset="0"/>
                <a:cs typeface="Arial" panose="020B0604020202020204" pitchFamily="34" charset="0"/>
              </a:rPr>
              <a:t> </a:t>
            </a:r>
            <a:r>
              <a:rPr lang="en-US" altLang="en-US" sz="2800">
                <a:solidFill>
                  <a:srgbClr val="FFFFFF"/>
                </a:solidFill>
                <a:latin typeface="Arial" panose="020B0604020202020204" pitchFamily="34" charset="0"/>
                <a:cs typeface="Arial" panose="020B0604020202020204" pitchFamily="34" charset="0"/>
              </a:rPr>
              <a:t>is a chart or “family tree” that tracks which members of a family have a particular trait.</a:t>
            </a: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9EBC84F-C0B0-97D2-6434-4382E5E41476}"/>
              </a:ext>
            </a:extLst>
          </p:cNvPr>
          <p:cNvSpPr>
            <a:spLocks noGrp="1" noRot="1" noChangeArrowheads="1"/>
          </p:cNvSpPr>
          <p:nvPr>
            <p:ph type="title" idx="4294967295"/>
          </p:nvPr>
        </p:nvSpPr>
        <p:spPr>
          <a:xfrm>
            <a:off x="2282826" y="244476"/>
            <a:ext cx="8385175" cy="1431925"/>
          </a:xfrm>
        </p:spPr>
        <p:txBody>
          <a:bodyPr/>
          <a:lstStyle/>
          <a:p>
            <a:r>
              <a:rPr lang="en-US" altLang="en-US"/>
              <a:t>Autosomal dominant pedigree</a:t>
            </a:r>
            <a:endParaRPr lang="en-AU" altLang="en-US"/>
          </a:p>
        </p:txBody>
      </p:sp>
      <p:pic>
        <p:nvPicPr>
          <p:cNvPr id="59398" name="Picture 6">
            <a:extLst>
              <a:ext uri="{FF2B5EF4-FFF2-40B4-BE49-F238E27FC236}">
                <a16:creationId xmlns:a16="http://schemas.microsoft.com/office/drawing/2014/main" id="{100A6314-D095-A513-6051-57DE17A5D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6" y="1773238"/>
            <a:ext cx="6265863" cy="469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5961DCD6-BA9B-7BF9-F85A-94DE92FFEF0D}"/>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18786" name="Text Box 2">
            <a:extLst>
              <a:ext uri="{FF2B5EF4-FFF2-40B4-BE49-F238E27FC236}">
                <a16:creationId xmlns:a16="http://schemas.microsoft.com/office/drawing/2014/main" id="{91E29AD5-701C-16C1-F776-A891069D3DD6}"/>
              </a:ext>
            </a:extLst>
          </p:cNvPr>
          <p:cNvSpPr txBox="1">
            <a:spLocks noChangeArrowheads="1"/>
          </p:cNvSpPr>
          <p:nvPr/>
        </p:nvSpPr>
        <p:spPr bwMode="auto">
          <a:xfrm>
            <a:off x="2381250" y="349250"/>
            <a:ext cx="592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3600" b="1">
                <a:solidFill>
                  <a:srgbClr val="FFFF00"/>
                </a:solidFill>
                <a:latin typeface="Arial" panose="020B0604020202020204" pitchFamily="34" charset="0"/>
                <a:cs typeface="Arial" panose="020B0604020202020204" pitchFamily="34" charset="0"/>
              </a:rPr>
              <a:t>Human Genetic Disorders </a:t>
            </a:r>
          </a:p>
        </p:txBody>
      </p:sp>
      <p:sp>
        <p:nvSpPr>
          <p:cNvPr id="118787" name="Text Box 3">
            <a:extLst>
              <a:ext uri="{FF2B5EF4-FFF2-40B4-BE49-F238E27FC236}">
                <a16:creationId xmlns:a16="http://schemas.microsoft.com/office/drawing/2014/main" id="{BC82DF31-3616-7CE3-E10B-211C20AB74DD}"/>
              </a:ext>
            </a:extLst>
          </p:cNvPr>
          <p:cNvSpPr txBox="1">
            <a:spLocks noChangeArrowheads="1"/>
          </p:cNvSpPr>
          <p:nvPr/>
        </p:nvSpPr>
        <p:spPr bwMode="auto">
          <a:xfrm>
            <a:off x="1889126" y="1479550"/>
            <a:ext cx="83216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3200" b="1" u="sng">
                <a:solidFill>
                  <a:srgbClr val="FFFFFF"/>
                </a:solidFill>
                <a:latin typeface="Arial" panose="020B0604020202020204" pitchFamily="34" charset="0"/>
                <a:cs typeface="Arial" panose="020B0604020202020204" pitchFamily="34" charset="0"/>
              </a:rPr>
              <a:t>Genetic Disorder</a:t>
            </a:r>
            <a:r>
              <a:rPr lang="en-US" altLang="en-US" sz="3200">
                <a:solidFill>
                  <a:srgbClr val="FFFFFF"/>
                </a:solidFill>
                <a:latin typeface="Arial" panose="020B0604020202020204" pitchFamily="34" charset="0"/>
                <a:cs typeface="Arial" panose="020B0604020202020204" pitchFamily="34" charset="0"/>
              </a:rPr>
              <a:t> = an abnormal condition that a person inherits through genes or chromosomes.</a:t>
            </a:r>
          </a:p>
          <a:p>
            <a:pPr fontAlgn="base">
              <a:spcBef>
                <a:spcPct val="0"/>
              </a:spcBef>
              <a:spcAft>
                <a:spcPct val="0"/>
              </a:spcAft>
            </a:pPr>
            <a:endParaRPr lang="en-US" altLang="en-US" sz="32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3200">
                <a:solidFill>
                  <a:srgbClr val="FFFFFF"/>
                </a:solidFill>
                <a:latin typeface="Arial" panose="020B0604020202020204" pitchFamily="34" charset="0"/>
                <a:cs typeface="Arial" panose="020B0604020202020204" pitchFamily="34" charset="0"/>
              </a:rPr>
              <a:t>* They are caused by mutations, which are changes in a person’s DNA.</a:t>
            </a: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D9DF3FA7-3D70-7A5B-47E7-1FA44A2099E9}"/>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19810" name="Text Box 2">
            <a:extLst>
              <a:ext uri="{FF2B5EF4-FFF2-40B4-BE49-F238E27FC236}">
                <a16:creationId xmlns:a16="http://schemas.microsoft.com/office/drawing/2014/main" id="{139A7C83-E015-2F8C-A620-02E2071D5DB3}"/>
              </a:ext>
            </a:extLst>
          </p:cNvPr>
          <p:cNvSpPr txBox="1">
            <a:spLocks noChangeArrowheads="1"/>
          </p:cNvSpPr>
          <p:nvPr/>
        </p:nvSpPr>
        <p:spPr bwMode="auto">
          <a:xfrm>
            <a:off x="1889126" y="341313"/>
            <a:ext cx="8778875"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Cystic Fibrosis</a:t>
            </a:r>
            <a:r>
              <a:rPr lang="en-US" altLang="en-US" sz="2800">
                <a:solidFill>
                  <a:srgbClr val="FFFFFF"/>
                </a:solidFill>
                <a:latin typeface="Arial" panose="020B0604020202020204" pitchFamily="34" charset="0"/>
                <a:cs typeface="Arial" panose="020B0604020202020204" pitchFamily="34" charset="0"/>
              </a:rPr>
              <a:t> =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the lungs and intestines fill with mucus.</a:t>
            </a:r>
          </a:p>
          <a:p>
            <a:pPr fontAlgn="base">
              <a:spcBef>
                <a:spcPct val="0"/>
              </a:spcBef>
              <a:spcAft>
                <a:spcPct val="0"/>
              </a:spcAft>
            </a:pPr>
            <a:endParaRPr lang="en-US" altLang="en-US" sz="28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Sickle-Cell Disease</a:t>
            </a:r>
            <a:r>
              <a:rPr lang="en-US" altLang="en-US" sz="2800">
                <a:solidFill>
                  <a:srgbClr val="FFFFFF"/>
                </a:solidFill>
                <a:latin typeface="Arial" panose="020B0604020202020204" pitchFamily="34" charset="0"/>
                <a:cs typeface="Arial" panose="020B0604020202020204" pitchFamily="34" charset="0"/>
              </a:rPr>
              <a:t> =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red blood cells are shaped like sickles. </a:t>
            </a:r>
          </a:p>
          <a:p>
            <a:pPr fontAlgn="base">
              <a:spcBef>
                <a:spcPct val="0"/>
              </a:spcBef>
              <a:spcAft>
                <a:spcPct val="0"/>
              </a:spcAft>
            </a:pPr>
            <a:endParaRPr lang="en-US" altLang="en-US" sz="28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Hemophilia</a:t>
            </a:r>
            <a:r>
              <a:rPr lang="en-US" altLang="en-US" sz="2800">
                <a:solidFill>
                  <a:srgbClr val="FFFFFF"/>
                </a:solidFill>
                <a:latin typeface="Arial" panose="020B0604020202020204" pitchFamily="34" charset="0"/>
                <a:cs typeface="Arial" panose="020B0604020202020204" pitchFamily="34" charset="0"/>
              </a:rPr>
              <a:t> =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causes the blood to clot too slowly or not at all.</a:t>
            </a:r>
          </a:p>
          <a:p>
            <a:pPr fontAlgn="base">
              <a:spcBef>
                <a:spcPct val="0"/>
              </a:spcBef>
              <a:spcAft>
                <a:spcPct val="0"/>
              </a:spcAft>
            </a:pPr>
            <a:endParaRPr lang="en-US" altLang="en-US" sz="28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Huntington’s Disease</a:t>
            </a:r>
            <a:r>
              <a:rPr lang="en-US" altLang="en-US" sz="2800">
                <a:solidFill>
                  <a:srgbClr val="FFFFFF"/>
                </a:solidFill>
                <a:latin typeface="Arial" panose="020B0604020202020204" pitchFamily="34" charset="0"/>
                <a:cs typeface="Arial" panose="020B0604020202020204" pitchFamily="34" charset="0"/>
              </a:rPr>
              <a:t> =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causes the breakdown of brain cells.</a:t>
            </a:r>
          </a:p>
          <a:p>
            <a:pPr fontAlgn="base">
              <a:spcBef>
                <a:spcPct val="0"/>
              </a:spcBef>
              <a:spcAft>
                <a:spcPct val="0"/>
              </a:spcAft>
            </a:pPr>
            <a:endParaRPr lang="en-US" altLang="en-US" sz="28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Down Syndrome</a:t>
            </a:r>
            <a:r>
              <a:rPr lang="en-US" altLang="en-US" sz="2800">
                <a:solidFill>
                  <a:srgbClr val="FFFFFF"/>
                </a:solidFill>
                <a:latin typeface="Arial" panose="020B0604020202020204" pitchFamily="34" charset="0"/>
                <a:cs typeface="Arial" panose="020B0604020202020204" pitchFamily="34" charset="0"/>
              </a:rPr>
              <a:t> =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an extra copy of chromosome number 21.</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DC321B39-867E-C89A-AE7C-D2DD69F6D217}"/>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20834" name="Text Box 2">
            <a:extLst>
              <a:ext uri="{FF2B5EF4-FFF2-40B4-BE49-F238E27FC236}">
                <a16:creationId xmlns:a16="http://schemas.microsoft.com/office/drawing/2014/main" id="{A9D3BFAF-3DCB-7B43-E9F6-D3AE59497B62}"/>
              </a:ext>
            </a:extLst>
          </p:cNvPr>
          <p:cNvSpPr txBox="1">
            <a:spLocks noChangeArrowheads="1"/>
          </p:cNvSpPr>
          <p:nvPr/>
        </p:nvSpPr>
        <p:spPr bwMode="auto">
          <a:xfrm>
            <a:off x="2117726" y="569913"/>
            <a:ext cx="8550275" cy="56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Diagnosing Genetic Disorders</a:t>
            </a:r>
            <a:endParaRPr lang="en-US" altLang="en-US" sz="28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endParaRPr lang="en-US" altLang="en-US" sz="28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Amniocentesis</a:t>
            </a:r>
            <a:r>
              <a:rPr lang="en-US" altLang="en-US" sz="2800">
                <a:solidFill>
                  <a:srgbClr val="FFFFFF"/>
                </a:solidFill>
                <a:latin typeface="Arial" panose="020B0604020202020204" pitchFamily="34" charset="0"/>
                <a:cs typeface="Arial" panose="020B0604020202020204" pitchFamily="34" charset="0"/>
              </a:rPr>
              <a:t> is now used.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	- Long needle to get fluid and cells from the 	baby in the mother’s womb.</a:t>
            </a:r>
          </a:p>
          <a:p>
            <a:pPr fontAlgn="base">
              <a:spcBef>
                <a:spcPct val="0"/>
              </a:spcBef>
              <a:spcAft>
                <a:spcPct val="0"/>
              </a:spcAft>
            </a:pPr>
            <a:endParaRPr lang="en-US" altLang="en-US" sz="28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	- A </a:t>
            </a:r>
            <a:r>
              <a:rPr lang="en-US" altLang="en-US" sz="2800" b="1" u="sng">
                <a:solidFill>
                  <a:srgbClr val="FFFFFF"/>
                </a:solidFill>
                <a:latin typeface="Arial" panose="020B0604020202020204" pitchFamily="34" charset="0"/>
                <a:cs typeface="Arial" panose="020B0604020202020204" pitchFamily="34" charset="0"/>
              </a:rPr>
              <a:t>karyotype</a:t>
            </a:r>
            <a:r>
              <a:rPr lang="en-US" altLang="en-US" sz="2800">
                <a:solidFill>
                  <a:srgbClr val="FFFFFF"/>
                </a:solidFill>
                <a:latin typeface="Arial" panose="020B0604020202020204" pitchFamily="34" charset="0"/>
                <a:cs typeface="Arial" panose="020B0604020202020204" pitchFamily="34" charset="0"/>
              </a:rPr>
              <a:t> (a picture of all the 	chromosomes in the baby’s cell) is then made </a:t>
            </a:r>
          </a:p>
          <a:p>
            <a:pPr fontAlgn="base">
              <a:spcBef>
                <a:spcPct val="0"/>
              </a:spcBef>
              <a:spcAft>
                <a:spcPct val="0"/>
              </a:spcAft>
            </a:pPr>
            <a:r>
              <a:rPr lang="en-US" altLang="en-US" sz="2800">
                <a:solidFill>
                  <a:srgbClr val="FFFFFF"/>
                </a:solidFill>
                <a:latin typeface="Arial" panose="020B0604020202020204" pitchFamily="34" charset="0"/>
                <a:cs typeface="Arial" panose="020B0604020202020204" pitchFamily="34" charset="0"/>
              </a:rPr>
              <a:t>	and examined by the doctor.</a:t>
            </a:r>
          </a:p>
          <a:p>
            <a:pPr fontAlgn="base">
              <a:spcBef>
                <a:spcPct val="0"/>
              </a:spcBef>
              <a:spcAft>
                <a:spcPct val="0"/>
              </a:spcAft>
            </a:pPr>
            <a:endParaRPr lang="en-US" altLang="en-US" sz="2800">
              <a:solidFill>
                <a:srgbClr val="FFFFFF"/>
              </a:solidFill>
              <a:latin typeface="Arial" panose="020B0604020202020204" pitchFamily="34" charset="0"/>
              <a:cs typeface="Arial" panose="020B0604020202020204" pitchFamily="34" charset="0"/>
            </a:endParaRPr>
          </a:p>
          <a:p>
            <a:pPr fontAlgn="base">
              <a:spcBef>
                <a:spcPct val="0"/>
              </a:spcBef>
              <a:spcAft>
                <a:spcPct val="0"/>
              </a:spcAft>
            </a:pPr>
            <a:r>
              <a:rPr lang="en-US" altLang="en-US" sz="2800" b="1" u="sng">
                <a:solidFill>
                  <a:srgbClr val="FFFFFF"/>
                </a:solidFill>
                <a:latin typeface="Arial" panose="020B0604020202020204" pitchFamily="34" charset="0"/>
                <a:cs typeface="Arial" panose="020B0604020202020204" pitchFamily="34" charset="0"/>
              </a:rPr>
              <a:t>Genetic Counseling</a:t>
            </a:r>
            <a:r>
              <a:rPr lang="en-US" altLang="en-US" sz="2800">
                <a:solidFill>
                  <a:srgbClr val="FFFFFF"/>
                </a:solidFill>
                <a:latin typeface="Arial" panose="020B0604020202020204" pitchFamily="34" charset="0"/>
                <a:cs typeface="Arial" panose="020B0604020202020204" pitchFamily="34" charset="0"/>
              </a:rPr>
              <a:t> by doctors, helps families predict the possibilities of having a child with the disorder.</a:t>
            </a: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F1AFD1-65F8-70E6-EB18-A755B8A2260A}"/>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21858" name="Rectangle 2">
            <a:extLst>
              <a:ext uri="{FF2B5EF4-FFF2-40B4-BE49-F238E27FC236}">
                <a16:creationId xmlns:a16="http://schemas.microsoft.com/office/drawing/2014/main" id="{BAC3B54B-A80B-F770-474B-81725A21FC8A}"/>
              </a:ext>
            </a:extLst>
          </p:cNvPr>
          <p:cNvSpPr>
            <a:spLocks noGrp="1" noChangeArrowheads="1"/>
          </p:cNvSpPr>
          <p:nvPr>
            <p:ph type="title"/>
          </p:nvPr>
        </p:nvSpPr>
        <p:spPr/>
        <p:txBody>
          <a:bodyPr/>
          <a:lstStyle/>
          <a:p>
            <a:r>
              <a:rPr lang="en-US" altLang="en-US"/>
              <a:t>Karyotype</a:t>
            </a:r>
          </a:p>
        </p:txBody>
      </p:sp>
      <p:pic>
        <p:nvPicPr>
          <p:cNvPr id="121859" name="Picture 3">
            <a:extLst>
              <a:ext uri="{FF2B5EF4-FFF2-40B4-BE49-F238E27FC236}">
                <a16:creationId xmlns:a16="http://schemas.microsoft.com/office/drawing/2014/main" id="{5792C5A4-994F-939D-7162-E586B340C5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600201"/>
            <a:ext cx="5029200" cy="4849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8EF795-E0B8-56DB-126B-0F04AFF8E896}"/>
              </a:ext>
            </a:extLst>
          </p:cNvPr>
          <p:cNvSpPr>
            <a:spLocks noGrp="1"/>
          </p:cNvSpPr>
          <p:nvPr>
            <p:ph type="ftr" sz="quarter" idx="10"/>
          </p:nvPr>
        </p:nvSpPr>
        <p:spPr/>
        <p:txBody>
          <a:bodyPr/>
          <a:lstStyle/>
          <a:p>
            <a:pPr fontAlgn="base">
              <a:spcBef>
                <a:spcPct val="0"/>
              </a:spcBef>
              <a:spcAft>
                <a:spcPct val="0"/>
              </a:spcAft>
            </a:pPr>
            <a:r>
              <a:rPr lang="en-US" altLang="en-US">
                <a:solidFill>
                  <a:srgbClr val="FFFFFF"/>
                </a:solidFill>
                <a:latin typeface="Arial" panose="020B0604020202020204" pitchFamily="34" charset="0"/>
                <a:cs typeface="Arial" panose="020B0604020202020204" pitchFamily="34" charset="0"/>
              </a:rPr>
              <a:t>www.soulcare.org	Sid Galloway</a:t>
            </a:r>
          </a:p>
        </p:txBody>
      </p:sp>
      <p:sp>
        <p:nvSpPr>
          <p:cNvPr id="122882" name="Rectangle 2">
            <a:extLst>
              <a:ext uri="{FF2B5EF4-FFF2-40B4-BE49-F238E27FC236}">
                <a16:creationId xmlns:a16="http://schemas.microsoft.com/office/drawing/2014/main" id="{34EDC2C7-A0DD-6496-7369-A8B52DD6235E}"/>
              </a:ext>
            </a:extLst>
          </p:cNvPr>
          <p:cNvSpPr>
            <a:spLocks noGrp="1" noChangeArrowheads="1"/>
          </p:cNvSpPr>
          <p:nvPr>
            <p:ph type="title"/>
          </p:nvPr>
        </p:nvSpPr>
        <p:spPr>
          <a:xfrm>
            <a:off x="1981200" y="274638"/>
            <a:ext cx="8229600" cy="639762"/>
          </a:xfrm>
        </p:spPr>
        <p:txBody>
          <a:bodyPr/>
          <a:lstStyle/>
          <a:p>
            <a:r>
              <a:rPr lang="en-US" altLang="en-US" sz="4000">
                <a:solidFill>
                  <a:srgbClr val="FFFF00"/>
                </a:solidFill>
                <a:cs typeface="Times New Roman" panose="02020603050405020304" pitchFamily="18" charset="0"/>
              </a:rPr>
              <a:t>Advances in Genetics</a:t>
            </a:r>
          </a:p>
        </p:txBody>
      </p:sp>
      <p:sp>
        <p:nvSpPr>
          <p:cNvPr id="122883" name="Rectangle 3">
            <a:extLst>
              <a:ext uri="{FF2B5EF4-FFF2-40B4-BE49-F238E27FC236}">
                <a16:creationId xmlns:a16="http://schemas.microsoft.com/office/drawing/2014/main" id="{7C87D074-ECEE-3774-C4D9-BB09742D5B5E}"/>
              </a:ext>
            </a:extLst>
          </p:cNvPr>
          <p:cNvSpPr>
            <a:spLocks noGrp="1" noChangeArrowheads="1"/>
          </p:cNvSpPr>
          <p:nvPr>
            <p:ph type="body" idx="1"/>
          </p:nvPr>
        </p:nvSpPr>
        <p:spPr>
          <a:xfrm>
            <a:off x="1981200" y="990601"/>
            <a:ext cx="8229600" cy="5135563"/>
          </a:xfrm>
        </p:spPr>
        <p:txBody>
          <a:bodyPr/>
          <a:lstStyle/>
          <a:p>
            <a:pPr marL="609600" indent="-609600"/>
            <a:r>
              <a:rPr lang="en-US" altLang="en-US" b="1"/>
              <a:t>Three Methods to Produce Organisms with desirable traits:</a:t>
            </a:r>
            <a:br>
              <a:rPr lang="en-US" altLang="en-US" b="1"/>
            </a:br>
            <a:endParaRPr lang="en-US" altLang="en-US" b="1"/>
          </a:p>
          <a:p>
            <a:pPr marL="990600" lvl="1" indent="-533400">
              <a:buFontTx/>
              <a:buAutoNum type="arabicPeriod"/>
            </a:pPr>
            <a:r>
              <a:rPr lang="en-US" altLang="en-US" b="1" u="sng"/>
              <a:t>Selective Breeding</a:t>
            </a:r>
            <a:r>
              <a:rPr lang="en-US" altLang="en-US"/>
              <a:t> </a:t>
            </a:r>
            <a:br>
              <a:rPr lang="en-US" altLang="en-US" b="1"/>
            </a:br>
            <a:endParaRPr lang="en-US" altLang="en-US" b="1"/>
          </a:p>
          <a:p>
            <a:pPr marL="990600" lvl="1" indent="-533400">
              <a:buFontTx/>
              <a:buAutoNum type="arabicPeriod"/>
            </a:pPr>
            <a:r>
              <a:rPr lang="en-US" altLang="en-US" b="1" u="sng"/>
              <a:t>Cloning</a:t>
            </a:r>
            <a:br>
              <a:rPr lang="en-US" altLang="en-US" b="1" u="sng"/>
            </a:br>
            <a:r>
              <a:rPr lang="en-US" altLang="en-US"/>
              <a:t> </a:t>
            </a:r>
          </a:p>
          <a:p>
            <a:pPr marL="990600" lvl="1" indent="-533400">
              <a:buFontTx/>
              <a:buAutoNum type="arabicPeriod"/>
            </a:pPr>
            <a:r>
              <a:rPr lang="en-US" altLang="en-US" b="1" u="sng"/>
              <a:t>Genetic Engineering</a:t>
            </a:r>
            <a:r>
              <a:rPr lang="en-US" altLang="en-US"/>
              <a:t> </a:t>
            </a:r>
          </a:p>
        </p:txBody>
      </p:sp>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NOTES_FOOTER" val="1"/>
</p:tagLst>
</file>

<file path=ppt/tags/tag4.xml><?xml version="1.0" encoding="utf-8"?>
<p:tagLst xmlns:a="http://schemas.openxmlformats.org/drawingml/2006/main" xmlns:r="http://schemas.openxmlformats.org/officeDocument/2006/relationships" xmlns:p="http://schemas.openxmlformats.org/presentationml/2006/main">
  <p:tag name="IIW_NOTES_FOOTER" val="1"/>
</p:tagLst>
</file>

<file path=ppt/tags/tag5.xml><?xml version="1.0" encoding="utf-8"?>
<p:tagLst xmlns:a="http://schemas.openxmlformats.org/drawingml/2006/main" xmlns:r="http://schemas.openxmlformats.org/officeDocument/2006/relationships" xmlns:p="http://schemas.openxmlformats.org/presentationml/2006/main">
  <p:tag name="IIW_NOTES_FOOTER" val="1"/>
</p:tagLst>
</file>

<file path=ppt/tags/tag6.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2076</TotalTime>
  <Words>2579</Words>
  <Application>Microsoft Office PowerPoint</Application>
  <PresentationFormat>Widescreen</PresentationFormat>
  <Paragraphs>375</Paragraphs>
  <Slides>101</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Helvetica</vt:lpstr>
      <vt:lpstr>Times New 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Labeling Generations</vt:lpstr>
      <vt:lpstr>PowerPoint Presentation</vt:lpstr>
      <vt:lpstr>Mendels 3 Laws</vt:lpstr>
      <vt:lpstr>PowerPoint Presentation</vt:lpstr>
      <vt:lpstr>Segregation &amp; Independent Sorting</vt:lpstr>
      <vt:lpstr>Modern Molecular Genetics Matches Mendel’s Predictions:</vt:lpstr>
      <vt:lpstr>PowerPoint Presentation</vt:lpstr>
      <vt:lpstr>Genetic Terms</vt:lpstr>
      <vt:lpstr>Genetic Terms</vt:lpstr>
      <vt:lpstr>PowerPoint Presentation</vt:lpstr>
      <vt:lpstr>Dominant vs. Recessive</vt:lpstr>
      <vt:lpstr>Examples of Symbols </vt:lpstr>
      <vt:lpstr> Genetic Crosses</vt:lpstr>
      <vt:lpstr>Probability</vt:lpstr>
      <vt:lpstr>Probability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Incomplete dominance</vt:lpstr>
      <vt:lpstr>Incomplete dominance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Inheritance related to sex</vt:lpstr>
      <vt:lpstr>Sex-Limited Traits</vt:lpstr>
      <vt:lpstr>Y-linked Traits </vt:lpstr>
      <vt:lpstr>PowerPoint Presentation</vt:lpstr>
      <vt:lpstr>X-linked Traits  ( we will do some examples on the board</vt:lpstr>
      <vt:lpstr>PowerPoint Presentation</vt:lpstr>
      <vt:lpstr>PowerPoint Presentation</vt:lpstr>
      <vt:lpstr>Sex-Influenced characteristics do some examples on board</vt:lpstr>
      <vt:lpstr>Sex influenced traits</vt:lpstr>
      <vt:lpstr>PowerPoint Presentation</vt:lpstr>
      <vt:lpstr>PowerPoint Presentation</vt:lpstr>
      <vt:lpstr>Codominance/ Multiple Alleles</vt:lpstr>
      <vt:lpstr>Blood Types</vt:lpstr>
      <vt:lpstr>Multiple Gene Traits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Dog Kind – no new info </vt:lpstr>
      <vt:lpstr>Possible variation - dogs</vt:lpstr>
      <vt:lpstr>Possible variation - dogs</vt:lpstr>
      <vt:lpstr>Possible variation - dogs</vt:lpstr>
      <vt:lpstr>Possible variation - dogs</vt:lpstr>
      <vt:lpstr>Possible variation - dogs</vt:lpstr>
      <vt:lpstr>Possible variation - dogs</vt:lpstr>
      <vt:lpstr>PowerPoint Presentation</vt:lpstr>
      <vt:lpstr>PowerPoint Presentation</vt:lpstr>
      <vt:lpstr>PowerPoint Presentation</vt:lpstr>
      <vt:lpstr>Noah’s Ark – New Jan 2004</vt:lpstr>
      <vt:lpstr>Lotsa Dogs!!! W/circles</vt:lpstr>
      <vt:lpstr>Lotsa Dogs!!! W/circles</vt:lpstr>
      <vt:lpstr>Dog medium fur length </vt:lpstr>
      <vt:lpstr>Dogs – Natural Selection Cold/Hot</vt:lpstr>
      <vt:lpstr>Dogs – Natural Selection Cold/Hot</vt:lpstr>
      <vt:lpstr>Wild dogs 1</vt:lpstr>
      <vt:lpstr>Wild dogs 2</vt:lpstr>
      <vt:lpstr>Wild dogs 3</vt:lpstr>
      <vt:lpstr>Wild dogs 4</vt:lpstr>
      <vt:lpstr>Wild dogs 5</vt:lpstr>
      <vt:lpstr>PowerPoint Presentation</vt:lpstr>
      <vt:lpstr>PowerPoint Presentation</vt:lpstr>
      <vt:lpstr>PowerPoint Presentation</vt:lpstr>
      <vt:lpstr>Environmental Effects</vt:lpstr>
      <vt:lpstr>PowerPoint Presentation</vt:lpstr>
      <vt:lpstr>Autosomal dominant pedigree</vt:lpstr>
      <vt:lpstr>PowerPoint Presentation</vt:lpstr>
      <vt:lpstr>PowerPoint Presentation</vt:lpstr>
      <vt:lpstr>PowerPoint Presentation</vt:lpstr>
      <vt:lpstr>Karyotype</vt:lpstr>
      <vt:lpstr>Advances in Genetics</vt:lpstr>
      <vt:lpstr>Selective Breeding</vt:lpstr>
      <vt:lpstr>Genetic Engineering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1</cp:revision>
  <dcterms:created xsi:type="dcterms:W3CDTF">2022-09-21T15:35:13Z</dcterms:created>
  <dcterms:modified xsi:type="dcterms:W3CDTF">2023-02-22T15:02:46Z</dcterms:modified>
</cp:coreProperties>
</file>