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84" r:id="rId8"/>
    <p:sldId id="285" r:id="rId9"/>
    <p:sldId id="286" r:id="rId10"/>
    <p:sldId id="287" r:id="rId11"/>
    <p:sldId id="261" r:id="rId12"/>
    <p:sldId id="266" r:id="rId13"/>
    <p:sldId id="262" r:id="rId14"/>
    <p:sldId id="263" r:id="rId15"/>
    <p:sldId id="288" r:id="rId16"/>
    <p:sldId id="264" r:id="rId17"/>
    <p:sldId id="268" r:id="rId18"/>
    <p:sldId id="289" r:id="rId19"/>
    <p:sldId id="267" r:id="rId20"/>
    <p:sldId id="265"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3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a:t>Click to edit Master title style</a:t>
            </a:r>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fld id="{D729817A-3A69-489E-A15A-5DFF2AC767F8}" type="datetimeFigureOut">
              <a:rPr lang="en-US"/>
              <a:pPr>
                <a:defRPr/>
              </a:pPr>
              <a:t>9/21/2018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3979BC9A-2B9C-4A3E-B967-95D843243ACB}"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C96B41E-6E8D-4DDC-9C01-A5F9F06C7148}" type="datetimeFigureOut">
              <a:rPr lang="en-US"/>
              <a:pPr>
                <a:defRPr/>
              </a:pPr>
              <a:t>9/21/2018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25804D-EEE1-4B65-BAE9-C4DAAF167C8B}"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D830C39-A9E5-4A84-9FCE-03E7D0E67A55}" type="datetimeFigureOut">
              <a:rPr lang="en-US"/>
              <a:pPr>
                <a:defRPr/>
              </a:pPr>
              <a:t>9/21/2018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60BE5D-F8FB-4621-A040-93F0DD43E6C9}"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9699" name="Rectangle 3"/>
          <p:cNvSpPr>
            <a:spLocks noGrp="1" noChangeArrowheads="1"/>
          </p:cNvSpPr>
          <p:nvPr>
            <p:ph type="ctrTitle"/>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EC24E32F-D558-4857-B3BF-C2FEF5F8E50A}"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7D20BBD-7CBE-4A15-BE17-00BC8998ADF4}"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C025548-77B4-40D5-BE72-C55FB1A02B14}"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05EB4D3-6477-4C6E-A39C-F1980B09D863}"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94E17F33-09C0-4EE6-8667-7C02C3AB1672}"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7C39270-C336-45CB-8D12-FC4485EC5C0E}"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B70A2AB-8B6A-4350-BBD3-15D1429A4E2E}"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D10B272-A7E0-4D1A-A4BB-E9CE52C5E7F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B00342C-C2C7-4E09-9C50-770D9AB8A8D9}" type="datetimeFigureOut">
              <a:rPr lang="en-US"/>
              <a:pPr>
                <a:defRPr/>
              </a:pPr>
              <a:t>9/21/2018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5869C-DCC3-4021-B265-28D2B0611214}"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82A54E2-05FD-4C24-A676-31F45F440F1A}"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4CEAD34-5BC6-4431-A383-2AC5FE6FD32A}"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266FA79-4E0E-48CC-BBA8-7F1F5B9DE0A0}"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F849ED3-6B61-4C24-9A2D-750DF91911DF}" type="datetimeFigureOut">
              <a:rPr lang="en-US"/>
              <a:pPr>
                <a:defRPr/>
              </a:pPr>
              <a:t>9/21/2018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C6B879-C7E6-402E-9CCE-022E3C7447C5}"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0E59602-E78B-401A-B83E-8DE7A264CF88}" type="datetimeFigureOut">
              <a:rPr lang="en-US"/>
              <a:pPr>
                <a:defRPr/>
              </a:pPr>
              <a:t>9/21/2018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21B03F-0E95-48F4-BFBF-5EC1BA7B377C}"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F556355-357F-4FE9-8EEF-AECAE654E868}" type="datetimeFigureOut">
              <a:rPr lang="en-US"/>
              <a:pPr>
                <a:defRPr/>
              </a:pPr>
              <a:t>9/21/2018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45E1A6-36DA-4D0C-97BA-28A86E8E62A5}"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EBD0B52-AFA9-4139-877B-114B5B2D0166}" type="datetimeFigureOut">
              <a:rPr lang="en-US"/>
              <a:pPr>
                <a:defRPr/>
              </a:pPr>
              <a:t>9/21/2018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0C6ED7-662A-41D8-84FA-ED7BC6E651A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7612A47-6064-40D9-9FE8-46B3A166BB53}" type="datetimeFigureOut">
              <a:rPr lang="en-US"/>
              <a:pPr>
                <a:defRPr/>
              </a:pPr>
              <a:t>9/21/2018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4B6351-7CA2-4945-A31A-F092A31113B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CC64717-8ABC-4933-BACD-C30BCD918EFF}" type="datetimeFigureOut">
              <a:rPr lang="en-US"/>
              <a:pPr>
                <a:defRPr/>
              </a:pPr>
              <a:t>9/21/2018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CCC293-79BE-4817-B907-049CB4C3387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6A50ACD-10F1-4F1F-A013-DB1EBC2212C2}" type="datetimeFigureOut">
              <a:rPr lang="en-US"/>
              <a:pPr>
                <a:defRPr/>
              </a:pPr>
              <a:t>9/21/2018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54F0E4-E33C-445F-9E0E-9977A6A3F09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fld id="{05DE1D35-B27F-4099-98E9-463CECBD6223}" type="datetimeFigureOut">
              <a:rPr lang="en-US"/>
              <a:pPr>
                <a:defRPr/>
              </a:pPr>
              <a:t>9/21/2018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EA39EE4E-F0A9-4816-A503-FB22524E18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cs typeface="Arial" pitchFamily="34" charset="0"/>
        </a:defRPr>
      </a:lvl2pPr>
      <a:lvl3pPr algn="l" rtl="0" fontAlgn="base">
        <a:spcBef>
          <a:spcPct val="0"/>
        </a:spcBef>
        <a:spcAft>
          <a:spcPct val="0"/>
        </a:spcAft>
        <a:buClr>
          <a:schemeClr val="tx1"/>
        </a:buClr>
        <a:defRPr sz="3200">
          <a:solidFill>
            <a:schemeClr val="tx1"/>
          </a:solidFill>
          <a:latin typeface="Arial" pitchFamily="34" charset="0"/>
          <a:cs typeface="Arial" pitchFamily="34" charset="0"/>
        </a:defRPr>
      </a:lvl3pPr>
      <a:lvl4pPr algn="l" rtl="0" fontAlgn="base">
        <a:spcBef>
          <a:spcPct val="0"/>
        </a:spcBef>
        <a:spcAft>
          <a:spcPct val="0"/>
        </a:spcAft>
        <a:buClr>
          <a:schemeClr val="tx1"/>
        </a:buClr>
        <a:defRPr sz="3200">
          <a:solidFill>
            <a:schemeClr val="tx1"/>
          </a:solidFill>
          <a:latin typeface="Arial" pitchFamily="34" charset="0"/>
          <a:cs typeface="Arial" pitchFamily="34" charset="0"/>
        </a:defRPr>
      </a:lvl4pPr>
      <a:lvl5pPr algn="l" rtl="0" fontAlgn="base">
        <a:spcBef>
          <a:spcPct val="0"/>
        </a:spcBef>
        <a:spcAft>
          <a:spcPct val="0"/>
        </a:spcAft>
        <a:buClr>
          <a:schemeClr val="tx1"/>
        </a:buClr>
        <a:defRPr sz="3200">
          <a:solidFill>
            <a:schemeClr val="tx1"/>
          </a:solidFill>
          <a:latin typeface="Arial" pitchFamily="34" charset="0"/>
          <a:cs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331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A743CA38-ED64-43A6-9740-D2936CF7A5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p:txBody>
          <a:bodyPr/>
          <a:lstStyle/>
          <a:p>
            <a:r>
              <a:rPr lang="en-US" smtClean="0"/>
              <a:t>Virtual Skeleton Identification</a:t>
            </a:r>
          </a:p>
        </p:txBody>
      </p:sp>
      <p:sp>
        <p:nvSpPr>
          <p:cNvPr id="25602" name="Subtitle 2"/>
          <p:cNvSpPr>
            <a:spLocks noGrp="1"/>
          </p:cNvSpPr>
          <p:nvPr>
            <p:ph type="subTitle" idx="1"/>
          </p:nvPr>
        </p:nvSpPr>
        <p:spPr/>
        <p:txBody>
          <a:bodyPr/>
          <a:lstStyle/>
          <a:p>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76225" y="152400"/>
            <a:ext cx="8867775" cy="563563"/>
          </a:xfrm>
        </p:spPr>
        <p:txBody>
          <a:bodyPr/>
          <a:lstStyle/>
          <a:p>
            <a:r>
              <a:rPr lang="en-US" smtClean="0"/>
              <a:t>Practice: Pelvis #1</a:t>
            </a:r>
          </a:p>
        </p:txBody>
      </p:sp>
      <p:sp>
        <p:nvSpPr>
          <p:cNvPr id="34818" name="Content Placeholder 2"/>
          <p:cNvSpPr>
            <a:spLocks noGrp="1"/>
          </p:cNvSpPr>
          <p:nvPr>
            <p:ph idx="1"/>
          </p:nvPr>
        </p:nvSpPr>
        <p:spPr>
          <a:xfrm>
            <a:off x="152400" y="914400"/>
            <a:ext cx="3657600" cy="5943600"/>
          </a:xfrm>
        </p:spPr>
        <p:txBody>
          <a:bodyPr/>
          <a:lstStyle/>
          <a:p>
            <a:r>
              <a:rPr lang="en-US" smtClean="0"/>
              <a:t>Identify the attributes of this pelvis to find the gender:</a:t>
            </a:r>
          </a:p>
          <a:p>
            <a:pPr lvl="1"/>
            <a:r>
              <a:rPr lang="en-US" smtClean="0"/>
              <a:t>Angle</a:t>
            </a:r>
          </a:p>
          <a:p>
            <a:pPr lvl="1"/>
            <a:r>
              <a:rPr lang="en-US" smtClean="0"/>
              <a:t>Sacrum</a:t>
            </a:r>
          </a:p>
          <a:p>
            <a:pPr lvl="1"/>
            <a:r>
              <a:rPr lang="en-US" smtClean="0"/>
              <a:t>Pelvic </a:t>
            </a:r>
          </a:p>
          <a:p>
            <a:pPr lvl="1"/>
            <a:r>
              <a:rPr lang="en-US" smtClean="0"/>
              <a:t>Ilia Close or Spread</a:t>
            </a:r>
          </a:p>
          <a:p>
            <a:pPr lvl="1"/>
            <a:r>
              <a:rPr lang="en-US" smtClean="0"/>
              <a:t>Female or Male</a:t>
            </a:r>
          </a:p>
        </p:txBody>
      </p:sp>
      <p:pic>
        <p:nvPicPr>
          <p:cNvPr id="34819" name="Picture 2" descr="http://shs.westport.k12.ct.us/forensics/11-forensic_anthropology/forensic_skeletons/human_african_female_pelvis.jpg"/>
          <p:cNvPicPr>
            <a:picLocks noChangeAspect="1" noChangeArrowheads="1"/>
          </p:cNvPicPr>
          <p:nvPr/>
        </p:nvPicPr>
        <p:blipFill>
          <a:blip r:embed="rId2"/>
          <a:srcRect/>
          <a:stretch>
            <a:fillRect/>
          </a:stretch>
        </p:blipFill>
        <p:spPr bwMode="auto">
          <a:xfrm>
            <a:off x="3810000" y="228600"/>
            <a:ext cx="5334000" cy="586740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76225" y="152400"/>
            <a:ext cx="8867775" cy="563563"/>
          </a:xfrm>
        </p:spPr>
        <p:txBody>
          <a:bodyPr/>
          <a:lstStyle/>
          <a:p>
            <a:r>
              <a:rPr lang="en-US" smtClean="0"/>
              <a:t>Practice: Pelvis #2</a:t>
            </a:r>
          </a:p>
        </p:txBody>
      </p:sp>
      <p:sp>
        <p:nvSpPr>
          <p:cNvPr id="35842" name="Content Placeholder 2"/>
          <p:cNvSpPr>
            <a:spLocks noGrp="1"/>
          </p:cNvSpPr>
          <p:nvPr>
            <p:ph idx="1"/>
          </p:nvPr>
        </p:nvSpPr>
        <p:spPr>
          <a:xfrm>
            <a:off x="152400" y="914400"/>
            <a:ext cx="3657600" cy="5943600"/>
          </a:xfrm>
        </p:spPr>
        <p:txBody>
          <a:bodyPr/>
          <a:lstStyle/>
          <a:p>
            <a:r>
              <a:rPr lang="en-US" smtClean="0"/>
              <a:t>Identify the attributes of this pelvis to find the gender:</a:t>
            </a:r>
          </a:p>
          <a:p>
            <a:pPr lvl="1"/>
            <a:r>
              <a:rPr lang="en-US" smtClean="0"/>
              <a:t>Angle</a:t>
            </a:r>
          </a:p>
          <a:p>
            <a:pPr lvl="1"/>
            <a:r>
              <a:rPr lang="en-US" smtClean="0"/>
              <a:t>Sacrum</a:t>
            </a:r>
          </a:p>
          <a:p>
            <a:pPr lvl="1"/>
            <a:r>
              <a:rPr lang="en-US" smtClean="0"/>
              <a:t>Pelvic </a:t>
            </a:r>
          </a:p>
          <a:p>
            <a:pPr lvl="1"/>
            <a:r>
              <a:rPr lang="en-US" smtClean="0"/>
              <a:t>Ilia Close or Spread</a:t>
            </a:r>
          </a:p>
          <a:p>
            <a:pPr lvl="1"/>
            <a:r>
              <a:rPr lang="en-US" smtClean="0"/>
              <a:t>Female or Male</a:t>
            </a:r>
          </a:p>
        </p:txBody>
      </p:sp>
      <p:pic>
        <p:nvPicPr>
          <p:cNvPr id="35843" name="Picture 2" descr="http://shs.westport.k12.ct.us/forensics/11-forensic_anthropology/forensic_skeletons/human_asian_male_pelvis.jpg"/>
          <p:cNvPicPr>
            <a:picLocks noChangeAspect="1" noChangeArrowheads="1"/>
          </p:cNvPicPr>
          <p:nvPr/>
        </p:nvPicPr>
        <p:blipFill>
          <a:blip r:embed="rId2"/>
          <a:srcRect/>
          <a:stretch>
            <a:fillRect/>
          </a:stretch>
        </p:blipFill>
        <p:spPr bwMode="auto">
          <a:xfrm>
            <a:off x="3779838" y="533400"/>
            <a:ext cx="5364162" cy="502920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152400" y="152400"/>
            <a:ext cx="8867775" cy="6248400"/>
          </a:xfrm>
        </p:spPr>
        <p:txBody>
          <a:bodyPr/>
          <a:lstStyle/>
          <a:p>
            <a:r>
              <a:rPr lang="en-US" smtClean="0"/>
              <a:t>Another way is to examine the skull. </a:t>
            </a:r>
          </a:p>
          <a:p>
            <a:r>
              <a:rPr lang="en-US" smtClean="0"/>
              <a:t>This is fairly accurate, but not as accurate as the pelvis.</a:t>
            </a:r>
          </a:p>
          <a:p>
            <a:pPr lvl="1"/>
            <a:r>
              <a:rPr lang="en-US" smtClean="0"/>
              <a:t>Forensic anthropologists can accurately identify the skull somewhere between 85 and 90% of the time. </a:t>
            </a:r>
          </a:p>
          <a:p>
            <a:pPr lvl="1"/>
            <a:r>
              <a:rPr lang="en-US" smtClean="0"/>
              <a:t>This can be complicated by several factors:</a:t>
            </a:r>
          </a:p>
          <a:p>
            <a:pPr lvl="2"/>
            <a:r>
              <a:rPr lang="en-US" smtClean="0"/>
              <a:t>If a skull is incomplete,</a:t>
            </a:r>
          </a:p>
          <a:p>
            <a:pPr lvl="2"/>
            <a:r>
              <a:rPr lang="en-US" smtClean="0"/>
              <a:t>Some of the distinguishing characteristics, such as larger bone landmarks for muscle attachments in males, can be easily confused with the landmarks of more athletic females.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76200"/>
          <a:ext cx="8915400" cy="3970338"/>
        </p:xfrm>
        <a:graphic>
          <a:graphicData uri="http://schemas.openxmlformats.org/drawingml/2006/table">
            <a:tbl>
              <a:tblPr/>
              <a:tblGrid>
                <a:gridCol w="2942082">
                  <a:extLst>
                    <a:ext uri="{9D8B030D-6E8A-4147-A177-3AD203B41FA5}"/>
                  </a:extLst>
                </a:gridCol>
                <a:gridCol w="2942082">
                  <a:extLst>
                    <a:ext uri="{9D8B030D-6E8A-4147-A177-3AD203B41FA5}"/>
                  </a:extLst>
                </a:gridCol>
                <a:gridCol w="3031236">
                  <a:extLst>
                    <a:ext uri="{9D8B030D-6E8A-4147-A177-3AD203B41FA5}"/>
                  </a:extLst>
                </a:gridCol>
              </a:tblGrid>
              <a:tr h="186525">
                <a:tc>
                  <a:txBody>
                    <a:bodyPr/>
                    <a:lstStyle/>
                    <a:p>
                      <a:pPr algn="ctr"/>
                      <a:r>
                        <a:rPr lang="en-US" sz="1600" b="1" dirty="0">
                          <a:solidFill>
                            <a:srgbClr val="FF0000"/>
                          </a:solidFill>
                        </a:rPr>
                        <a:t>Landmarks</a:t>
                      </a:r>
                      <a:endParaRPr lang="en-US" sz="1600" dirty="0">
                        <a:solidFill>
                          <a:srgbClr val="FF0000"/>
                        </a:solidFill>
                      </a:endParaRPr>
                    </a:p>
                  </a:txBody>
                  <a:tcPr marL="0" marR="0" marT="0" marB="0" anchor="ctr">
                    <a:lnL>
                      <a:noFill/>
                    </a:lnL>
                    <a:lnR>
                      <a:noFill/>
                    </a:lnR>
                    <a:lnT>
                      <a:noFill/>
                    </a:lnT>
                    <a:lnB>
                      <a:noFill/>
                    </a:lnB>
                  </a:tcPr>
                </a:tc>
                <a:tc>
                  <a:txBody>
                    <a:bodyPr/>
                    <a:lstStyle/>
                    <a:p>
                      <a:pPr algn="ctr"/>
                      <a:r>
                        <a:rPr lang="en-US" sz="1600" b="1" dirty="0">
                          <a:solidFill>
                            <a:srgbClr val="FF0000"/>
                          </a:solidFill>
                        </a:rPr>
                        <a:t>Female</a:t>
                      </a:r>
                      <a:endParaRPr lang="en-US" sz="1600" dirty="0">
                        <a:solidFill>
                          <a:srgbClr val="FF0000"/>
                        </a:solidFill>
                      </a:endParaRPr>
                    </a:p>
                  </a:txBody>
                  <a:tcPr marL="0" marR="0" marT="0" marB="0" anchor="ctr">
                    <a:lnL>
                      <a:noFill/>
                    </a:lnL>
                    <a:lnR>
                      <a:noFill/>
                    </a:lnR>
                    <a:lnT>
                      <a:noFill/>
                    </a:lnT>
                    <a:lnB>
                      <a:noFill/>
                    </a:lnB>
                  </a:tcPr>
                </a:tc>
                <a:tc>
                  <a:txBody>
                    <a:bodyPr/>
                    <a:lstStyle/>
                    <a:p>
                      <a:pPr algn="ctr"/>
                      <a:r>
                        <a:rPr lang="en-US" sz="1600" b="1" dirty="0">
                          <a:solidFill>
                            <a:srgbClr val="FF0000"/>
                          </a:solidFill>
                        </a:rPr>
                        <a:t>Male</a:t>
                      </a:r>
                      <a:endParaRPr lang="en-US" sz="1600" dirty="0">
                        <a:solidFill>
                          <a:srgbClr val="FF0000"/>
                        </a:solidFill>
                      </a:endParaRPr>
                    </a:p>
                  </a:txBody>
                  <a:tcPr marL="0" marR="0" marT="0" marB="0" anchor="ctr">
                    <a:lnL>
                      <a:noFill/>
                    </a:lnL>
                    <a:lnR>
                      <a:noFill/>
                    </a:lnR>
                    <a:lnT>
                      <a:noFill/>
                    </a:lnT>
                    <a:lnB>
                      <a:noFill/>
                    </a:lnB>
                  </a:tcPr>
                </a:tc>
                <a:extLst>
                  <a:ext uri="{0D108BD9-81ED-4DB2-BD59-A6C34878D82A}"/>
                </a:extLst>
              </a:tr>
              <a:tr h="163209">
                <a:tc>
                  <a:txBody>
                    <a:bodyPr/>
                    <a:lstStyle/>
                    <a:p>
                      <a:pPr algn="ctr"/>
                      <a:r>
                        <a:rPr lang="en-US" sz="1400" b="1" dirty="0">
                          <a:solidFill>
                            <a:srgbClr val="0070C0"/>
                          </a:solidFill>
                        </a:rPr>
                        <a:t>Chin</a:t>
                      </a:r>
                      <a:endParaRPr lang="en-US" sz="1400" dirty="0">
                        <a:solidFill>
                          <a:srgbClr val="0070C0"/>
                        </a:solidFill>
                      </a:endParaRPr>
                    </a:p>
                  </a:txBody>
                  <a:tcPr marL="0" marR="0" marT="0" marB="0" anchor="ctr">
                    <a:lnL>
                      <a:noFill/>
                    </a:lnL>
                    <a:lnR>
                      <a:noFill/>
                    </a:lnR>
                    <a:lnT>
                      <a:noFill/>
                    </a:lnT>
                    <a:lnB>
                      <a:noFill/>
                    </a:lnB>
                  </a:tcPr>
                </a:tc>
                <a:tc>
                  <a:txBody>
                    <a:bodyPr/>
                    <a:lstStyle/>
                    <a:p>
                      <a:pPr algn="ctr"/>
                      <a:r>
                        <a:rPr lang="en-US" sz="1400" b="1"/>
                        <a:t>Rounded </a:t>
                      </a:r>
                      <a:endParaRPr lang="en-US" sz="1400"/>
                    </a:p>
                  </a:txBody>
                  <a:tcPr marL="0" marR="0" marT="0" marB="0" anchor="ctr">
                    <a:lnL>
                      <a:noFill/>
                    </a:lnL>
                    <a:lnR>
                      <a:noFill/>
                    </a:lnR>
                    <a:lnT>
                      <a:noFill/>
                    </a:lnT>
                    <a:lnB>
                      <a:noFill/>
                    </a:lnB>
                  </a:tcPr>
                </a:tc>
                <a:tc>
                  <a:txBody>
                    <a:bodyPr/>
                    <a:lstStyle/>
                    <a:p>
                      <a:pPr algn="ctr"/>
                      <a:r>
                        <a:rPr lang="en-US" sz="1400" b="1"/>
                        <a:t>Square</a:t>
                      </a:r>
                      <a:endParaRPr lang="en-US" sz="1400"/>
                    </a:p>
                  </a:txBody>
                  <a:tcPr marL="0" marR="0" marT="0" marB="0" anchor="ctr">
                    <a:lnL>
                      <a:noFill/>
                    </a:lnL>
                    <a:lnR>
                      <a:noFill/>
                    </a:lnR>
                    <a:lnT>
                      <a:noFill/>
                    </a:lnT>
                    <a:lnB>
                      <a:noFill/>
                    </a:lnB>
                  </a:tcPr>
                </a:tc>
                <a:extLst>
                  <a:ext uri="{0D108BD9-81ED-4DB2-BD59-A6C34878D82A}"/>
                </a:extLst>
              </a:tr>
              <a:tr h="326419">
                <a:tc>
                  <a:txBody>
                    <a:bodyPr/>
                    <a:lstStyle/>
                    <a:p>
                      <a:pPr algn="ctr"/>
                      <a:r>
                        <a:rPr lang="en-US" sz="1400" b="1" dirty="0">
                          <a:solidFill>
                            <a:srgbClr val="0070C0"/>
                          </a:solidFill>
                        </a:rPr>
                        <a:t>Mastoid Process</a:t>
                      </a:r>
                      <a:br>
                        <a:rPr lang="en-US" sz="1400" b="1" dirty="0">
                          <a:solidFill>
                            <a:srgbClr val="0070C0"/>
                          </a:solidFill>
                        </a:rPr>
                      </a:br>
                      <a:r>
                        <a:rPr lang="en-US" sz="1400" b="1" dirty="0">
                          <a:solidFill>
                            <a:srgbClr val="0070C0"/>
                          </a:solidFill>
                        </a:rPr>
                        <a:t>(Behind Ear)</a:t>
                      </a:r>
                      <a:endParaRPr lang="en-US" sz="1400" dirty="0">
                        <a:solidFill>
                          <a:srgbClr val="0070C0"/>
                        </a:solidFill>
                      </a:endParaRPr>
                    </a:p>
                  </a:txBody>
                  <a:tcPr marL="0" marR="0" marT="0" marB="0" anchor="ctr">
                    <a:lnL>
                      <a:noFill/>
                    </a:lnL>
                    <a:lnR>
                      <a:noFill/>
                    </a:lnR>
                    <a:lnT>
                      <a:noFill/>
                    </a:lnT>
                    <a:lnB>
                      <a:noFill/>
                    </a:lnB>
                  </a:tcPr>
                </a:tc>
                <a:tc>
                  <a:txBody>
                    <a:bodyPr/>
                    <a:lstStyle/>
                    <a:p>
                      <a:pPr algn="ctr"/>
                      <a:r>
                        <a:rPr lang="en-US" sz="1400" b="1"/>
                        <a:t>Small</a:t>
                      </a:r>
                      <a:endParaRPr lang="en-US" sz="1400"/>
                    </a:p>
                  </a:txBody>
                  <a:tcPr marL="0" marR="0" marT="0" marB="0" anchor="ctr">
                    <a:lnL>
                      <a:noFill/>
                    </a:lnL>
                    <a:lnR>
                      <a:noFill/>
                    </a:lnR>
                    <a:lnT>
                      <a:noFill/>
                    </a:lnT>
                    <a:lnB>
                      <a:noFill/>
                    </a:lnB>
                  </a:tcPr>
                </a:tc>
                <a:tc>
                  <a:txBody>
                    <a:bodyPr/>
                    <a:lstStyle/>
                    <a:p>
                      <a:pPr algn="ctr"/>
                      <a:r>
                        <a:rPr lang="en-US" sz="1400" b="1"/>
                        <a:t>Large</a:t>
                      </a:r>
                      <a:endParaRPr lang="en-US" sz="1400"/>
                    </a:p>
                  </a:txBody>
                  <a:tcPr marL="0" marR="0" marT="0" marB="0" anchor="ctr">
                    <a:lnL>
                      <a:noFill/>
                    </a:lnL>
                    <a:lnR>
                      <a:noFill/>
                    </a:lnR>
                    <a:lnT>
                      <a:noFill/>
                    </a:lnT>
                    <a:lnB>
                      <a:noFill/>
                    </a:lnB>
                  </a:tcPr>
                </a:tc>
                <a:extLst>
                  <a:ext uri="{0D108BD9-81ED-4DB2-BD59-A6C34878D82A}"/>
                </a:extLst>
              </a:tr>
              <a:tr h="555936">
                <a:tc>
                  <a:txBody>
                    <a:bodyPr/>
                    <a:lstStyle/>
                    <a:p>
                      <a:pPr algn="ctr"/>
                      <a:r>
                        <a:rPr lang="en-US" sz="1400" b="1" dirty="0">
                          <a:solidFill>
                            <a:srgbClr val="0070C0"/>
                          </a:solidFill>
                        </a:rPr>
                        <a:t>External Occipital Protuberance</a:t>
                      </a:r>
                      <a:br>
                        <a:rPr lang="en-US" sz="1400" b="1" dirty="0">
                          <a:solidFill>
                            <a:srgbClr val="0070C0"/>
                          </a:solidFill>
                        </a:rPr>
                      </a:br>
                      <a:r>
                        <a:rPr lang="en-US" sz="1400" b="1" dirty="0">
                          <a:solidFill>
                            <a:srgbClr val="0070C0"/>
                          </a:solidFill>
                        </a:rPr>
                        <a:t>(Back of Skull)</a:t>
                      </a:r>
                      <a:endParaRPr lang="en-US" sz="1400" dirty="0">
                        <a:solidFill>
                          <a:srgbClr val="0070C0"/>
                        </a:solidFill>
                      </a:endParaRPr>
                    </a:p>
                  </a:txBody>
                  <a:tcPr marL="0" marR="0" marT="0" marB="0" anchor="ctr">
                    <a:lnL>
                      <a:noFill/>
                    </a:lnL>
                    <a:lnR>
                      <a:noFill/>
                    </a:lnR>
                    <a:lnT>
                      <a:noFill/>
                    </a:lnT>
                    <a:lnB>
                      <a:noFill/>
                    </a:lnB>
                  </a:tcPr>
                </a:tc>
                <a:tc>
                  <a:txBody>
                    <a:bodyPr/>
                    <a:lstStyle/>
                    <a:p>
                      <a:pPr algn="ctr"/>
                      <a:r>
                        <a:rPr lang="en-US" sz="1400" b="1" dirty="0"/>
                        <a:t>Small</a:t>
                      </a:r>
                      <a:br>
                        <a:rPr lang="en-US" sz="1400" b="1" dirty="0"/>
                      </a:br>
                      <a:r>
                        <a:rPr lang="en-US" sz="1400" b="1" dirty="0"/>
                        <a:t>(Not Prominent)</a:t>
                      </a:r>
                      <a:endParaRPr lang="en-US" sz="1400" dirty="0"/>
                    </a:p>
                  </a:txBody>
                  <a:tcPr marL="0" marR="0" marT="0" marB="0" anchor="ctr">
                    <a:lnL>
                      <a:noFill/>
                    </a:lnL>
                    <a:lnR>
                      <a:noFill/>
                    </a:lnR>
                    <a:lnT>
                      <a:noFill/>
                    </a:lnT>
                    <a:lnB>
                      <a:noFill/>
                    </a:lnB>
                  </a:tcPr>
                </a:tc>
                <a:tc>
                  <a:txBody>
                    <a:bodyPr/>
                    <a:lstStyle/>
                    <a:p>
                      <a:pPr algn="ctr"/>
                      <a:r>
                        <a:rPr lang="en-US" sz="1400" b="1"/>
                        <a:t>Large</a:t>
                      </a:r>
                      <a:br>
                        <a:rPr lang="en-US" sz="1400" b="1"/>
                      </a:br>
                      <a:r>
                        <a:rPr lang="en-US" sz="1400" b="1"/>
                        <a:t>(Prominent)</a:t>
                      </a:r>
                      <a:endParaRPr lang="en-US" sz="1400"/>
                    </a:p>
                  </a:txBody>
                  <a:tcPr marL="0" marR="0" marT="0" marB="0" anchor="ctr">
                    <a:lnL>
                      <a:noFill/>
                    </a:lnL>
                    <a:lnR>
                      <a:noFill/>
                    </a:lnR>
                    <a:lnT>
                      <a:noFill/>
                    </a:lnT>
                    <a:lnB>
                      <a:noFill/>
                    </a:lnB>
                  </a:tcPr>
                </a:tc>
                <a:extLst>
                  <a:ext uri="{0D108BD9-81ED-4DB2-BD59-A6C34878D82A}"/>
                </a:extLst>
              </a:tr>
              <a:tr h="277968">
                <a:tc>
                  <a:txBody>
                    <a:bodyPr/>
                    <a:lstStyle/>
                    <a:p>
                      <a:pPr algn="ctr"/>
                      <a:r>
                        <a:rPr lang="en-US" sz="1400" b="1" dirty="0">
                          <a:solidFill>
                            <a:srgbClr val="0070C0"/>
                          </a:solidFill>
                        </a:rPr>
                        <a:t>General Anatomy</a:t>
                      </a:r>
                      <a:endParaRPr lang="en-US" sz="1400" dirty="0">
                        <a:solidFill>
                          <a:srgbClr val="0070C0"/>
                        </a:solidFill>
                      </a:endParaRPr>
                    </a:p>
                  </a:txBody>
                  <a:tcPr marL="0" marR="0" marT="0" marB="0" anchor="ctr">
                    <a:lnL>
                      <a:noFill/>
                    </a:lnL>
                    <a:lnR>
                      <a:noFill/>
                    </a:lnR>
                    <a:lnT>
                      <a:noFill/>
                    </a:lnT>
                    <a:lnB>
                      <a:noFill/>
                    </a:lnB>
                  </a:tcPr>
                </a:tc>
                <a:tc>
                  <a:txBody>
                    <a:bodyPr/>
                    <a:lstStyle/>
                    <a:p>
                      <a:pPr algn="ctr"/>
                      <a:r>
                        <a:rPr lang="en-US" sz="1400" b="1" dirty="0" err="1"/>
                        <a:t>Gracile</a:t>
                      </a:r>
                      <a:r>
                        <a:rPr lang="en-US" sz="1400" b="1" dirty="0"/>
                        <a:t> (i.e., Graceful)</a:t>
                      </a:r>
                      <a:endParaRPr lang="en-US" sz="1400" dirty="0"/>
                    </a:p>
                  </a:txBody>
                  <a:tcPr marL="0" marR="0" marT="0" marB="0" anchor="ctr">
                    <a:lnL>
                      <a:noFill/>
                    </a:lnL>
                    <a:lnR>
                      <a:noFill/>
                    </a:lnR>
                    <a:lnT>
                      <a:noFill/>
                    </a:lnT>
                    <a:lnB>
                      <a:noFill/>
                    </a:lnB>
                  </a:tcPr>
                </a:tc>
                <a:tc>
                  <a:txBody>
                    <a:bodyPr/>
                    <a:lstStyle/>
                    <a:p>
                      <a:pPr algn="ctr"/>
                      <a:r>
                        <a:rPr lang="en-US" sz="1400" b="1"/>
                        <a:t>Robust</a:t>
                      </a:r>
                      <a:endParaRPr lang="en-US" sz="1400"/>
                    </a:p>
                  </a:txBody>
                  <a:tcPr marL="0" marR="0" marT="0" marB="0" anchor="ctr">
                    <a:lnL>
                      <a:noFill/>
                    </a:lnL>
                    <a:lnR>
                      <a:noFill/>
                    </a:lnR>
                    <a:lnT>
                      <a:noFill/>
                    </a:lnT>
                    <a:lnB>
                      <a:noFill/>
                    </a:lnB>
                  </a:tcPr>
                </a:tc>
                <a:extLst>
                  <a:ext uri="{0D108BD9-81ED-4DB2-BD59-A6C34878D82A}"/>
                </a:extLst>
              </a:tr>
              <a:tr h="416952">
                <a:tc>
                  <a:txBody>
                    <a:bodyPr/>
                    <a:lstStyle/>
                    <a:p>
                      <a:pPr algn="ctr"/>
                      <a:r>
                        <a:rPr lang="en-US" sz="1400" b="1" dirty="0">
                          <a:solidFill>
                            <a:srgbClr val="0070C0"/>
                          </a:solidFill>
                        </a:rPr>
                        <a:t>Forehead</a:t>
                      </a:r>
                      <a:endParaRPr lang="en-US" sz="1400" dirty="0">
                        <a:solidFill>
                          <a:srgbClr val="0070C0"/>
                        </a:solidFill>
                      </a:endParaRPr>
                    </a:p>
                  </a:txBody>
                  <a:tcPr marL="0" marR="0" marT="0" marB="0" anchor="ctr">
                    <a:lnL>
                      <a:noFill/>
                    </a:lnL>
                    <a:lnR>
                      <a:noFill/>
                    </a:lnR>
                    <a:lnT>
                      <a:noFill/>
                    </a:lnT>
                    <a:lnB>
                      <a:noFill/>
                    </a:lnB>
                  </a:tcPr>
                </a:tc>
                <a:tc>
                  <a:txBody>
                    <a:bodyPr/>
                    <a:lstStyle/>
                    <a:p>
                      <a:pPr algn="ctr"/>
                      <a:r>
                        <a:rPr lang="en-US" sz="1400" b="1" dirty="0"/>
                        <a:t>Vertical</a:t>
                      </a:r>
                      <a:r>
                        <a:rPr lang="en-US" sz="1400" b="1" baseline="0" dirty="0"/>
                        <a:t> / Rounded</a:t>
                      </a:r>
                      <a:endParaRPr lang="en-US" sz="1400" dirty="0"/>
                    </a:p>
                  </a:txBody>
                  <a:tcPr marL="0" marR="0" marT="0" marB="0" anchor="ctr">
                    <a:lnL>
                      <a:noFill/>
                    </a:lnL>
                    <a:lnR>
                      <a:noFill/>
                    </a:lnR>
                    <a:lnT>
                      <a:noFill/>
                    </a:lnT>
                    <a:lnB>
                      <a:noFill/>
                    </a:lnB>
                  </a:tcPr>
                </a:tc>
                <a:tc>
                  <a:txBody>
                    <a:bodyPr/>
                    <a:lstStyle/>
                    <a:p>
                      <a:pPr algn="ctr"/>
                      <a:r>
                        <a:rPr lang="en-US" sz="1400" b="1" dirty="0"/>
                        <a:t>Receding</a:t>
                      </a:r>
                      <a:br>
                        <a:rPr lang="en-US" sz="1400" b="1" dirty="0"/>
                      </a:br>
                      <a:r>
                        <a:rPr lang="en-US" sz="1400" b="1" dirty="0"/>
                        <a:t>(Careful with the comments . . .)</a:t>
                      </a:r>
                      <a:endParaRPr lang="en-US" sz="1400" dirty="0"/>
                    </a:p>
                  </a:txBody>
                  <a:tcPr marL="0" marR="0" marT="0" marB="0" anchor="ctr">
                    <a:lnL>
                      <a:noFill/>
                    </a:lnL>
                    <a:lnR>
                      <a:noFill/>
                    </a:lnR>
                    <a:lnT>
                      <a:noFill/>
                    </a:lnT>
                    <a:lnB>
                      <a:noFill/>
                    </a:lnB>
                  </a:tcPr>
                </a:tc>
                <a:extLst>
                  <a:ext uri="{0D108BD9-81ED-4DB2-BD59-A6C34878D82A}"/>
                </a:extLst>
              </a:tr>
              <a:tr h="416952">
                <a:tc>
                  <a:txBody>
                    <a:bodyPr/>
                    <a:lstStyle/>
                    <a:p>
                      <a:pPr algn="ctr"/>
                      <a:r>
                        <a:rPr lang="en-US" sz="1400" b="1" dirty="0">
                          <a:solidFill>
                            <a:srgbClr val="0070C0"/>
                          </a:solidFill>
                        </a:rPr>
                        <a:t>Brow Ridges</a:t>
                      </a:r>
                      <a:br>
                        <a:rPr lang="en-US" sz="1400" b="1" dirty="0">
                          <a:solidFill>
                            <a:srgbClr val="0070C0"/>
                          </a:solidFill>
                        </a:rPr>
                      </a:br>
                      <a:r>
                        <a:rPr lang="en-US" sz="1400" b="1" dirty="0">
                          <a:solidFill>
                            <a:srgbClr val="0070C0"/>
                          </a:solidFill>
                        </a:rPr>
                        <a:t>(Location of Eyebrows)</a:t>
                      </a:r>
                      <a:endParaRPr lang="en-US" sz="1400" dirty="0">
                        <a:solidFill>
                          <a:srgbClr val="0070C0"/>
                        </a:solidFill>
                      </a:endParaRPr>
                    </a:p>
                  </a:txBody>
                  <a:tcPr marL="0" marR="0" marT="0" marB="0" anchor="ctr">
                    <a:lnL>
                      <a:noFill/>
                    </a:lnL>
                    <a:lnR>
                      <a:noFill/>
                    </a:lnR>
                    <a:lnT>
                      <a:noFill/>
                    </a:lnT>
                    <a:lnB>
                      <a:noFill/>
                    </a:lnB>
                  </a:tcPr>
                </a:tc>
                <a:tc>
                  <a:txBody>
                    <a:bodyPr/>
                    <a:lstStyle/>
                    <a:p>
                      <a:pPr algn="ctr"/>
                      <a:r>
                        <a:rPr lang="en-US" sz="1400" b="1"/>
                        <a:t>Slightly Developed</a:t>
                      </a:r>
                      <a:endParaRPr lang="en-US" sz="1400"/>
                    </a:p>
                  </a:txBody>
                  <a:tcPr marL="0" marR="0" marT="0" marB="0" anchor="ctr">
                    <a:lnL>
                      <a:noFill/>
                    </a:lnL>
                    <a:lnR>
                      <a:noFill/>
                    </a:lnR>
                    <a:lnT>
                      <a:noFill/>
                    </a:lnT>
                    <a:lnB>
                      <a:noFill/>
                    </a:lnB>
                  </a:tcPr>
                </a:tc>
                <a:tc>
                  <a:txBody>
                    <a:bodyPr/>
                    <a:lstStyle/>
                    <a:p>
                      <a:pPr algn="ctr"/>
                      <a:r>
                        <a:rPr lang="en-US" sz="1400" b="1" dirty="0"/>
                        <a:t>Prominent</a:t>
                      </a:r>
                      <a:endParaRPr lang="en-US" sz="1400" dirty="0"/>
                    </a:p>
                  </a:txBody>
                  <a:tcPr marL="0" marR="0" marT="0" marB="0" anchor="ctr">
                    <a:lnL>
                      <a:noFill/>
                    </a:lnL>
                    <a:lnR>
                      <a:noFill/>
                    </a:lnR>
                    <a:lnT>
                      <a:noFill/>
                    </a:lnT>
                    <a:lnB>
                      <a:noFill/>
                    </a:lnB>
                  </a:tcPr>
                </a:tc>
                <a:extLst>
                  <a:ext uri="{0D108BD9-81ED-4DB2-BD59-A6C34878D82A}"/>
                </a:extLst>
              </a:tr>
              <a:tr h="277968">
                <a:tc>
                  <a:txBody>
                    <a:bodyPr/>
                    <a:lstStyle/>
                    <a:p>
                      <a:pPr algn="ctr"/>
                      <a:r>
                        <a:rPr lang="en-US" sz="1400" b="1" dirty="0">
                          <a:solidFill>
                            <a:srgbClr val="0070C0"/>
                          </a:solidFill>
                        </a:rPr>
                        <a:t>Muscle Lines</a:t>
                      </a:r>
                      <a:endParaRPr lang="en-US" sz="1400" dirty="0">
                        <a:solidFill>
                          <a:srgbClr val="0070C0"/>
                        </a:solidFill>
                      </a:endParaRPr>
                    </a:p>
                  </a:txBody>
                  <a:tcPr marL="0" marR="0" marT="0" marB="0" anchor="ctr">
                    <a:lnL>
                      <a:noFill/>
                    </a:lnL>
                    <a:lnR>
                      <a:noFill/>
                    </a:lnR>
                    <a:lnT>
                      <a:noFill/>
                    </a:lnT>
                    <a:lnB>
                      <a:noFill/>
                    </a:lnB>
                  </a:tcPr>
                </a:tc>
                <a:tc>
                  <a:txBody>
                    <a:bodyPr/>
                    <a:lstStyle/>
                    <a:p>
                      <a:pPr algn="ctr"/>
                      <a:r>
                        <a:rPr lang="en-US" sz="1400" b="1"/>
                        <a:t>Slightly Developed</a:t>
                      </a:r>
                      <a:endParaRPr lang="en-US" sz="1400"/>
                    </a:p>
                  </a:txBody>
                  <a:tcPr marL="0" marR="0" marT="0" marB="0" anchor="ctr">
                    <a:lnL>
                      <a:noFill/>
                    </a:lnL>
                    <a:lnR>
                      <a:noFill/>
                    </a:lnR>
                    <a:lnT>
                      <a:noFill/>
                    </a:lnT>
                    <a:lnB>
                      <a:noFill/>
                    </a:lnB>
                  </a:tcPr>
                </a:tc>
                <a:tc>
                  <a:txBody>
                    <a:bodyPr/>
                    <a:lstStyle/>
                    <a:p>
                      <a:pPr algn="ctr"/>
                      <a:r>
                        <a:rPr lang="en-US" sz="1400" b="1" dirty="0"/>
                        <a:t>Prominent</a:t>
                      </a:r>
                      <a:endParaRPr lang="en-US" sz="1400" dirty="0"/>
                    </a:p>
                  </a:txBody>
                  <a:tcPr marL="0" marR="0" marT="0" marB="0" anchor="ctr">
                    <a:lnL>
                      <a:noFill/>
                    </a:lnL>
                    <a:lnR>
                      <a:noFill/>
                    </a:lnR>
                    <a:lnT>
                      <a:noFill/>
                    </a:lnT>
                    <a:lnB>
                      <a:noFill/>
                    </a:lnB>
                  </a:tcPr>
                </a:tc>
                <a:extLst>
                  <a:ext uri="{0D108BD9-81ED-4DB2-BD59-A6C34878D82A}"/>
                </a:extLst>
              </a:tr>
              <a:tr h="416952">
                <a:tc>
                  <a:txBody>
                    <a:bodyPr/>
                    <a:lstStyle/>
                    <a:p>
                      <a:pPr algn="ctr"/>
                      <a:r>
                        <a:rPr lang="en-US" sz="1400" b="1" dirty="0">
                          <a:solidFill>
                            <a:srgbClr val="0070C0"/>
                          </a:solidFill>
                        </a:rPr>
                        <a:t>Orbital Margins</a:t>
                      </a:r>
                      <a:br>
                        <a:rPr lang="en-US" sz="1400" b="1" dirty="0">
                          <a:solidFill>
                            <a:srgbClr val="0070C0"/>
                          </a:solidFill>
                        </a:rPr>
                      </a:br>
                      <a:r>
                        <a:rPr lang="en-US" sz="1400" b="1" dirty="0">
                          <a:solidFill>
                            <a:srgbClr val="0070C0"/>
                          </a:solidFill>
                        </a:rPr>
                        <a:t>(Edge of Eye Socket)</a:t>
                      </a:r>
                      <a:endParaRPr lang="en-US" sz="1400" dirty="0">
                        <a:solidFill>
                          <a:srgbClr val="0070C0"/>
                        </a:solidFill>
                      </a:endParaRPr>
                    </a:p>
                  </a:txBody>
                  <a:tcPr marL="0" marR="0" marT="0" marB="0" anchor="ctr">
                    <a:lnL>
                      <a:noFill/>
                    </a:lnL>
                    <a:lnR>
                      <a:noFill/>
                    </a:lnR>
                    <a:lnT>
                      <a:noFill/>
                    </a:lnT>
                    <a:lnB>
                      <a:noFill/>
                    </a:lnB>
                  </a:tcPr>
                </a:tc>
                <a:tc>
                  <a:txBody>
                    <a:bodyPr/>
                    <a:lstStyle/>
                    <a:p>
                      <a:pPr algn="ctr"/>
                      <a:r>
                        <a:rPr lang="en-US" sz="1400" b="1"/>
                        <a:t>Sharp</a:t>
                      </a:r>
                      <a:endParaRPr lang="en-US" sz="1400"/>
                    </a:p>
                  </a:txBody>
                  <a:tcPr marL="0" marR="0" marT="0" marB="0" anchor="ctr">
                    <a:lnL>
                      <a:noFill/>
                    </a:lnL>
                    <a:lnR>
                      <a:noFill/>
                    </a:lnR>
                    <a:lnT>
                      <a:noFill/>
                    </a:lnT>
                    <a:lnB>
                      <a:noFill/>
                    </a:lnB>
                  </a:tcPr>
                </a:tc>
                <a:tc>
                  <a:txBody>
                    <a:bodyPr/>
                    <a:lstStyle/>
                    <a:p>
                      <a:pPr algn="ctr"/>
                      <a:r>
                        <a:rPr lang="en-US" sz="1400" b="1" dirty="0"/>
                        <a:t>Rounded</a:t>
                      </a:r>
                      <a:endParaRPr lang="en-US" sz="1400" dirty="0"/>
                    </a:p>
                  </a:txBody>
                  <a:tcPr marL="0" marR="0" marT="0" marB="0" anchor="ctr">
                    <a:lnL>
                      <a:noFill/>
                    </a:lnL>
                    <a:lnR>
                      <a:noFill/>
                    </a:lnR>
                    <a:lnT>
                      <a:noFill/>
                    </a:lnT>
                    <a:lnB>
                      <a:noFill/>
                    </a:lnB>
                  </a:tcPr>
                </a:tc>
                <a:extLst>
                  <a:ext uri="{0D108BD9-81ED-4DB2-BD59-A6C34878D82A}"/>
                </a:extLst>
              </a:tr>
              <a:tr h="694919">
                <a:tc>
                  <a:txBody>
                    <a:bodyPr/>
                    <a:lstStyle/>
                    <a:p>
                      <a:pPr algn="ctr"/>
                      <a:r>
                        <a:rPr lang="en-US" sz="1400" b="1" dirty="0">
                          <a:solidFill>
                            <a:srgbClr val="0070C0"/>
                          </a:solidFill>
                        </a:rPr>
                        <a:t>Angle of Ascending </a:t>
                      </a:r>
                      <a:r>
                        <a:rPr lang="en-US" sz="1400" b="1" dirty="0" err="1">
                          <a:solidFill>
                            <a:srgbClr val="0070C0"/>
                          </a:solidFill>
                        </a:rPr>
                        <a:t>Ramus</a:t>
                      </a:r>
                      <a:r>
                        <a:rPr lang="en-US" sz="1400" b="1" dirty="0">
                          <a:solidFill>
                            <a:srgbClr val="0070C0"/>
                          </a:solidFill>
                        </a:rPr>
                        <a:t/>
                      </a:r>
                      <a:br>
                        <a:rPr lang="en-US" sz="1400" b="1" dirty="0">
                          <a:solidFill>
                            <a:srgbClr val="0070C0"/>
                          </a:solidFill>
                        </a:rPr>
                      </a:br>
                      <a:r>
                        <a:rPr lang="en-US" sz="1400" b="1" dirty="0">
                          <a:solidFill>
                            <a:srgbClr val="0070C0"/>
                          </a:solidFill>
                        </a:rPr>
                        <a:t>(Back Corner of the Jaw)</a:t>
                      </a:r>
                      <a:endParaRPr lang="en-US" sz="1400" dirty="0">
                        <a:solidFill>
                          <a:srgbClr val="0070C0"/>
                        </a:solidFill>
                      </a:endParaRPr>
                    </a:p>
                  </a:txBody>
                  <a:tcPr marL="0" marR="0" marT="0" marB="0" anchor="ctr">
                    <a:lnL>
                      <a:noFill/>
                    </a:lnL>
                    <a:lnR>
                      <a:noFill/>
                    </a:lnR>
                    <a:lnT>
                      <a:noFill/>
                    </a:lnT>
                    <a:lnB>
                      <a:noFill/>
                    </a:lnB>
                  </a:tcPr>
                </a:tc>
                <a:tc>
                  <a:txBody>
                    <a:bodyPr/>
                    <a:lstStyle/>
                    <a:p>
                      <a:pPr algn="ctr"/>
                      <a:r>
                        <a:rPr lang="en-US" sz="1400" b="1"/>
                        <a:t>Obtuse</a:t>
                      </a:r>
                      <a:endParaRPr lang="en-US" sz="1400"/>
                    </a:p>
                  </a:txBody>
                  <a:tcPr marL="0" marR="0" marT="0" marB="0" anchor="ctr">
                    <a:lnL>
                      <a:noFill/>
                    </a:lnL>
                    <a:lnR>
                      <a:noFill/>
                    </a:lnR>
                    <a:lnT>
                      <a:noFill/>
                    </a:lnT>
                    <a:lnB>
                      <a:noFill/>
                    </a:lnB>
                  </a:tcPr>
                </a:tc>
                <a:tc>
                  <a:txBody>
                    <a:bodyPr/>
                    <a:lstStyle/>
                    <a:p>
                      <a:pPr algn="ctr"/>
                      <a:r>
                        <a:rPr lang="en-US" sz="1400" b="1" dirty="0"/>
                        <a:t>Close to 90 degrees</a:t>
                      </a:r>
                      <a:endParaRPr lang="en-US" sz="1400" dirty="0"/>
                    </a:p>
                  </a:txBody>
                  <a:tcPr marL="0" marR="0" marT="0" marB="0" anchor="ctr">
                    <a:lnL>
                      <a:noFill/>
                    </a:lnL>
                    <a:lnR>
                      <a:noFill/>
                    </a:lnR>
                    <a:lnT>
                      <a:noFill/>
                    </a:lnT>
                    <a:lnB>
                      <a:noFill/>
                    </a:lnB>
                  </a:tcPr>
                </a:tc>
                <a:extLst>
                  <a:ext uri="{0D108BD9-81ED-4DB2-BD59-A6C34878D82A}"/>
                </a:extLst>
              </a:tr>
            </a:tbl>
          </a:graphicData>
        </a:graphic>
      </p:graphicFrame>
      <p:pic>
        <p:nvPicPr>
          <p:cNvPr id="37920" name="Picture 1"/>
          <p:cNvPicPr>
            <a:picLocks noChangeAspect="1"/>
          </p:cNvPicPr>
          <p:nvPr/>
        </p:nvPicPr>
        <p:blipFill>
          <a:blip r:embed="rId2"/>
          <a:srcRect/>
          <a:stretch>
            <a:fillRect/>
          </a:stretch>
        </p:blipFill>
        <p:spPr bwMode="auto">
          <a:xfrm>
            <a:off x="3962400" y="3856038"/>
            <a:ext cx="4805363" cy="3001962"/>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endParaRPr lang="en-US" smtClean="0"/>
          </a:p>
        </p:txBody>
      </p:sp>
      <p:sp>
        <p:nvSpPr>
          <p:cNvPr id="38914" name="Content Placeholder 2"/>
          <p:cNvSpPr>
            <a:spLocks noGrp="1"/>
          </p:cNvSpPr>
          <p:nvPr>
            <p:ph idx="1"/>
          </p:nvPr>
        </p:nvSpPr>
        <p:spPr/>
        <p:txBody>
          <a:bodyPr/>
          <a:lstStyle/>
          <a:p>
            <a:endParaRPr lang="en-US" smtClean="0"/>
          </a:p>
        </p:txBody>
      </p:sp>
      <p:pic>
        <p:nvPicPr>
          <p:cNvPr id="38915" name="Picture 3"/>
          <p:cNvPicPr>
            <a:picLocks noChangeAspect="1"/>
          </p:cNvPicPr>
          <p:nvPr/>
        </p:nvPicPr>
        <p:blipFill>
          <a:blip r:embed="rId2"/>
          <a:srcRect/>
          <a:stretch>
            <a:fillRect/>
          </a:stretch>
        </p:blipFill>
        <p:spPr bwMode="auto">
          <a:xfrm>
            <a:off x="4376738" y="1143000"/>
            <a:ext cx="4676775" cy="4983163"/>
          </a:xfrm>
          <a:prstGeom prst="rect">
            <a:avLst/>
          </a:prstGeom>
          <a:noFill/>
          <a:ln w="9525">
            <a:noFill/>
            <a:miter lim="800000"/>
            <a:headEnd/>
            <a:tailEnd/>
          </a:ln>
        </p:spPr>
      </p:pic>
      <p:pic>
        <p:nvPicPr>
          <p:cNvPr id="38916" name="Picture 4"/>
          <p:cNvPicPr>
            <a:picLocks noChangeAspect="1"/>
          </p:cNvPicPr>
          <p:nvPr/>
        </p:nvPicPr>
        <p:blipFill>
          <a:blip r:embed="rId3"/>
          <a:srcRect/>
          <a:stretch>
            <a:fillRect/>
          </a:stretch>
        </p:blipFill>
        <p:spPr bwMode="auto">
          <a:xfrm>
            <a:off x="101600" y="990600"/>
            <a:ext cx="4348163" cy="5459413"/>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274638"/>
            <a:ext cx="8562975" cy="639762"/>
          </a:xfrm>
        </p:spPr>
        <p:txBody>
          <a:bodyPr/>
          <a:lstStyle/>
          <a:p>
            <a:r>
              <a:rPr lang="en-US" smtClean="0"/>
              <a:t>Practice Skull #1</a:t>
            </a:r>
          </a:p>
        </p:txBody>
      </p:sp>
      <p:sp>
        <p:nvSpPr>
          <p:cNvPr id="39938" name="Content Placeholder 2"/>
          <p:cNvSpPr>
            <a:spLocks noGrp="1"/>
          </p:cNvSpPr>
          <p:nvPr>
            <p:ph idx="1"/>
          </p:nvPr>
        </p:nvSpPr>
        <p:spPr>
          <a:xfrm>
            <a:off x="152400" y="990600"/>
            <a:ext cx="4648200" cy="5715000"/>
          </a:xfrm>
        </p:spPr>
        <p:txBody>
          <a:bodyPr/>
          <a:lstStyle/>
          <a:p>
            <a:r>
              <a:rPr lang="en-US" smtClean="0"/>
              <a:t>Chin </a:t>
            </a:r>
          </a:p>
          <a:p>
            <a:r>
              <a:rPr lang="en-US" smtClean="0"/>
              <a:t>Mastoid Process </a:t>
            </a:r>
          </a:p>
          <a:p>
            <a:r>
              <a:rPr lang="en-US" smtClean="0"/>
              <a:t>Occipital Protuberance</a:t>
            </a:r>
          </a:p>
          <a:p>
            <a:r>
              <a:rPr lang="en-US" smtClean="0"/>
              <a:t>General Anatomy </a:t>
            </a:r>
          </a:p>
          <a:p>
            <a:r>
              <a:rPr lang="en-US" smtClean="0"/>
              <a:t>Forehead Vertical </a:t>
            </a:r>
          </a:p>
          <a:p>
            <a:r>
              <a:rPr lang="en-US" smtClean="0"/>
              <a:t>Brow Ridges</a:t>
            </a:r>
          </a:p>
          <a:p>
            <a:r>
              <a:rPr lang="en-US" smtClean="0"/>
              <a:t>Muscle Lines </a:t>
            </a:r>
          </a:p>
          <a:p>
            <a:r>
              <a:rPr lang="en-US" smtClean="0"/>
              <a:t>Orbital Margins</a:t>
            </a:r>
          </a:p>
          <a:p>
            <a:r>
              <a:rPr lang="en-US" smtClean="0"/>
              <a:t>Angle of Ramus </a:t>
            </a:r>
          </a:p>
          <a:p>
            <a:r>
              <a:rPr lang="en-US" smtClean="0"/>
              <a:t>Female or Male?</a:t>
            </a:r>
          </a:p>
        </p:txBody>
      </p:sp>
      <p:pic>
        <p:nvPicPr>
          <p:cNvPr id="39939" name="Picture 2" descr="http://shs.westport.k12.ct.us/forensics/11-forensic_anthropology/forensic_skeletons/european_male-www.boneclones.com.JPG"/>
          <p:cNvPicPr>
            <a:picLocks noChangeAspect="1" noChangeArrowheads="1"/>
          </p:cNvPicPr>
          <p:nvPr/>
        </p:nvPicPr>
        <p:blipFill>
          <a:blip r:embed="rId2"/>
          <a:srcRect/>
          <a:stretch>
            <a:fillRect/>
          </a:stretch>
        </p:blipFill>
        <p:spPr bwMode="auto">
          <a:xfrm>
            <a:off x="4830763" y="304800"/>
            <a:ext cx="4122737" cy="586740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74638"/>
            <a:ext cx="8562975" cy="639762"/>
          </a:xfrm>
        </p:spPr>
        <p:txBody>
          <a:bodyPr/>
          <a:lstStyle/>
          <a:p>
            <a:r>
              <a:rPr lang="en-US" smtClean="0"/>
              <a:t>Practice Skull #2</a:t>
            </a:r>
          </a:p>
        </p:txBody>
      </p:sp>
      <p:sp>
        <p:nvSpPr>
          <p:cNvPr id="40962" name="Content Placeholder 2"/>
          <p:cNvSpPr>
            <a:spLocks noGrp="1"/>
          </p:cNvSpPr>
          <p:nvPr>
            <p:ph idx="1"/>
          </p:nvPr>
        </p:nvSpPr>
        <p:spPr>
          <a:xfrm>
            <a:off x="152400" y="990600"/>
            <a:ext cx="4648200" cy="5715000"/>
          </a:xfrm>
        </p:spPr>
        <p:txBody>
          <a:bodyPr/>
          <a:lstStyle/>
          <a:p>
            <a:r>
              <a:rPr lang="en-US" smtClean="0"/>
              <a:t>Chin </a:t>
            </a:r>
          </a:p>
          <a:p>
            <a:r>
              <a:rPr lang="en-US" smtClean="0"/>
              <a:t>Mastoid Process </a:t>
            </a:r>
          </a:p>
          <a:p>
            <a:r>
              <a:rPr lang="en-US" smtClean="0"/>
              <a:t>Occipital Protuberance</a:t>
            </a:r>
          </a:p>
          <a:p>
            <a:r>
              <a:rPr lang="en-US" smtClean="0"/>
              <a:t>General Anatomy </a:t>
            </a:r>
          </a:p>
          <a:p>
            <a:r>
              <a:rPr lang="en-US" smtClean="0"/>
              <a:t>Forehead Vertical </a:t>
            </a:r>
          </a:p>
          <a:p>
            <a:r>
              <a:rPr lang="en-US" smtClean="0"/>
              <a:t>Brow Ridges</a:t>
            </a:r>
          </a:p>
          <a:p>
            <a:r>
              <a:rPr lang="en-US" smtClean="0"/>
              <a:t>Muscle Lines </a:t>
            </a:r>
          </a:p>
          <a:p>
            <a:r>
              <a:rPr lang="en-US" smtClean="0"/>
              <a:t>Orbital Margins</a:t>
            </a:r>
          </a:p>
          <a:p>
            <a:r>
              <a:rPr lang="en-US" smtClean="0"/>
              <a:t>Angle of Ramus </a:t>
            </a:r>
          </a:p>
          <a:p>
            <a:r>
              <a:rPr lang="en-US" smtClean="0"/>
              <a:t>Female or Male?</a:t>
            </a:r>
          </a:p>
        </p:txBody>
      </p:sp>
      <p:pic>
        <p:nvPicPr>
          <p:cNvPr id="40963" name="Picture 2" descr="http://shs.westport.k12.ct.us/forensics/11-forensic_anthropology/forensic_skeletons/european_female-www.boneclones.com.JPG"/>
          <p:cNvPicPr>
            <a:picLocks noChangeAspect="1" noChangeArrowheads="1"/>
          </p:cNvPicPr>
          <p:nvPr/>
        </p:nvPicPr>
        <p:blipFill>
          <a:blip r:embed="rId2"/>
          <a:srcRect/>
          <a:stretch>
            <a:fillRect/>
          </a:stretch>
        </p:blipFill>
        <p:spPr bwMode="auto">
          <a:xfrm>
            <a:off x="4295775" y="228600"/>
            <a:ext cx="4848225" cy="6400800"/>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Race:</a:t>
            </a:r>
          </a:p>
        </p:txBody>
      </p:sp>
      <p:pic>
        <p:nvPicPr>
          <p:cNvPr id="41986" name="Content Placeholder 6"/>
          <p:cNvPicPr>
            <a:picLocks noGrp="1" noChangeAspect="1"/>
          </p:cNvPicPr>
          <p:nvPr>
            <p:ph idx="1"/>
          </p:nvPr>
        </p:nvPicPr>
        <p:blipFill>
          <a:blip r:embed="rId2"/>
          <a:srcRect/>
          <a:stretch>
            <a:fillRect/>
          </a:stretch>
        </p:blipFill>
        <p:spPr>
          <a:xfrm>
            <a:off x="144463" y="1417638"/>
            <a:ext cx="8883650" cy="5165725"/>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04800" y="274638"/>
            <a:ext cx="8715375" cy="563562"/>
          </a:xfrm>
        </p:spPr>
        <p:txBody>
          <a:bodyPr/>
          <a:lstStyle/>
          <a:p>
            <a:r>
              <a:rPr lang="en-US" b="1" smtClean="0"/>
              <a:t>RACE</a:t>
            </a:r>
            <a:endParaRPr lang="en-US" smtClean="0"/>
          </a:p>
        </p:txBody>
      </p:sp>
      <p:sp>
        <p:nvSpPr>
          <p:cNvPr id="43010" name="Content Placeholder 2"/>
          <p:cNvSpPr>
            <a:spLocks noGrp="1"/>
          </p:cNvSpPr>
          <p:nvPr>
            <p:ph idx="1"/>
          </p:nvPr>
        </p:nvSpPr>
        <p:spPr>
          <a:xfrm>
            <a:off x="228600" y="838200"/>
            <a:ext cx="8791575" cy="5287963"/>
          </a:xfrm>
        </p:spPr>
        <p:txBody>
          <a:bodyPr/>
          <a:lstStyle/>
          <a:p>
            <a:r>
              <a:rPr lang="en-US" sz="2800" smtClean="0"/>
              <a:t>There are several features that can be used to determine the race of an individual. </a:t>
            </a:r>
          </a:p>
          <a:p>
            <a:r>
              <a:rPr lang="en-US" sz="2800" smtClean="0"/>
              <a:t>In terms of the skull, </a:t>
            </a:r>
          </a:p>
          <a:p>
            <a:pPr lvl="1"/>
            <a:r>
              <a:rPr lang="en-US" sz="2800" smtClean="0"/>
              <a:t>A great place to start is the maxillary bone. The left and right maxillary bones form the roof of the mouth, contain the upper 16 teeth in the adult (the upper 10 teeth in the child), and form the outline of the nasal cavity.</a:t>
            </a:r>
          </a:p>
          <a:p>
            <a:pPr lvl="1"/>
            <a:r>
              <a:rPr lang="en-US" sz="2800" smtClean="0"/>
              <a:t>The nasal cavity itself involves several other bones: ethmoid, inferior nasal conchae, lacrimal, nasal, sphenoid, and vomer.</a:t>
            </a:r>
          </a:p>
          <a:p>
            <a:endParaRPr lang="en-US" smtClean="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152400" y="228600"/>
            <a:ext cx="8867775" cy="5897563"/>
          </a:xfrm>
        </p:spPr>
        <p:txBody>
          <a:bodyPr/>
          <a:lstStyle/>
          <a:p>
            <a:r>
              <a:rPr lang="en-US" smtClean="0"/>
              <a:t>The arch of the maxilla can be found in three basic shapes: hyperbolic, parabolic, and rounded. Each of the the following three races have their own shape: </a:t>
            </a:r>
          </a:p>
          <a:p>
            <a:pPr lvl="1"/>
            <a:r>
              <a:rPr lang="en-US" smtClean="0"/>
              <a:t>African = hyperbolic, </a:t>
            </a:r>
          </a:p>
          <a:p>
            <a:pPr lvl="1"/>
            <a:r>
              <a:rPr lang="en-US" smtClean="0"/>
              <a:t>European = parabolic, </a:t>
            </a:r>
          </a:p>
          <a:p>
            <a:pPr lvl="1"/>
            <a:r>
              <a:rPr lang="en-US" smtClean="0"/>
              <a:t>Asian = rounded.</a:t>
            </a:r>
          </a:p>
          <a:p>
            <a:endParaRPr lang="en-US" smtClean="0"/>
          </a:p>
        </p:txBody>
      </p:sp>
      <p:pic>
        <p:nvPicPr>
          <p:cNvPr id="44034" name="Picture 2" descr="http://shs.westport.k12.ct.us/forensics/11-forensic_anthropology/forensic_skeletons/hyperbola.gif"/>
          <p:cNvPicPr>
            <a:picLocks noChangeAspect="1" noChangeArrowheads="1"/>
          </p:cNvPicPr>
          <p:nvPr/>
        </p:nvPicPr>
        <p:blipFill>
          <a:blip r:embed="rId2"/>
          <a:srcRect/>
          <a:stretch>
            <a:fillRect/>
          </a:stretch>
        </p:blipFill>
        <p:spPr bwMode="auto">
          <a:xfrm>
            <a:off x="381000" y="2971800"/>
            <a:ext cx="4129088" cy="3467100"/>
          </a:xfrm>
          <a:prstGeom prst="rect">
            <a:avLst/>
          </a:prstGeom>
          <a:noFill/>
          <a:ln w="9525">
            <a:noFill/>
            <a:miter lim="800000"/>
            <a:headEnd/>
            <a:tailEnd/>
          </a:ln>
        </p:spPr>
      </p:pic>
      <p:pic>
        <p:nvPicPr>
          <p:cNvPr id="44035" name="Picture 4" descr="http://shs.westport.k12.ct.us/forensics/11-forensic_anthropology/forensic_skeletons/parabola.gif"/>
          <p:cNvPicPr>
            <a:picLocks noChangeAspect="1" noChangeArrowheads="1"/>
          </p:cNvPicPr>
          <p:nvPr/>
        </p:nvPicPr>
        <p:blipFill>
          <a:blip r:embed="rId3"/>
          <a:srcRect/>
          <a:stretch>
            <a:fillRect/>
          </a:stretch>
        </p:blipFill>
        <p:spPr bwMode="auto">
          <a:xfrm>
            <a:off x="5265738" y="2438400"/>
            <a:ext cx="3429000" cy="4143375"/>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304800" y="152400"/>
            <a:ext cx="8715375" cy="6477000"/>
          </a:xfrm>
        </p:spPr>
        <p:txBody>
          <a:bodyPr/>
          <a:lstStyle/>
          <a:p>
            <a:r>
              <a:rPr lang="en-US" sz="3200" smtClean="0"/>
              <a:t>In this activity, skeletons will be examined for how they vary according to the following:</a:t>
            </a:r>
          </a:p>
          <a:p>
            <a:endParaRPr lang="en-US" sz="3200" smtClean="0"/>
          </a:p>
          <a:p>
            <a:r>
              <a:rPr lang="en-US" sz="3200" smtClean="0"/>
              <a:t>Gender </a:t>
            </a:r>
            <a:r>
              <a:rPr lang="en-US" sz="3200" i="1" smtClean="0"/>
              <a:t>(based on the pelvis &amp; skull)</a:t>
            </a:r>
            <a:endParaRPr lang="en-US" sz="3200" smtClean="0"/>
          </a:p>
          <a:p>
            <a:r>
              <a:rPr lang="en-US" sz="3200" smtClean="0"/>
              <a:t>Race </a:t>
            </a:r>
            <a:r>
              <a:rPr lang="en-US" sz="3200" i="1" smtClean="0"/>
              <a:t>(based on characteristics of the skull)</a:t>
            </a:r>
            <a:endParaRPr lang="en-US" sz="3200" smtClean="0"/>
          </a:p>
          <a:p>
            <a:r>
              <a:rPr lang="en-US" sz="3200" smtClean="0"/>
              <a:t>Age </a:t>
            </a:r>
            <a:r>
              <a:rPr lang="en-US" sz="3200" i="1" smtClean="0"/>
              <a:t>(based on general characteristics)</a:t>
            </a:r>
            <a:endParaRPr lang="en-US" sz="3200" smtClean="0"/>
          </a:p>
          <a:p>
            <a:r>
              <a:rPr lang="en-US" sz="3200" smtClean="0"/>
              <a:t>Height </a:t>
            </a:r>
            <a:r>
              <a:rPr lang="en-US" sz="3200" i="1" smtClean="0"/>
              <a:t>(calculated based on the length of individual long bones)</a:t>
            </a:r>
            <a:endParaRPr lang="en-US" sz="3200" smtClean="0"/>
          </a:p>
          <a:p>
            <a:endParaRPr lang="en-US"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28600" y="274638"/>
            <a:ext cx="8791575" cy="715962"/>
          </a:xfrm>
        </p:spPr>
        <p:txBody>
          <a:bodyPr/>
          <a:lstStyle/>
          <a:p>
            <a:r>
              <a:rPr lang="en-US" smtClean="0"/>
              <a:t>The incisors</a:t>
            </a:r>
          </a:p>
        </p:txBody>
      </p:sp>
      <p:sp>
        <p:nvSpPr>
          <p:cNvPr id="45058" name="Content Placeholder 2"/>
          <p:cNvSpPr>
            <a:spLocks noGrp="1"/>
          </p:cNvSpPr>
          <p:nvPr>
            <p:ph idx="1"/>
          </p:nvPr>
        </p:nvSpPr>
        <p:spPr>
          <a:xfrm>
            <a:off x="228600" y="990600"/>
            <a:ext cx="8791575" cy="5715000"/>
          </a:xfrm>
        </p:spPr>
        <p:txBody>
          <a:bodyPr/>
          <a:lstStyle/>
          <a:p>
            <a:r>
              <a:rPr lang="en-US" smtClean="0"/>
              <a:t>Differ in their basic shape. The incisors fall into two basic categories, based on the shape of the lingual (tongue) surface of the tooth. These two categories are: </a:t>
            </a:r>
          </a:p>
          <a:p>
            <a:pPr lvl="1"/>
            <a:r>
              <a:rPr lang="en-US" smtClean="0"/>
              <a:t>(1) shovel-shaped, and </a:t>
            </a:r>
          </a:p>
          <a:p>
            <a:pPr lvl="1"/>
            <a:r>
              <a:rPr lang="en-US" smtClean="0"/>
              <a:t>(2) spatulate, or spatula-shaped. </a:t>
            </a:r>
          </a:p>
          <a:p>
            <a:r>
              <a:rPr lang="en-US" smtClean="0"/>
              <a:t>As there is more than one race with spatulate incisors, other indicators are necessary to positively identify race: </a:t>
            </a:r>
          </a:p>
          <a:p>
            <a:pPr lvl="1"/>
            <a:r>
              <a:rPr lang="en-US" smtClean="0"/>
              <a:t>(1) African = spatulate, </a:t>
            </a:r>
          </a:p>
          <a:p>
            <a:pPr lvl="1"/>
            <a:r>
              <a:rPr lang="en-US" smtClean="0"/>
              <a:t>(2) European = spatulate, </a:t>
            </a:r>
          </a:p>
          <a:p>
            <a:pPr lvl="1"/>
            <a:r>
              <a:rPr lang="en-US" smtClean="0"/>
              <a:t>(3) Asian = shovel-shaped.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a:xfrm>
            <a:off x="152400" y="152400"/>
            <a:ext cx="8867775" cy="5973763"/>
          </a:xfrm>
        </p:spPr>
        <p:txBody>
          <a:bodyPr/>
          <a:lstStyle/>
          <a:p>
            <a:r>
              <a:rPr lang="en-US" smtClean="0"/>
              <a:t>Based upon both criteria, label the following maxilla according to race:</a:t>
            </a:r>
          </a:p>
        </p:txBody>
      </p:sp>
      <p:pic>
        <p:nvPicPr>
          <p:cNvPr id="46082" name="Picture 2" descr="http://shs.westport.k12.ct.us/forensics/11-forensic_anthropology/forensic_skeletons/comparative_maxilla.jpg"/>
          <p:cNvPicPr>
            <a:picLocks noChangeAspect="1" noChangeArrowheads="1"/>
          </p:cNvPicPr>
          <p:nvPr/>
        </p:nvPicPr>
        <p:blipFill>
          <a:blip r:embed="rId2"/>
          <a:srcRect/>
          <a:stretch>
            <a:fillRect/>
          </a:stretch>
        </p:blipFill>
        <p:spPr bwMode="auto">
          <a:xfrm>
            <a:off x="228600" y="2057400"/>
            <a:ext cx="8686800" cy="4343400"/>
          </a:xfrm>
          <a:prstGeom prst="rect">
            <a:avLst/>
          </a:prstGeom>
          <a:noFill/>
          <a:ln w="9525">
            <a:noFill/>
            <a:miter lim="800000"/>
            <a:headEnd/>
            <a:tailEnd/>
          </a:ln>
        </p:spPr>
      </p:pic>
      <p:cxnSp>
        <p:nvCxnSpPr>
          <p:cNvPr id="7" name="Straight Connector 6"/>
          <p:cNvCxnSpPr/>
          <p:nvPr/>
        </p:nvCxnSpPr>
        <p:spPr>
          <a:xfrm>
            <a:off x="3200400" y="1676400"/>
            <a:ext cx="0" cy="495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38800" y="1676400"/>
            <a:ext cx="76200" cy="4876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95400" y="1066800"/>
            <a:ext cx="6186309" cy="923330"/>
          </a:xfrm>
          <a:prstGeom prst="rect">
            <a:avLst/>
          </a:prstGeom>
          <a:noFill/>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rPr>
              <a:t>#1        #2       #3</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838200" y="762000"/>
            <a:ext cx="8181975" cy="5364163"/>
          </a:xfrm>
        </p:spPr>
        <p:txBody>
          <a:bodyPr/>
          <a:lstStyle/>
          <a:p>
            <a:r>
              <a:rPr lang="en-US" smtClean="0"/>
              <a:t>Many of these features are quite subtle, and require detailed examination of the skull. A couple of features, however, are more easily seen. For example, in people of African ancestry, the nasal opening is more flared.</a:t>
            </a:r>
          </a:p>
        </p:txBody>
      </p:sp>
      <p:pic>
        <p:nvPicPr>
          <p:cNvPr id="47106" name="Picture 2" descr="http://shs.westport.k12.ct.us/forensics/11-forensic_anthropology/forensic_skeletons/african_male_nose.JPG"/>
          <p:cNvPicPr>
            <a:picLocks noChangeAspect="1" noChangeArrowheads="1"/>
          </p:cNvPicPr>
          <p:nvPr/>
        </p:nvPicPr>
        <p:blipFill>
          <a:blip r:embed="rId2"/>
          <a:srcRect/>
          <a:stretch>
            <a:fillRect/>
          </a:stretch>
        </p:blipFill>
        <p:spPr bwMode="auto">
          <a:xfrm>
            <a:off x="1524000" y="2743200"/>
            <a:ext cx="3352800" cy="2667000"/>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a:xfrm>
            <a:off x="38100" y="152400"/>
            <a:ext cx="9029700" cy="5287963"/>
          </a:xfrm>
        </p:spPr>
        <p:txBody>
          <a:bodyPr/>
          <a:lstStyle/>
          <a:p>
            <a:r>
              <a:rPr lang="en-US" smtClean="0"/>
              <a:t>Another example is that of the zygomatic arch (or cheek bone), which is angled more forward in people of Asian ancestry, gives the person a slightly more flattened face.</a:t>
            </a:r>
          </a:p>
        </p:txBody>
      </p:sp>
      <p:pic>
        <p:nvPicPr>
          <p:cNvPr id="48130" name="Picture 3"/>
          <p:cNvPicPr>
            <a:picLocks noChangeAspect="1"/>
          </p:cNvPicPr>
          <p:nvPr/>
        </p:nvPicPr>
        <p:blipFill>
          <a:blip r:embed="rId2"/>
          <a:srcRect/>
          <a:stretch>
            <a:fillRect/>
          </a:stretch>
        </p:blipFill>
        <p:spPr bwMode="auto">
          <a:xfrm>
            <a:off x="98425" y="1417638"/>
            <a:ext cx="8893175" cy="5305425"/>
          </a:xfrm>
          <a:prstGeom prst="rect">
            <a:avLst/>
          </a:prstGeom>
          <a:noFill/>
          <a:ln w="9525">
            <a:noFill/>
            <a:miter lim="800000"/>
            <a:headEnd/>
            <a:tailEnd/>
          </a:ln>
        </p:spPr>
      </p:pic>
      <p:sp>
        <p:nvSpPr>
          <p:cNvPr id="5" name="Arrow: Right 4">
            <a:extLst>
              <a:ext uri="{FF2B5EF4-FFF2-40B4-BE49-F238E27FC236}"/>
            </a:extLst>
          </p:cNvPr>
          <p:cNvSpPr/>
          <p:nvPr/>
        </p:nvSpPr>
        <p:spPr>
          <a:xfrm>
            <a:off x="2971800" y="2894013"/>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rrow: Right 6">
            <a:extLst>
              <a:ext uri="{FF2B5EF4-FFF2-40B4-BE49-F238E27FC236}"/>
            </a:extLst>
          </p:cNvPr>
          <p:cNvSpPr/>
          <p:nvPr/>
        </p:nvSpPr>
        <p:spPr>
          <a:xfrm>
            <a:off x="2921000" y="5440363"/>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2703513" y="274638"/>
            <a:ext cx="6316662" cy="639762"/>
          </a:xfrm>
        </p:spPr>
        <p:txBody>
          <a:bodyPr/>
          <a:lstStyle/>
          <a:p>
            <a:r>
              <a:rPr lang="en-US" b="1" smtClean="0"/>
              <a:t>AGE</a:t>
            </a:r>
            <a:endParaRPr lang="en-US" smtClean="0"/>
          </a:p>
        </p:txBody>
      </p:sp>
      <p:sp>
        <p:nvSpPr>
          <p:cNvPr id="49154" name="Content Placeholder 2"/>
          <p:cNvSpPr>
            <a:spLocks noGrp="1"/>
          </p:cNvSpPr>
          <p:nvPr>
            <p:ph idx="1"/>
          </p:nvPr>
        </p:nvSpPr>
        <p:spPr>
          <a:xfrm>
            <a:off x="428625" y="914400"/>
            <a:ext cx="8715375" cy="4525963"/>
          </a:xfrm>
        </p:spPr>
        <p:txBody>
          <a:bodyPr/>
          <a:lstStyle/>
          <a:p>
            <a:r>
              <a:rPr lang="en-US" smtClean="0"/>
              <a:t>One way we could tell is by looking at the condition of the bones themselves, with the older bones being more likely to be arthritic. Examine the bones below, and label which is arthritic (and therefore older), and which is the younger:</a:t>
            </a:r>
          </a:p>
          <a:p>
            <a:endParaRPr lang="en-US" smtClean="0"/>
          </a:p>
        </p:txBody>
      </p:sp>
      <p:pic>
        <p:nvPicPr>
          <p:cNvPr id="49155" name="Picture 2" descr="http://shs.westport.k12.ct.us/forensics/11-forensic_anthropology/forensic_skeletons/comparison_lumbar_vertebrae_anterior_view_(normal_vs_osteoarthritic)-www.boneclones.com.JPG"/>
          <p:cNvPicPr>
            <a:picLocks noChangeAspect="1" noChangeArrowheads="1"/>
          </p:cNvPicPr>
          <p:nvPr/>
        </p:nvPicPr>
        <p:blipFill>
          <a:blip r:embed="rId2"/>
          <a:srcRect/>
          <a:stretch>
            <a:fillRect/>
          </a:stretch>
        </p:blipFill>
        <p:spPr bwMode="auto">
          <a:xfrm>
            <a:off x="2438400" y="2667000"/>
            <a:ext cx="5105400" cy="4086225"/>
          </a:xfrm>
          <a:prstGeom prst="rect">
            <a:avLst/>
          </a:prstGeom>
          <a:noFill/>
          <a:ln w="9525">
            <a:noFill/>
            <a:miter lim="800000"/>
            <a:headEnd/>
            <a:tailEnd/>
          </a:ln>
        </p:spPr>
      </p:pic>
      <p:sp>
        <p:nvSpPr>
          <p:cNvPr id="5" name="Rectangle 4"/>
          <p:cNvSpPr/>
          <p:nvPr/>
        </p:nvSpPr>
        <p:spPr>
          <a:xfrm>
            <a:off x="1371600" y="3505200"/>
            <a:ext cx="7417415" cy="923330"/>
          </a:xfrm>
          <a:prstGeom prst="rect">
            <a:avLst/>
          </a:prstGeom>
          <a:noFill/>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rPr>
              <a:t>#1                        #2</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0" y="152400"/>
            <a:ext cx="9144000" cy="5973763"/>
          </a:xfrm>
        </p:spPr>
        <p:txBody>
          <a:bodyPr/>
          <a:lstStyle/>
          <a:p>
            <a:r>
              <a:rPr lang="en-US" smtClean="0"/>
              <a:t>Another way to determine age is by looking at the development of the sutures.  The adult skull has no remaining frontal suture in the middle of the Frontal bone. Remember, also, that all the sutures ultimately become more filled-in ("closed") as we age.</a:t>
            </a:r>
          </a:p>
          <a:p>
            <a:endParaRPr lang="en-US" smtClean="0"/>
          </a:p>
        </p:txBody>
      </p:sp>
      <p:pic>
        <p:nvPicPr>
          <p:cNvPr id="50178" name="Picture 2" descr="http://shs.westport.k12.ct.us/forensics/11-forensic_anthropology/fontanels_&amp;_sutures.gif"/>
          <p:cNvPicPr>
            <a:picLocks noChangeAspect="1" noChangeArrowheads="1"/>
          </p:cNvPicPr>
          <p:nvPr/>
        </p:nvPicPr>
        <p:blipFill>
          <a:blip r:embed="rId2"/>
          <a:srcRect/>
          <a:stretch>
            <a:fillRect/>
          </a:stretch>
        </p:blipFill>
        <p:spPr bwMode="auto">
          <a:xfrm>
            <a:off x="533400" y="1704975"/>
            <a:ext cx="8001000" cy="5153025"/>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a:xfrm>
            <a:off x="0" y="152400"/>
            <a:ext cx="9020175" cy="1828800"/>
          </a:xfrm>
        </p:spPr>
        <p:txBody>
          <a:bodyPr/>
          <a:lstStyle/>
          <a:p>
            <a:r>
              <a:rPr lang="en-US" smtClean="0"/>
              <a:t>Compare the two skulls below to determine which skull is from an adult, and which is from an adolescent:</a:t>
            </a:r>
          </a:p>
        </p:txBody>
      </p:sp>
      <p:pic>
        <p:nvPicPr>
          <p:cNvPr id="51202" name="Picture 2" descr="http://shs.westport.k12.ct.us/forensics/11-forensic_anthropology/forensic_skeletons/asian_female_adolescent-www.boneclones.com.JPG"/>
          <p:cNvPicPr>
            <a:picLocks noChangeAspect="1" noChangeArrowheads="1"/>
          </p:cNvPicPr>
          <p:nvPr/>
        </p:nvPicPr>
        <p:blipFill>
          <a:blip r:embed="rId2"/>
          <a:srcRect/>
          <a:stretch>
            <a:fillRect/>
          </a:stretch>
        </p:blipFill>
        <p:spPr bwMode="auto">
          <a:xfrm>
            <a:off x="304800" y="1219200"/>
            <a:ext cx="3759200" cy="5105400"/>
          </a:xfrm>
          <a:prstGeom prst="rect">
            <a:avLst/>
          </a:prstGeom>
          <a:noFill/>
          <a:ln w="9525">
            <a:noFill/>
            <a:miter lim="800000"/>
            <a:headEnd/>
            <a:tailEnd/>
          </a:ln>
        </p:spPr>
      </p:pic>
      <p:pic>
        <p:nvPicPr>
          <p:cNvPr id="51203" name="Picture 4" descr="http://shs.westport.k12.ct.us/forensics/11-forensic_anthropology/forensic_skeletons/asian_female-www.boneclones.com.JPG"/>
          <p:cNvPicPr>
            <a:picLocks noChangeAspect="1" noChangeArrowheads="1"/>
          </p:cNvPicPr>
          <p:nvPr/>
        </p:nvPicPr>
        <p:blipFill>
          <a:blip r:embed="rId3"/>
          <a:srcRect/>
          <a:stretch>
            <a:fillRect/>
          </a:stretch>
        </p:blipFill>
        <p:spPr bwMode="auto">
          <a:xfrm>
            <a:off x="4978400" y="1219200"/>
            <a:ext cx="3746500" cy="5105400"/>
          </a:xfrm>
          <a:prstGeom prst="rect">
            <a:avLst/>
          </a:prstGeom>
          <a:noFill/>
          <a:ln w="9525">
            <a:noFill/>
            <a:miter lim="800000"/>
            <a:headEnd/>
            <a:tailEnd/>
          </a:ln>
        </p:spPr>
      </p:pic>
      <p:sp>
        <p:nvSpPr>
          <p:cNvPr id="6" name="Rectangle 5"/>
          <p:cNvSpPr/>
          <p:nvPr/>
        </p:nvSpPr>
        <p:spPr>
          <a:xfrm>
            <a:off x="2819400" y="1371600"/>
            <a:ext cx="3262433" cy="923330"/>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#1        #2</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152400" y="152400"/>
            <a:ext cx="8867775" cy="5973763"/>
          </a:xfrm>
        </p:spPr>
        <p:txBody>
          <a:bodyPr/>
          <a:lstStyle/>
          <a:p>
            <a:r>
              <a:rPr lang="en-US" smtClean="0"/>
              <a:t>Can you see the fontanels in the image below? Note how many places in the infant skeleton are still made of cartilage, which appears blue. The indicates how much of the skeleton is still developing.</a:t>
            </a:r>
          </a:p>
        </p:txBody>
      </p:sp>
      <p:pic>
        <p:nvPicPr>
          <p:cNvPr id="52226" name="Picture 2" descr="http://shs.westport.k12.ct.us/forensics/11-forensic_anthropology/infant_skeleton.gif"/>
          <p:cNvPicPr>
            <a:picLocks noChangeAspect="1" noChangeArrowheads="1"/>
          </p:cNvPicPr>
          <p:nvPr/>
        </p:nvPicPr>
        <p:blipFill>
          <a:blip r:embed="rId2"/>
          <a:srcRect/>
          <a:stretch>
            <a:fillRect/>
          </a:stretch>
        </p:blipFill>
        <p:spPr bwMode="auto">
          <a:xfrm>
            <a:off x="304800" y="1828800"/>
            <a:ext cx="8610600" cy="4759325"/>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304800" y="304800"/>
            <a:ext cx="8715375" cy="5821363"/>
          </a:xfrm>
        </p:spPr>
        <p:txBody>
          <a:bodyPr/>
          <a:lstStyle/>
          <a:p>
            <a:r>
              <a:rPr lang="en-US" smtClean="0"/>
              <a:t>Another way to determine age is to look at the epiphysis (end) of a long bone (the shape of which should be self-explanatory).</a:t>
            </a:r>
          </a:p>
        </p:txBody>
      </p:sp>
      <p:pic>
        <p:nvPicPr>
          <p:cNvPr id="53250" name="Picture 2" descr="http://shs.westport.k12.ct.us/forensics/11-forensic_anthropology/epiphysis_&amp;_diaphysis.gif"/>
          <p:cNvPicPr>
            <a:picLocks noChangeAspect="1" noChangeArrowheads="1"/>
          </p:cNvPicPr>
          <p:nvPr/>
        </p:nvPicPr>
        <p:blipFill>
          <a:blip r:embed="rId2"/>
          <a:srcRect/>
          <a:stretch>
            <a:fillRect/>
          </a:stretch>
        </p:blipFill>
        <p:spPr bwMode="auto">
          <a:xfrm>
            <a:off x="381000" y="1524000"/>
            <a:ext cx="8391525" cy="4953000"/>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a:xfrm>
            <a:off x="304800" y="228600"/>
            <a:ext cx="8715375" cy="5897563"/>
          </a:xfrm>
        </p:spPr>
        <p:txBody>
          <a:bodyPr/>
          <a:lstStyle/>
          <a:p>
            <a:r>
              <a:rPr lang="en-US" smtClean="0"/>
              <a:t>An x-ray image (radiograph) of a child will reveal a </a:t>
            </a:r>
            <a:r>
              <a:rPr lang="en-US" b="1" smtClean="0"/>
              <a:t>dark</a:t>
            </a:r>
            <a:r>
              <a:rPr lang="en-US" smtClean="0"/>
              <a:t> area where the growth plates are still made of cartilage (</a:t>
            </a:r>
            <a:r>
              <a:rPr lang="en-US" b="1" smtClean="0"/>
              <a:t>more</a:t>
            </a:r>
            <a:r>
              <a:rPr lang="en-US" smtClean="0"/>
              <a:t> x-rays can pass through cartilage, which is </a:t>
            </a:r>
            <a:r>
              <a:rPr lang="en-US" b="1" smtClean="0"/>
              <a:t>less dense</a:t>
            </a:r>
            <a:r>
              <a:rPr lang="en-US" smtClean="0"/>
              <a:t>, thus making a </a:t>
            </a:r>
            <a:r>
              <a:rPr lang="en-US" b="1" smtClean="0"/>
              <a:t>dark</a:t>
            </a:r>
            <a:r>
              <a:rPr lang="en-US" smtClean="0"/>
              <a:t> </a:t>
            </a:r>
            <a:r>
              <a:rPr lang="en-US" b="1" smtClean="0"/>
              <a:t>area</a:t>
            </a:r>
            <a:r>
              <a:rPr lang="en-US" smtClean="0"/>
              <a:t>); these areas are the epiphyseal plates. An x-ray radiograph of an adult will reveal a </a:t>
            </a:r>
            <a:r>
              <a:rPr lang="en-US" b="1" smtClean="0"/>
              <a:t>white</a:t>
            </a:r>
            <a:r>
              <a:rPr lang="en-US" smtClean="0"/>
              <a:t> area where the growth plates have been </a:t>
            </a:r>
            <a:r>
              <a:rPr lang="en-US" b="1" smtClean="0"/>
              <a:t>turned into bone</a:t>
            </a:r>
            <a:r>
              <a:rPr lang="en-US" smtClean="0"/>
              <a:t> (</a:t>
            </a:r>
            <a:r>
              <a:rPr lang="en-US" b="1" smtClean="0"/>
              <a:t>fewer</a:t>
            </a:r>
            <a:r>
              <a:rPr lang="en-US" smtClean="0"/>
              <a:t> x-rays can pass through bone, which is </a:t>
            </a:r>
            <a:r>
              <a:rPr lang="en-US" b="1" smtClean="0"/>
              <a:t>more dense</a:t>
            </a:r>
            <a:r>
              <a:rPr lang="en-US" smtClean="0"/>
              <a:t>, thus making a </a:t>
            </a:r>
            <a:r>
              <a:rPr lang="en-US" b="1" smtClean="0"/>
              <a:t>white line</a:t>
            </a:r>
            <a:r>
              <a:rPr lang="en-US" smtClean="0"/>
              <a:t>); these areas are the epiphyseal lines.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274638"/>
            <a:ext cx="8791575" cy="715962"/>
          </a:xfrm>
        </p:spPr>
        <p:txBody>
          <a:bodyPr/>
          <a:lstStyle/>
          <a:p>
            <a:r>
              <a:rPr lang="en-US" sz="4800" b="1" smtClean="0"/>
              <a:t>GENDER</a:t>
            </a:r>
            <a:endParaRPr lang="en-US" sz="4800" smtClean="0"/>
          </a:p>
        </p:txBody>
      </p:sp>
      <p:sp>
        <p:nvSpPr>
          <p:cNvPr id="27650" name="Content Placeholder 2"/>
          <p:cNvSpPr>
            <a:spLocks noGrp="1"/>
          </p:cNvSpPr>
          <p:nvPr>
            <p:ph idx="1"/>
          </p:nvPr>
        </p:nvSpPr>
        <p:spPr>
          <a:xfrm>
            <a:off x="228600" y="990600"/>
            <a:ext cx="8791575" cy="5135563"/>
          </a:xfrm>
        </p:spPr>
        <p:txBody>
          <a:bodyPr/>
          <a:lstStyle/>
          <a:p>
            <a:r>
              <a:rPr lang="en-US" smtClean="0"/>
              <a:t>There are several things that may, on the surface, be useful to gender determination, but upon closer examination, are not very useful. For example, on average, females are shorter than males, but a short skeleton can easily be male. This is due very simply to the fact that each gender follows a Gaussian distribution (a.k.a. a Bell Curve).</a:t>
            </a:r>
          </a:p>
          <a:p>
            <a:endParaRPr lang="en-US" smtClean="0"/>
          </a:p>
        </p:txBody>
      </p:sp>
      <p:pic>
        <p:nvPicPr>
          <p:cNvPr id="27651" name="Picture 2" descr="http://shs.westport.k12.ct.us/forensics/11-forensic_anthropology/bell_curve.gif"/>
          <p:cNvPicPr>
            <a:picLocks noChangeAspect="1" noChangeArrowheads="1"/>
          </p:cNvPicPr>
          <p:nvPr/>
        </p:nvPicPr>
        <p:blipFill>
          <a:blip r:embed="rId2"/>
          <a:srcRect/>
          <a:stretch>
            <a:fillRect/>
          </a:stretch>
        </p:blipFill>
        <p:spPr bwMode="auto">
          <a:xfrm>
            <a:off x="609600" y="3276600"/>
            <a:ext cx="7848600" cy="3394075"/>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228600" y="152400"/>
            <a:ext cx="8791575" cy="1676400"/>
          </a:xfrm>
        </p:spPr>
        <p:txBody>
          <a:bodyPr/>
          <a:lstStyle/>
          <a:p>
            <a:r>
              <a:rPr lang="en-US" smtClean="0"/>
              <a:t>Examine the radiographs below, and determine whether they are from adults or children:</a:t>
            </a:r>
          </a:p>
        </p:txBody>
      </p:sp>
      <p:pic>
        <p:nvPicPr>
          <p:cNvPr id="55298" name="Picture 2" descr="http://shs.westport.k12.ct.us/forensics/11-forensic_anthropology/forensic_skeletons/epiphyseal_2_blank-www.dartmouth.edu.GIF"/>
          <p:cNvPicPr>
            <a:picLocks noChangeAspect="1" noChangeArrowheads="1"/>
          </p:cNvPicPr>
          <p:nvPr/>
        </p:nvPicPr>
        <p:blipFill>
          <a:blip r:embed="rId2"/>
          <a:srcRect/>
          <a:stretch>
            <a:fillRect/>
          </a:stretch>
        </p:blipFill>
        <p:spPr bwMode="auto">
          <a:xfrm>
            <a:off x="4724400" y="1828800"/>
            <a:ext cx="4106863" cy="4800600"/>
          </a:xfrm>
          <a:prstGeom prst="rect">
            <a:avLst/>
          </a:prstGeom>
          <a:noFill/>
          <a:ln w="9525">
            <a:noFill/>
            <a:miter lim="800000"/>
            <a:headEnd/>
            <a:tailEnd/>
          </a:ln>
        </p:spPr>
      </p:pic>
      <p:pic>
        <p:nvPicPr>
          <p:cNvPr id="55299" name="Picture 4" descr="http://shs.westport.k12.ct.us/forensics/11-forensic_anthropology/forensic_skeletons/epiphyseal_1_blank-www.dartmouth.edu.GIF"/>
          <p:cNvPicPr>
            <a:picLocks noChangeAspect="1" noChangeArrowheads="1"/>
          </p:cNvPicPr>
          <p:nvPr/>
        </p:nvPicPr>
        <p:blipFill>
          <a:blip r:embed="rId3"/>
          <a:srcRect/>
          <a:stretch>
            <a:fillRect/>
          </a:stretch>
        </p:blipFill>
        <p:spPr bwMode="auto">
          <a:xfrm>
            <a:off x="304800" y="1828800"/>
            <a:ext cx="4043363" cy="4800600"/>
          </a:xfrm>
          <a:prstGeom prst="rect">
            <a:avLst/>
          </a:prstGeom>
          <a:noFill/>
          <a:ln w="9525">
            <a:noFill/>
            <a:miter lim="800000"/>
            <a:headEnd/>
            <a:tailEnd/>
          </a:ln>
        </p:spPr>
      </p:pic>
      <p:sp>
        <p:nvSpPr>
          <p:cNvPr id="6" name="Rectangle 5"/>
          <p:cNvSpPr/>
          <p:nvPr/>
        </p:nvSpPr>
        <p:spPr>
          <a:xfrm>
            <a:off x="2362200" y="838200"/>
            <a:ext cx="4416594"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#1              #2</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228600" y="0"/>
            <a:ext cx="6316663" cy="639763"/>
          </a:xfrm>
        </p:spPr>
        <p:txBody>
          <a:bodyPr/>
          <a:lstStyle/>
          <a:p>
            <a:r>
              <a:rPr lang="en-US" b="1" smtClean="0"/>
              <a:t>HEIGHT</a:t>
            </a:r>
            <a:endParaRPr lang="en-US" smtClean="0"/>
          </a:p>
        </p:txBody>
      </p:sp>
      <p:sp>
        <p:nvSpPr>
          <p:cNvPr id="56322" name="Content Placeholder 2"/>
          <p:cNvSpPr>
            <a:spLocks noGrp="1"/>
          </p:cNvSpPr>
          <p:nvPr>
            <p:ph idx="1"/>
          </p:nvPr>
        </p:nvSpPr>
        <p:spPr>
          <a:xfrm>
            <a:off x="152400" y="609600"/>
            <a:ext cx="8867775" cy="5516563"/>
          </a:xfrm>
        </p:spPr>
        <p:txBody>
          <a:bodyPr/>
          <a:lstStyle/>
          <a:p>
            <a:r>
              <a:rPr lang="en-US" smtClean="0"/>
              <a:t>Often a skeleton is incomplete. Despite this, it is still possible to calculate, with a certain amount of accuracy, the height of a skeleton.  </a:t>
            </a:r>
          </a:p>
          <a:p>
            <a:r>
              <a:rPr lang="en-US" smtClean="0"/>
              <a:t>Apart from height, average weight can be calculated based on not only the general size of the bones, but also by evidence of the weight borne by the bones. These weight calculations, however, are too complex to demonstrate without detailed examination of the bones, which obviously cannot be done on a paper worksheet.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0" y="0"/>
            <a:ext cx="9144000" cy="6126163"/>
          </a:xfrm>
        </p:spPr>
        <p:txBody>
          <a:bodyPr/>
          <a:lstStyle/>
          <a:p>
            <a:r>
              <a:rPr lang="en-US" smtClean="0"/>
              <a:t>Any of the major bones of the arm or leg can be used to determine height. The major bones of the arm are the humerus, ulna, and radius. The major bones of the leg are the femur, tibia, and fibula. Given that not everyone's arm to leg ratio is exact, height is usually estimated by using more than one bone, if possible.  The calculations we will be looking at will be of the femur, humerus, and radius.</a:t>
            </a:r>
          </a:p>
          <a:p>
            <a:endParaRPr lang="en-US" smtClean="0"/>
          </a:p>
          <a:p>
            <a:endParaRPr lang="en-US" smtClean="0"/>
          </a:p>
        </p:txBody>
      </p:sp>
      <p:pic>
        <p:nvPicPr>
          <p:cNvPr id="57346" name="Picture 2" descr="http://shs.westport.k12.ct.us/forensics/11-forensic_anthropology/bone_height_determination.gif"/>
          <p:cNvPicPr>
            <a:picLocks noChangeAspect="1" noChangeArrowheads="1"/>
          </p:cNvPicPr>
          <p:nvPr/>
        </p:nvPicPr>
        <p:blipFill>
          <a:blip r:embed="rId2"/>
          <a:srcRect/>
          <a:stretch>
            <a:fillRect/>
          </a:stretch>
        </p:blipFill>
        <p:spPr bwMode="auto">
          <a:xfrm>
            <a:off x="228600" y="2684463"/>
            <a:ext cx="8724900" cy="3983037"/>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p:cNvSpPr>
          <p:nvPr>
            <p:ph idx="1"/>
          </p:nvPr>
        </p:nvSpPr>
        <p:spPr>
          <a:xfrm>
            <a:off x="0" y="152400"/>
            <a:ext cx="9020175" cy="2438400"/>
          </a:xfrm>
        </p:spPr>
        <p:txBody>
          <a:bodyPr/>
          <a:lstStyle/>
          <a:p>
            <a:r>
              <a:rPr lang="en-US" smtClean="0"/>
              <a:t>In order to calculate the height, in inches, follow the formulas below for each of the bones. Be sure to indicate height not only in the total number of inches, but in terms of feet and inches (i.e., a person who is 62 inches is also described as being 5 feet, 2 inches tall, or 5' 2"). NOTE: The calculations, of course, are different when measurements are in centimeters.</a:t>
            </a:r>
          </a:p>
        </p:txBody>
      </p:sp>
      <p:graphicFrame>
        <p:nvGraphicFramePr>
          <p:cNvPr id="4" name="Table 3"/>
          <p:cNvGraphicFramePr>
            <a:graphicFrameLocks noGrp="1"/>
          </p:cNvGraphicFramePr>
          <p:nvPr/>
        </p:nvGraphicFramePr>
        <p:xfrm>
          <a:off x="0" y="2514600"/>
          <a:ext cx="8982075" cy="4114800"/>
        </p:xfrm>
        <a:graphic>
          <a:graphicData uri="http://schemas.openxmlformats.org/drawingml/2006/table">
            <a:tbl>
              <a:tblPr/>
              <a:tblGrid>
                <a:gridCol w="1981200">
                  <a:extLst>
                    <a:ext uri="{9D8B030D-6E8A-4147-A177-3AD203B41FA5}"/>
                  </a:extLst>
                </a:gridCol>
                <a:gridCol w="3657600">
                  <a:extLst>
                    <a:ext uri="{9D8B030D-6E8A-4147-A177-3AD203B41FA5}"/>
                  </a:extLst>
                </a:gridCol>
                <a:gridCol w="3343768">
                  <a:extLst>
                    <a:ext uri="{9D8B030D-6E8A-4147-A177-3AD203B41FA5}"/>
                  </a:extLst>
                </a:gridCol>
              </a:tblGrid>
              <a:tr h="325120">
                <a:tc rowSpan="2">
                  <a:txBody>
                    <a:bodyPr/>
                    <a:lstStyle/>
                    <a:p>
                      <a:pPr algn="ctr"/>
                      <a:r>
                        <a:rPr lang="en-US" sz="1400" b="1" dirty="0"/>
                        <a:t>Bone</a:t>
                      </a:r>
                      <a:endParaRPr lang="en-US" sz="1400" dirty="0"/>
                    </a:p>
                  </a:txBody>
                  <a:tcPr marL="0" marR="0" marT="0" marB="0" anchor="ctr">
                    <a:lnL>
                      <a:noFill/>
                    </a:lnL>
                    <a:lnR>
                      <a:noFill/>
                    </a:lnR>
                    <a:lnT>
                      <a:noFill/>
                    </a:lnT>
                    <a:lnB>
                      <a:noFill/>
                    </a:lnB>
                  </a:tcPr>
                </a:tc>
                <a:tc gridSpan="2">
                  <a:txBody>
                    <a:bodyPr/>
                    <a:lstStyle/>
                    <a:p>
                      <a:pPr algn="ctr"/>
                      <a:r>
                        <a:rPr lang="en-US" sz="1400" b="1"/>
                        <a:t>Formula for calculating Body Height (in inches)</a:t>
                      </a:r>
                      <a:endParaRPr lang="en-US" sz="1400"/>
                    </a:p>
                  </a:txBody>
                  <a:tcPr marL="0" marR="0" marT="0" marB="0" anchor="ctr">
                    <a:lnL>
                      <a:noFill/>
                    </a:lnL>
                    <a:lnR>
                      <a:noFill/>
                    </a:lnR>
                    <a:lnT>
                      <a:noFill/>
                    </a:lnT>
                    <a:lnB>
                      <a:noFill/>
                    </a:lnB>
                  </a:tcPr>
                </a:tc>
                <a:tc hMerge="1">
                  <a:txBody>
                    <a:bodyPr/>
                    <a:lstStyle/>
                    <a:p>
                      <a:endParaRPr lang="en-US"/>
                    </a:p>
                  </a:txBody>
                  <a:tcPr/>
                </a:tc>
                <a:extLst>
                  <a:ext uri="{0D108BD9-81ED-4DB2-BD59-A6C34878D82A}"/>
                </a:extLst>
              </a:tr>
              <a:tr h="162560">
                <a:tc vMerge="1">
                  <a:txBody>
                    <a:bodyPr/>
                    <a:lstStyle/>
                    <a:p>
                      <a:endParaRPr lang="en-US"/>
                    </a:p>
                  </a:txBody>
                  <a:tcPr/>
                </a:tc>
                <a:tc>
                  <a:txBody>
                    <a:bodyPr/>
                    <a:lstStyle/>
                    <a:p>
                      <a:pPr algn="ctr"/>
                      <a:r>
                        <a:rPr lang="en-US" sz="1400" b="1" i="1"/>
                        <a:t>Female</a:t>
                      </a:r>
                      <a:endParaRPr lang="en-US" sz="1400"/>
                    </a:p>
                  </a:txBody>
                  <a:tcPr marL="0" marR="0" marT="0" marB="0" anchor="ctr">
                    <a:lnL>
                      <a:noFill/>
                    </a:lnL>
                    <a:lnR>
                      <a:noFill/>
                    </a:lnR>
                    <a:lnT>
                      <a:noFill/>
                    </a:lnT>
                    <a:lnB>
                      <a:noFill/>
                    </a:lnB>
                  </a:tcPr>
                </a:tc>
                <a:tc>
                  <a:txBody>
                    <a:bodyPr/>
                    <a:lstStyle/>
                    <a:p>
                      <a:pPr algn="ctr"/>
                      <a:r>
                        <a:rPr lang="en-US" sz="1400" b="1" i="1"/>
                        <a:t>Male</a:t>
                      </a:r>
                      <a:endParaRPr lang="en-US" sz="1400"/>
                    </a:p>
                  </a:txBody>
                  <a:tcPr marL="0" marR="0" marT="0" marB="0" anchor="ctr">
                    <a:lnL>
                      <a:noFill/>
                    </a:lnL>
                    <a:lnR>
                      <a:noFill/>
                    </a:lnR>
                    <a:lnT>
                      <a:noFill/>
                    </a:lnT>
                    <a:lnB>
                      <a:noFill/>
                    </a:lnB>
                  </a:tcPr>
                </a:tc>
                <a:extLst>
                  <a:ext uri="{0D108BD9-81ED-4DB2-BD59-A6C34878D82A}"/>
                </a:extLst>
              </a:tr>
              <a:tr h="1137920">
                <a:tc>
                  <a:txBody>
                    <a:bodyPr/>
                    <a:lstStyle/>
                    <a:p>
                      <a:pPr algn="ctr"/>
                      <a:r>
                        <a:rPr lang="en-US" sz="1400" b="1" dirty="0"/>
                        <a:t>Femur</a:t>
                      </a:r>
                      <a:endParaRPr lang="en-US" sz="1400" dirty="0"/>
                    </a:p>
                  </a:txBody>
                  <a:tcPr marL="0" marR="0" marT="0" marB="0" anchor="ctr">
                    <a:lnL>
                      <a:noFill/>
                    </a:lnL>
                    <a:lnR>
                      <a:noFill/>
                    </a:lnR>
                    <a:lnT>
                      <a:noFill/>
                    </a:lnT>
                    <a:lnB>
                      <a:noFill/>
                    </a:lnB>
                  </a:tcPr>
                </a:tc>
                <a:tc>
                  <a:txBody>
                    <a:bodyPr/>
                    <a:lstStyle/>
                    <a:p>
                      <a:pPr algn="l"/>
                      <a:r>
                        <a:rPr lang="en-US" sz="1400"/>
                        <a:t>Height equals (length of femur x 1.94) + 28.7 </a:t>
                      </a:r>
                    </a:p>
                  </a:txBody>
                  <a:tcPr marL="0" marR="0" marT="0" marB="0" anchor="ctr">
                    <a:lnL>
                      <a:noFill/>
                    </a:lnL>
                    <a:lnR>
                      <a:noFill/>
                    </a:lnR>
                    <a:lnT>
                      <a:noFill/>
                    </a:lnT>
                    <a:lnB>
                      <a:noFill/>
                    </a:lnB>
                  </a:tcPr>
                </a:tc>
                <a:tc>
                  <a:txBody>
                    <a:bodyPr/>
                    <a:lstStyle/>
                    <a:p>
                      <a:pPr algn="l"/>
                      <a:r>
                        <a:rPr lang="en-US" sz="1400"/>
                        <a:t>Height equals (length of femur x 1.88) + 32 </a:t>
                      </a:r>
                    </a:p>
                  </a:txBody>
                  <a:tcPr marL="0" marR="0" marT="0" marB="0" anchor="ctr">
                    <a:lnL>
                      <a:noFill/>
                    </a:lnL>
                    <a:lnR>
                      <a:noFill/>
                    </a:lnR>
                    <a:lnT>
                      <a:noFill/>
                    </a:lnT>
                    <a:lnB>
                      <a:noFill/>
                    </a:lnB>
                  </a:tcPr>
                </a:tc>
                <a:extLst>
                  <a:ext uri="{0D108BD9-81ED-4DB2-BD59-A6C34878D82A}"/>
                </a:extLst>
              </a:tr>
              <a:tr h="1300480">
                <a:tc>
                  <a:txBody>
                    <a:bodyPr/>
                    <a:lstStyle/>
                    <a:p>
                      <a:pPr algn="ctr"/>
                      <a:r>
                        <a:rPr lang="en-US" sz="1400" b="1" dirty="0" err="1"/>
                        <a:t>Humerus</a:t>
                      </a:r>
                      <a:endParaRPr lang="en-US" sz="1400" dirty="0"/>
                    </a:p>
                  </a:txBody>
                  <a:tcPr marL="0" marR="0" marT="0" marB="0" anchor="ctr">
                    <a:lnL>
                      <a:noFill/>
                    </a:lnL>
                    <a:lnR>
                      <a:noFill/>
                    </a:lnR>
                    <a:lnT>
                      <a:noFill/>
                    </a:lnT>
                    <a:lnB>
                      <a:noFill/>
                    </a:lnB>
                  </a:tcPr>
                </a:tc>
                <a:tc>
                  <a:txBody>
                    <a:bodyPr/>
                    <a:lstStyle/>
                    <a:p>
                      <a:pPr algn="l"/>
                      <a:r>
                        <a:rPr lang="en-US" sz="1400"/>
                        <a:t>Height equals (length of humerus x 2.8) + 28.1</a:t>
                      </a:r>
                    </a:p>
                  </a:txBody>
                  <a:tcPr marL="0" marR="0" marT="0" marB="0" anchor="ctr">
                    <a:lnL>
                      <a:noFill/>
                    </a:lnL>
                    <a:lnR>
                      <a:noFill/>
                    </a:lnR>
                    <a:lnT>
                      <a:noFill/>
                    </a:lnT>
                    <a:lnB>
                      <a:noFill/>
                    </a:lnB>
                  </a:tcPr>
                </a:tc>
                <a:tc>
                  <a:txBody>
                    <a:bodyPr/>
                    <a:lstStyle/>
                    <a:p>
                      <a:pPr algn="l"/>
                      <a:r>
                        <a:rPr lang="en-US" sz="1400" dirty="0"/>
                        <a:t>Height equals (length of </a:t>
                      </a:r>
                      <a:r>
                        <a:rPr lang="en-US" sz="1400" dirty="0" err="1"/>
                        <a:t>humerus</a:t>
                      </a:r>
                      <a:r>
                        <a:rPr lang="en-US" sz="1400" dirty="0"/>
                        <a:t> x 2.9) + 27.8</a:t>
                      </a:r>
                    </a:p>
                  </a:txBody>
                  <a:tcPr marL="0" marR="0" marT="0" marB="0" anchor="ctr">
                    <a:lnL>
                      <a:noFill/>
                    </a:lnL>
                    <a:lnR>
                      <a:noFill/>
                    </a:lnR>
                    <a:lnT>
                      <a:noFill/>
                    </a:lnT>
                    <a:lnB>
                      <a:noFill/>
                    </a:lnB>
                  </a:tcPr>
                </a:tc>
                <a:extLst>
                  <a:ext uri="{0D108BD9-81ED-4DB2-BD59-A6C34878D82A}"/>
                </a:extLst>
              </a:tr>
              <a:tr h="1137920">
                <a:tc>
                  <a:txBody>
                    <a:bodyPr/>
                    <a:lstStyle/>
                    <a:p>
                      <a:pPr algn="ctr"/>
                      <a:r>
                        <a:rPr lang="en-US" sz="1400" b="1" dirty="0"/>
                        <a:t>Radius</a:t>
                      </a:r>
                      <a:endParaRPr lang="en-US" sz="1400" dirty="0"/>
                    </a:p>
                  </a:txBody>
                  <a:tcPr marL="0" marR="0" marT="0" marB="0" anchor="ctr">
                    <a:lnL>
                      <a:noFill/>
                    </a:lnL>
                    <a:lnR>
                      <a:noFill/>
                    </a:lnR>
                    <a:lnT>
                      <a:noFill/>
                    </a:lnT>
                    <a:lnB>
                      <a:noFill/>
                    </a:lnB>
                  </a:tcPr>
                </a:tc>
                <a:tc>
                  <a:txBody>
                    <a:bodyPr/>
                    <a:lstStyle/>
                    <a:p>
                      <a:pPr algn="l"/>
                      <a:r>
                        <a:rPr lang="en-US" sz="1400"/>
                        <a:t>Height equals (length of radius x 3.3) + 32</a:t>
                      </a:r>
                    </a:p>
                  </a:txBody>
                  <a:tcPr marL="0" marR="0" marT="0" marB="0" anchor="ctr">
                    <a:lnL>
                      <a:noFill/>
                    </a:lnL>
                    <a:lnR>
                      <a:noFill/>
                    </a:lnR>
                    <a:lnT>
                      <a:noFill/>
                    </a:lnT>
                    <a:lnB>
                      <a:noFill/>
                    </a:lnB>
                  </a:tcPr>
                </a:tc>
                <a:tc>
                  <a:txBody>
                    <a:bodyPr/>
                    <a:lstStyle/>
                    <a:p>
                      <a:pPr algn="l"/>
                      <a:r>
                        <a:rPr lang="en-US" sz="1400" dirty="0"/>
                        <a:t>Height equals (length of radius x 3.3) + 34 </a:t>
                      </a:r>
                    </a:p>
                  </a:txBody>
                  <a:tcPr marL="0" marR="0" marT="0" marB="0" anchor="ctr">
                    <a:lnL>
                      <a:noFill/>
                    </a:lnL>
                    <a:lnR>
                      <a:noFill/>
                    </a:lnR>
                    <a:lnT>
                      <a:noFill/>
                    </a:lnT>
                    <a:lnB>
                      <a:noFill/>
                    </a:lnB>
                  </a:tcPr>
                </a:tc>
                <a:extLst>
                  <a:ext uri="{0D108BD9-81ED-4DB2-BD59-A6C34878D82A}"/>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idx="1"/>
          </p:nvPr>
        </p:nvSpPr>
        <p:spPr>
          <a:xfrm>
            <a:off x="152400" y="0"/>
            <a:ext cx="8867775" cy="1295400"/>
          </a:xfrm>
        </p:spPr>
        <p:txBody>
          <a:bodyPr/>
          <a:lstStyle/>
          <a:p>
            <a:r>
              <a:rPr lang="en-US" smtClean="0"/>
              <a:t>For the rest of the world that measures in metrics, here are the formulas for centimeters.</a:t>
            </a:r>
          </a:p>
        </p:txBody>
      </p:sp>
      <p:graphicFrame>
        <p:nvGraphicFramePr>
          <p:cNvPr id="4" name="Table 3"/>
          <p:cNvGraphicFramePr>
            <a:graphicFrameLocks noGrp="1"/>
          </p:cNvGraphicFramePr>
          <p:nvPr/>
        </p:nvGraphicFramePr>
        <p:xfrm>
          <a:off x="0" y="1333500"/>
          <a:ext cx="8991600" cy="4114800"/>
        </p:xfrm>
        <a:graphic>
          <a:graphicData uri="http://schemas.openxmlformats.org/drawingml/2006/table">
            <a:tbl>
              <a:tblPr/>
              <a:tblGrid>
                <a:gridCol w="1524000">
                  <a:extLst>
                    <a:ext uri="{9D8B030D-6E8A-4147-A177-3AD203B41FA5}"/>
                  </a:extLst>
                </a:gridCol>
                <a:gridCol w="3962400">
                  <a:extLst>
                    <a:ext uri="{9D8B030D-6E8A-4147-A177-3AD203B41FA5}"/>
                  </a:extLst>
                </a:gridCol>
                <a:gridCol w="3505200">
                  <a:extLst>
                    <a:ext uri="{9D8B030D-6E8A-4147-A177-3AD203B41FA5}"/>
                  </a:extLst>
                </a:gridCol>
              </a:tblGrid>
              <a:tr h="325120">
                <a:tc rowSpan="2">
                  <a:txBody>
                    <a:bodyPr/>
                    <a:lstStyle/>
                    <a:p>
                      <a:pPr algn="ctr"/>
                      <a:r>
                        <a:rPr lang="en-US" sz="1400" b="1" dirty="0"/>
                        <a:t>Bone</a:t>
                      </a:r>
                      <a:endParaRPr lang="en-US" sz="1400" dirty="0"/>
                    </a:p>
                  </a:txBody>
                  <a:tcPr marL="0" marR="0" marT="0" marB="0" anchor="ctr">
                    <a:lnL>
                      <a:noFill/>
                    </a:lnL>
                    <a:lnR>
                      <a:noFill/>
                    </a:lnR>
                    <a:lnT>
                      <a:noFill/>
                    </a:lnT>
                    <a:lnB>
                      <a:noFill/>
                    </a:lnB>
                  </a:tcPr>
                </a:tc>
                <a:tc gridSpan="2">
                  <a:txBody>
                    <a:bodyPr/>
                    <a:lstStyle/>
                    <a:p>
                      <a:pPr algn="ctr"/>
                      <a:r>
                        <a:rPr lang="en-US" sz="1400" b="1"/>
                        <a:t>Formula for calculating Body Height (in cm) . . . EVERYONE!</a:t>
                      </a:r>
                      <a:endParaRPr lang="en-US" sz="1400"/>
                    </a:p>
                  </a:txBody>
                  <a:tcPr marL="0" marR="0" marT="0" marB="0" anchor="ctr">
                    <a:lnL>
                      <a:noFill/>
                    </a:lnL>
                    <a:lnR>
                      <a:noFill/>
                    </a:lnR>
                    <a:lnT>
                      <a:noFill/>
                    </a:lnT>
                    <a:lnB>
                      <a:noFill/>
                    </a:lnB>
                  </a:tcPr>
                </a:tc>
                <a:tc hMerge="1">
                  <a:txBody>
                    <a:bodyPr/>
                    <a:lstStyle/>
                    <a:p>
                      <a:endParaRPr lang="en-US"/>
                    </a:p>
                  </a:txBody>
                  <a:tcPr/>
                </a:tc>
                <a:extLst>
                  <a:ext uri="{0D108BD9-81ED-4DB2-BD59-A6C34878D82A}"/>
                </a:extLst>
              </a:tr>
              <a:tr h="162560">
                <a:tc vMerge="1">
                  <a:txBody>
                    <a:bodyPr/>
                    <a:lstStyle/>
                    <a:p>
                      <a:endParaRPr lang="en-US"/>
                    </a:p>
                  </a:txBody>
                  <a:tcPr/>
                </a:tc>
                <a:tc>
                  <a:txBody>
                    <a:bodyPr/>
                    <a:lstStyle/>
                    <a:p>
                      <a:pPr algn="ctr"/>
                      <a:r>
                        <a:rPr lang="en-US" sz="1400" b="1" i="1"/>
                        <a:t>Female</a:t>
                      </a:r>
                      <a:endParaRPr lang="en-US" sz="1400"/>
                    </a:p>
                  </a:txBody>
                  <a:tcPr marL="0" marR="0" marT="0" marB="0" anchor="ctr">
                    <a:lnL>
                      <a:noFill/>
                    </a:lnL>
                    <a:lnR>
                      <a:noFill/>
                    </a:lnR>
                    <a:lnT>
                      <a:noFill/>
                    </a:lnT>
                    <a:lnB>
                      <a:noFill/>
                    </a:lnB>
                  </a:tcPr>
                </a:tc>
                <a:tc>
                  <a:txBody>
                    <a:bodyPr/>
                    <a:lstStyle/>
                    <a:p>
                      <a:pPr algn="ctr"/>
                      <a:r>
                        <a:rPr lang="en-US" sz="1400" b="1" i="1"/>
                        <a:t>Male</a:t>
                      </a:r>
                      <a:endParaRPr lang="en-US" sz="1400"/>
                    </a:p>
                  </a:txBody>
                  <a:tcPr marL="0" marR="0" marT="0" marB="0" anchor="ctr">
                    <a:lnL>
                      <a:noFill/>
                    </a:lnL>
                    <a:lnR>
                      <a:noFill/>
                    </a:lnR>
                    <a:lnT>
                      <a:noFill/>
                    </a:lnT>
                    <a:lnB>
                      <a:noFill/>
                    </a:lnB>
                  </a:tcPr>
                </a:tc>
                <a:extLst>
                  <a:ext uri="{0D108BD9-81ED-4DB2-BD59-A6C34878D82A}"/>
                </a:extLst>
              </a:tr>
              <a:tr h="1137920">
                <a:tc>
                  <a:txBody>
                    <a:bodyPr/>
                    <a:lstStyle/>
                    <a:p>
                      <a:pPr algn="ctr"/>
                      <a:r>
                        <a:rPr lang="en-US" sz="1400" b="1" dirty="0"/>
                        <a:t>Femur</a:t>
                      </a:r>
                      <a:endParaRPr lang="en-US" sz="1400" dirty="0"/>
                    </a:p>
                  </a:txBody>
                  <a:tcPr marL="0" marR="0" marT="0" marB="0" anchor="ctr">
                    <a:lnL>
                      <a:noFill/>
                    </a:lnL>
                    <a:lnR>
                      <a:noFill/>
                    </a:lnR>
                    <a:lnT>
                      <a:noFill/>
                    </a:lnT>
                    <a:lnB>
                      <a:noFill/>
                    </a:lnB>
                  </a:tcPr>
                </a:tc>
                <a:tc>
                  <a:txBody>
                    <a:bodyPr/>
                    <a:lstStyle/>
                    <a:p>
                      <a:pPr algn="l"/>
                      <a:r>
                        <a:rPr lang="en-US" sz="1400"/>
                        <a:t>Height equals (length of femur x 1.94) + 72.9</a:t>
                      </a:r>
                    </a:p>
                  </a:txBody>
                  <a:tcPr marL="0" marR="0" marT="0" marB="0" anchor="ctr">
                    <a:lnL>
                      <a:noFill/>
                    </a:lnL>
                    <a:lnR>
                      <a:noFill/>
                    </a:lnR>
                    <a:lnT>
                      <a:noFill/>
                    </a:lnT>
                    <a:lnB>
                      <a:noFill/>
                    </a:lnB>
                  </a:tcPr>
                </a:tc>
                <a:tc>
                  <a:txBody>
                    <a:bodyPr/>
                    <a:lstStyle/>
                    <a:p>
                      <a:pPr algn="l"/>
                      <a:r>
                        <a:rPr lang="en-US" sz="1400"/>
                        <a:t>Height equals (length of femur x 1.88) + 81.3</a:t>
                      </a:r>
                    </a:p>
                  </a:txBody>
                  <a:tcPr marL="0" marR="0" marT="0" marB="0" anchor="ctr">
                    <a:lnL>
                      <a:noFill/>
                    </a:lnL>
                    <a:lnR>
                      <a:noFill/>
                    </a:lnR>
                    <a:lnT>
                      <a:noFill/>
                    </a:lnT>
                    <a:lnB>
                      <a:noFill/>
                    </a:lnB>
                  </a:tcPr>
                </a:tc>
                <a:extLst>
                  <a:ext uri="{0D108BD9-81ED-4DB2-BD59-A6C34878D82A}"/>
                </a:extLst>
              </a:tr>
              <a:tr h="1300480">
                <a:tc>
                  <a:txBody>
                    <a:bodyPr/>
                    <a:lstStyle/>
                    <a:p>
                      <a:pPr algn="ctr"/>
                      <a:r>
                        <a:rPr lang="en-US" sz="1400" b="1" dirty="0" err="1"/>
                        <a:t>Humerus</a:t>
                      </a:r>
                      <a:endParaRPr lang="en-US" sz="1400" dirty="0"/>
                    </a:p>
                  </a:txBody>
                  <a:tcPr marL="0" marR="0" marT="0" marB="0" anchor="ctr">
                    <a:lnL>
                      <a:noFill/>
                    </a:lnL>
                    <a:lnR>
                      <a:noFill/>
                    </a:lnR>
                    <a:lnT>
                      <a:noFill/>
                    </a:lnT>
                    <a:lnB>
                      <a:noFill/>
                    </a:lnB>
                  </a:tcPr>
                </a:tc>
                <a:tc>
                  <a:txBody>
                    <a:bodyPr/>
                    <a:lstStyle/>
                    <a:p>
                      <a:pPr algn="l"/>
                      <a:r>
                        <a:rPr lang="en-US" sz="1400"/>
                        <a:t>Height equals (length of humerus x 2.8) + 71.4</a:t>
                      </a:r>
                    </a:p>
                  </a:txBody>
                  <a:tcPr marL="0" marR="0" marT="0" marB="0" anchor="ctr">
                    <a:lnL>
                      <a:noFill/>
                    </a:lnL>
                    <a:lnR>
                      <a:noFill/>
                    </a:lnR>
                    <a:lnT>
                      <a:noFill/>
                    </a:lnT>
                    <a:lnB>
                      <a:noFill/>
                    </a:lnB>
                  </a:tcPr>
                </a:tc>
                <a:tc>
                  <a:txBody>
                    <a:bodyPr/>
                    <a:lstStyle/>
                    <a:p>
                      <a:pPr algn="l"/>
                      <a:r>
                        <a:rPr lang="en-US" sz="1400"/>
                        <a:t>Height equals (length of humerus x 2.9) + 70.6</a:t>
                      </a:r>
                    </a:p>
                  </a:txBody>
                  <a:tcPr marL="0" marR="0" marT="0" marB="0" anchor="ctr">
                    <a:lnL>
                      <a:noFill/>
                    </a:lnL>
                    <a:lnR>
                      <a:noFill/>
                    </a:lnR>
                    <a:lnT>
                      <a:noFill/>
                    </a:lnT>
                    <a:lnB>
                      <a:noFill/>
                    </a:lnB>
                  </a:tcPr>
                </a:tc>
                <a:extLst>
                  <a:ext uri="{0D108BD9-81ED-4DB2-BD59-A6C34878D82A}"/>
                </a:extLst>
              </a:tr>
              <a:tr h="1137920">
                <a:tc>
                  <a:txBody>
                    <a:bodyPr/>
                    <a:lstStyle/>
                    <a:p>
                      <a:pPr algn="ctr"/>
                      <a:r>
                        <a:rPr lang="en-US" sz="1400" b="1" dirty="0"/>
                        <a:t>Radius</a:t>
                      </a:r>
                      <a:endParaRPr lang="en-US" sz="1400" dirty="0"/>
                    </a:p>
                  </a:txBody>
                  <a:tcPr marL="0" marR="0" marT="0" marB="0" anchor="ctr">
                    <a:lnL>
                      <a:noFill/>
                    </a:lnL>
                    <a:lnR>
                      <a:noFill/>
                    </a:lnR>
                    <a:lnT>
                      <a:noFill/>
                    </a:lnT>
                    <a:lnB>
                      <a:noFill/>
                    </a:lnB>
                  </a:tcPr>
                </a:tc>
                <a:tc>
                  <a:txBody>
                    <a:bodyPr/>
                    <a:lstStyle/>
                    <a:p>
                      <a:pPr algn="l"/>
                      <a:r>
                        <a:rPr lang="en-US" sz="1400"/>
                        <a:t>Height equals (length of radius x 3.3) + 81.3</a:t>
                      </a:r>
                    </a:p>
                  </a:txBody>
                  <a:tcPr marL="0" marR="0" marT="0" marB="0" anchor="ctr">
                    <a:lnL>
                      <a:noFill/>
                    </a:lnL>
                    <a:lnR>
                      <a:noFill/>
                    </a:lnR>
                    <a:lnT>
                      <a:noFill/>
                    </a:lnT>
                    <a:lnB>
                      <a:noFill/>
                    </a:lnB>
                  </a:tcPr>
                </a:tc>
                <a:tc>
                  <a:txBody>
                    <a:bodyPr/>
                    <a:lstStyle/>
                    <a:p>
                      <a:pPr algn="l"/>
                      <a:r>
                        <a:rPr lang="en-US" sz="1400" dirty="0"/>
                        <a:t>Height equals (length of radius x 3.3) + 86.4</a:t>
                      </a:r>
                    </a:p>
                  </a:txBody>
                  <a:tcPr marL="0" marR="0" marT="0" marB="0" anchor="ctr">
                    <a:lnL>
                      <a:noFill/>
                    </a:lnL>
                    <a:lnR>
                      <a:noFill/>
                    </a:lnR>
                    <a:lnT>
                      <a:noFill/>
                    </a:lnT>
                    <a:lnB>
                      <a:noFill/>
                    </a:lnB>
                  </a:tcPr>
                </a:tc>
                <a:extLst>
                  <a:ext uri="{0D108BD9-81ED-4DB2-BD59-A6C34878D82A}"/>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0" y="0"/>
            <a:ext cx="9144000" cy="4114800"/>
          </a:xfrm>
        </p:spPr>
        <p:txBody>
          <a:bodyPr/>
          <a:lstStyle/>
          <a:p>
            <a:r>
              <a:rPr lang="en-US" sz="2800" smtClean="0"/>
              <a:t>It is easily possible to have a female at the tall end of the height curve, and a male at the short end of the height curve. The curves for gender overlap, for the most part, with the peak of each curve slightly off-set. It is easy to say that the average height is shorter for females than it is for males, but that information is useless when we examine two individual skeletons.</a:t>
            </a:r>
          </a:p>
        </p:txBody>
      </p:sp>
      <p:pic>
        <p:nvPicPr>
          <p:cNvPr id="28674" name="Picture 2" descr="http://2.bp.blogspot.com/_tZroioKRjYM/RwOxkkmSXXI/AAAAAAAAAHc/LZSm59fU3cA/s400/MaleFemaleHeight2.JPG"/>
          <p:cNvPicPr>
            <a:picLocks noChangeAspect="1" noChangeArrowheads="1"/>
          </p:cNvPicPr>
          <p:nvPr/>
        </p:nvPicPr>
        <p:blipFill>
          <a:blip r:embed="rId2"/>
          <a:srcRect/>
          <a:stretch>
            <a:fillRect/>
          </a:stretch>
        </p:blipFill>
        <p:spPr bwMode="auto">
          <a:xfrm>
            <a:off x="0" y="3100388"/>
            <a:ext cx="9144000" cy="3757612"/>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228600" y="228600"/>
            <a:ext cx="8791575" cy="2743200"/>
          </a:xfrm>
        </p:spPr>
        <p:txBody>
          <a:bodyPr/>
          <a:lstStyle/>
          <a:p>
            <a:r>
              <a:rPr lang="en-US" smtClean="0"/>
              <a:t>There are several ways to more accurately determine the gender of a skeleton. One of them is by examining the pelvis, which can be identified accurately 95% of the time.</a:t>
            </a:r>
          </a:p>
        </p:txBody>
      </p:sp>
      <p:pic>
        <p:nvPicPr>
          <p:cNvPr id="29698" name="Picture 1"/>
          <p:cNvPicPr>
            <a:picLocks noChangeAspect="1"/>
          </p:cNvPicPr>
          <p:nvPr/>
        </p:nvPicPr>
        <p:blipFill>
          <a:blip r:embed="rId2"/>
          <a:srcRect/>
          <a:stretch>
            <a:fillRect/>
          </a:stretch>
        </p:blipFill>
        <p:spPr bwMode="auto">
          <a:xfrm>
            <a:off x="7938" y="2371725"/>
            <a:ext cx="9144000" cy="4460875"/>
          </a:xfrm>
          <a:prstGeom prst="rect">
            <a:avLst/>
          </a:prstGeom>
          <a:noFill/>
          <a:ln w="9525">
            <a:noFill/>
            <a:miter lim="800000"/>
            <a:headEnd/>
            <a:tailEnd/>
          </a:ln>
        </p:spPr>
      </p:pic>
      <p:sp>
        <p:nvSpPr>
          <p:cNvPr id="4" name="Rectangle 3"/>
          <p:cNvSpPr/>
          <p:nvPr/>
        </p:nvSpPr>
        <p:spPr>
          <a:xfrm>
            <a:off x="1281113" y="1447800"/>
            <a:ext cx="6686550" cy="923925"/>
          </a:xfrm>
          <a:prstGeom prst="rect">
            <a:avLst/>
          </a:prstGeom>
          <a:noFill/>
        </p:spPr>
        <p:txBody>
          <a:bodyPr wrap="none">
            <a:spAutoFit/>
          </a:bodyPr>
          <a:lstStyle/>
          <a:p>
            <a:pPr algn="ctr" fontAlgn="auto">
              <a:spcBef>
                <a:spcPts val="0"/>
              </a:spcBef>
              <a:spcAft>
                <a:spcPts val="0"/>
              </a:spcAft>
              <a:defRPr/>
            </a:pPr>
            <a:r>
              <a:rPr lang="en-US" sz="5400" dirty="0">
                <a:ln w="0"/>
                <a:effectLst>
                  <a:outerShdw blurRad="38100" dist="19050" dir="2700000" algn="tl" rotWithShape="0">
                    <a:schemeClr val="dk1">
                      <a:alpha val="40000"/>
                    </a:schemeClr>
                  </a:outerShdw>
                </a:effectLst>
                <a:latin typeface="+mn-lt"/>
                <a:cs typeface="+mn-cs"/>
              </a:rPr>
              <a:t>Male              Female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01600" y="152400"/>
            <a:ext cx="8943975" cy="1858963"/>
          </a:xfrm>
        </p:spPr>
        <p:txBody>
          <a:bodyPr/>
          <a:lstStyle/>
          <a:p>
            <a:r>
              <a:rPr lang="en-US" smtClean="0"/>
              <a:t>Angle of Ischium (sub-pubic angle):</a:t>
            </a:r>
            <a:br>
              <a:rPr lang="en-US" smtClean="0"/>
            </a:br>
            <a:r>
              <a:rPr lang="en-US" smtClean="0">
                <a:solidFill>
                  <a:srgbClr val="7030A0"/>
                </a:solidFill>
              </a:rPr>
              <a:t>Male = 50</a:t>
            </a:r>
            <a:r>
              <a:rPr lang="en-US" smtClean="0">
                <a:solidFill>
                  <a:srgbClr val="7030A0"/>
                </a:solidFill>
                <a:sym typeface="Symbol" pitchFamily="18" charset="2"/>
              </a:rPr>
              <a:t></a:t>
            </a:r>
            <a:r>
              <a:rPr lang="en-US" smtClean="0">
                <a:solidFill>
                  <a:srgbClr val="7030A0"/>
                </a:solidFill>
              </a:rPr>
              <a:t> - 60</a:t>
            </a:r>
            <a:r>
              <a:rPr lang="en-US" smtClean="0">
                <a:solidFill>
                  <a:srgbClr val="7030A0"/>
                </a:solidFill>
                <a:sym typeface="Symbol" pitchFamily="18" charset="2"/>
              </a:rPr>
              <a:t> (B)</a:t>
            </a:r>
            <a:r>
              <a:rPr lang="en-US" smtClean="0">
                <a:sym typeface="Symbol" pitchFamily="18" charset="2"/>
              </a:rPr>
              <a:t/>
            </a:r>
            <a:br>
              <a:rPr lang="en-US" smtClean="0">
                <a:sym typeface="Symbol" pitchFamily="18" charset="2"/>
              </a:rPr>
            </a:br>
            <a:r>
              <a:rPr lang="en-US" smtClean="0">
                <a:solidFill>
                  <a:srgbClr val="FF0000"/>
                </a:solidFill>
                <a:sym typeface="Symbol" pitchFamily="18" charset="2"/>
              </a:rPr>
              <a:t>Female = 80 – 85, can be as much as 90 (A)</a:t>
            </a:r>
            <a:endParaRPr lang="en-US" smtClean="0">
              <a:solidFill>
                <a:srgbClr val="FF0000"/>
              </a:solidFill>
            </a:endParaRPr>
          </a:p>
        </p:txBody>
      </p:sp>
      <p:pic>
        <p:nvPicPr>
          <p:cNvPr id="30722" name="Content Placeholder 4"/>
          <p:cNvPicPr>
            <a:picLocks noGrp="1" noChangeAspect="1"/>
          </p:cNvPicPr>
          <p:nvPr>
            <p:ph idx="1"/>
          </p:nvPr>
        </p:nvPicPr>
        <p:blipFill>
          <a:blip r:embed="rId2"/>
          <a:srcRect b="8005"/>
          <a:stretch>
            <a:fillRect/>
          </a:stretch>
        </p:blipFill>
        <p:spPr>
          <a:xfrm>
            <a:off x="609600" y="2014538"/>
            <a:ext cx="7686675" cy="3014662"/>
          </a:xfrm>
        </p:spPr>
      </p:pic>
      <p:sp>
        <p:nvSpPr>
          <p:cNvPr id="3" name="Arrow: Down 2">
            <a:extLst>
              <a:ext uri="{FF2B5EF4-FFF2-40B4-BE49-F238E27FC236}"/>
            </a:extLst>
          </p:cNvPr>
          <p:cNvSpPr/>
          <p:nvPr/>
        </p:nvSpPr>
        <p:spPr>
          <a:xfrm rot="10800000">
            <a:off x="1828800" y="5029200"/>
            <a:ext cx="685800" cy="838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rrow: Down 5">
            <a:extLst>
              <a:ext uri="{FF2B5EF4-FFF2-40B4-BE49-F238E27FC236}"/>
            </a:extLst>
          </p:cNvPr>
          <p:cNvSpPr/>
          <p:nvPr/>
        </p:nvSpPr>
        <p:spPr>
          <a:xfrm rot="10800000">
            <a:off x="5638800" y="5060950"/>
            <a:ext cx="685800" cy="8382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a:extLst>
              <a:ext uri="{FF2B5EF4-FFF2-40B4-BE49-F238E27FC236}"/>
            </a:extLst>
          </p:cNvPr>
          <p:cNvSpPr/>
          <p:nvPr/>
        </p:nvSpPr>
        <p:spPr>
          <a:xfrm>
            <a:off x="1219200" y="5638800"/>
            <a:ext cx="5840061"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en-US" sz="5400" b="1" dirty="0">
                <a:ln/>
                <a:solidFill>
                  <a:srgbClr val="FF0000"/>
                </a:solidFill>
                <a:latin typeface="+mn-lt"/>
                <a:cs typeface="+mn-cs"/>
              </a:rPr>
              <a:t>Female</a:t>
            </a:r>
            <a:r>
              <a:rPr lang="en-US" sz="5400" b="1" dirty="0">
                <a:ln/>
                <a:solidFill>
                  <a:schemeClr val="accent4"/>
                </a:solidFill>
                <a:latin typeface="+mn-lt"/>
                <a:cs typeface="+mn-cs"/>
              </a:rPr>
              <a:t>        </a:t>
            </a:r>
            <a:r>
              <a:rPr lang="en-US" sz="5400" b="1" dirty="0">
                <a:ln/>
                <a:solidFill>
                  <a:srgbClr val="7030A0"/>
                </a:solidFill>
                <a:latin typeface="+mn-lt"/>
                <a:cs typeface="+mn-cs"/>
              </a:rPr>
              <a:t>Male</a:t>
            </a:r>
            <a:r>
              <a:rPr lang="en-US" sz="5400" b="1" dirty="0">
                <a:ln/>
                <a:solidFill>
                  <a:schemeClr val="accent4"/>
                </a:solidFill>
                <a:latin typeface="+mn-lt"/>
                <a:cs typeface="+mn-cs"/>
              </a:rPr>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274638"/>
            <a:ext cx="8562975" cy="1630362"/>
          </a:xfrm>
        </p:spPr>
        <p:txBody>
          <a:bodyPr/>
          <a:lstStyle/>
          <a:p>
            <a:r>
              <a:rPr lang="en-US" smtClean="0"/>
              <a:t>Sacral Tilt:</a:t>
            </a:r>
            <a:br>
              <a:rPr lang="en-US" smtClean="0"/>
            </a:br>
            <a:r>
              <a:rPr lang="en-US" smtClean="0">
                <a:solidFill>
                  <a:srgbClr val="7030A0"/>
                </a:solidFill>
              </a:rPr>
              <a:t>Male: Tilted backward</a:t>
            </a:r>
            <a:r>
              <a:rPr lang="en-US" smtClean="0"/>
              <a:t/>
            </a:r>
            <a:br>
              <a:rPr lang="en-US" smtClean="0"/>
            </a:br>
            <a:r>
              <a:rPr lang="en-US" smtClean="0">
                <a:solidFill>
                  <a:srgbClr val="FF0000"/>
                </a:solidFill>
              </a:rPr>
              <a:t>Female: Tilted forward</a:t>
            </a:r>
          </a:p>
        </p:txBody>
      </p:sp>
      <p:pic>
        <p:nvPicPr>
          <p:cNvPr id="31746" name="Content Placeholder 3"/>
          <p:cNvPicPr>
            <a:picLocks noGrp="1" noChangeAspect="1"/>
          </p:cNvPicPr>
          <p:nvPr>
            <p:ph idx="1"/>
          </p:nvPr>
        </p:nvPicPr>
        <p:blipFill>
          <a:blip r:embed="rId2"/>
          <a:srcRect/>
          <a:stretch>
            <a:fillRect/>
          </a:stretch>
        </p:blipFill>
        <p:spPr>
          <a:xfrm>
            <a:off x="228600" y="1905000"/>
            <a:ext cx="7239000" cy="4678363"/>
          </a:xfrm>
        </p:spPr>
      </p:pic>
      <p:sp>
        <p:nvSpPr>
          <p:cNvPr id="5" name="Arrow: Down 4">
            <a:extLst>
              <a:ext uri="{FF2B5EF4-FFF2-40B4-BE49-F238E27FC236}"/>
            </a:extLst>
          </p:cNvPr>
          <p:cNvSpPr/>
          <p:nvPr/>
        </p:nvSpPr>
        <p:spPr>
          <a:xfrm rot="5400000">
            <a:off x="6400800" y="2133600"/>
            <a:ext cx="685800" cy="8382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rrow: Down 5">
            <a:extLst>
              <a:ext uri="{FF2B5EF4-FFF2-40B4-BE49-F238E27FC236}"/>
            </a:extLst>
          </p:cNvPr>
          <p:cNvSpPr/>
          <p:nvPr/>
        </p:nvSpPr>
        <p:spPr>
          <a:xfrm rot="5400000">
            <a:off x="6056313" y="4479925"/>
            <a:ext cx="685800" cy="838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a:extLst>
              <a:ext uri="{FF2B5EF4-FFF2-40B4-BE49-F238E27FC236}"/>
            </a:extLst>
          </p:cNvPr>
          <p:cNvSpPr/>
          <p:nvPr/>
        </p:nvSpPr>
        <p:spPr>
          <a:xfrm>
            <a:off x="7201229" y="2091035"/>
            <a:ext cx="1723549"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en-US" sz="5400" b="1" dirty="0">
                <a:ln/>
                <a:solidFill>
                  <a:srgbClr val="7030A0"/>
                </a:solidFill>
                <a:latin typeface="+mn-lt"/>
                <a:cs typeface="+mn-cs"/>
              </a:rPr>
              <a:t>Male</a:t>
            </a:r>
          </a:p>
        </p:txBody>
      </p:sp>
      <p:sp>
        <p:nvSpPr>
          <p:cNvPr id="7" name="Rectangle 6">
            <a:extLst>
              <a:ext uri="{FF2B5EF4-FFF2-40B4-BE49-F238E27FC236}"/>
            </a:extLst>
          </p:cNvPr>
          <p:cNvSpPr/>
          <p:nvPr/>
        </p:nvSpPr>
        <p:spPr>
          <a:xfrm>
            <a:off x="6818944" y="4442668"/>
            <a:ext cx="2308644" cy="830997"/>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en-US" sz="4800" b="1" dirty="0">
                <a:ln/>
                <a:solidFill>
                  <a:srgbClr val="FF0000"/>
                </a:solidFill>
                <a:latin typeface="+mn-lt"/>
                <a:cs typeface="+mn-cs"/>
              </a:rPr>
              <a:t>Female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1000" y="274638"/>
            <a:ext cx="8639175" cy="1477962"/>
          </a:xfrm>
        </p:spPr>
        <p:txBody>
          <a:bodyPr/>
          <a:lstStyle/>
          <a:p>
            <a:r>
              <a:rPr lang="en-US" smtClean="0"/>
              <a:t>Ilium spread:</a:t>
            </a:r>
            <a:br>
              <a:rPr lang="en-US" smtClean="0"/>
            </a:br>
            <a:r>
              <a:rPr lang="en-US" smtClean="0">
                <a:solidFill>
                  <a:srgbClr val="7030A0"/>
                </a:solidFill>
              </a:rPr>
              <a:t>Male: Lesser</a:t>
            </a:r>
            <a:r>
              <a:rPr lang="en-US" smtClean="0"/>
              <a:t/>
            </a:r>
            <a:br>
              <a:rPr lang="en-US" smtClean="0"/>
            </a:br>
            <a:r>
              <a:rPr lang="en-US" smtClean="0">
                <a:solidFill>
                  <a:srgbClr val="FF0000"/>
                </a:solidFill>
              </a:rPr>
              <a:t>Female: Greater</a:t>
            </a:r>
          </a:p>
        </p:txBody>
      </p:sp>
      <p:sp>
        <p:nvSpPr>
          <p:cNvPr id="32770" name="Content Placeholder 2"/>
          <p:cNvSpPr>
            <a:spLocks noGrp="1"/>
          </p:cNvSpPr>
          <p:nvPr>
            <p:ph idx="1"/>
          </p:nvPr>
        </p:nvSpPr>
        <p:spPr/>
        <p:txBody>
          <a:bodyPr/>
          <a:lstStyle/>
          <a:p>
            <a:endParaRPr lang="en-US" smtClean="0"/>
          </a:p>
        </p:txBody>
      </p:sp>
      <p:pic>
        <p:nvPicPr>
          <p:cNvPr id="32771" name="Picture 4"/>
          <p:cNvPicPr>
            <a:picLocks noChangeAspect="1"/>
          </p:cNvPicPr>
          <p:nvPr/>
        </p:nvPicPr>
        <p:blipFill>
          <a:blip r:embed="rId2"/>
          <a:srcRect/>
          <a:stretch>
            <a:fillRect/>
          </a:stretch>
        </p:blipFill>
        <p:spPr bwMode="auto">
          <a:xfrm>
            <a:off x="381000" y="1814513"/>
            <a:ext cx="8467725" cy="4929187"/>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04800" y="274638"/>
            <a:ext cx="8715375" cy="1554162"/>
          </a:xfrm>
        </p:spPr>
        <p:txBody>
          <a:bodyPr/>
          <a:lstStyle/>
          <a:p>
            <a:r>
              <a:rPr lang="en-US" smtClean="0"/>
              <a:t>Pelvic Outlet:</a:t>
            </a:r>
            <a:br>
              <a:rPr lang="en-US" smtClean="0"/>
            </a:br>
            <a:r>
              <a:rPr lang="en-US" smtClean="0">
                <a:solidFill>
                  <a:srgbClr val="7030A0"/>
                </a:solidFill>
              </a:rPr>
              <a:t>Male = Narrow (A)</a:t>
            </a:r>
            <a:br>
              <a:rPr lang="en-US" smtClean="0">
                <a:solidFill>
                  <a:srgbClr val="7030A0"/>
                </a:solidFill>
              </a:rPr>
            </a:br>
            <a:r>
              <a:rPr lang="en-US" smtClean="0">
                <a:solidFill>
                  <a:srgbClr val="FF0000"/>
                </a:solidFill>
              </a:rPr>
              <a:t>Female = Wide (B)</a:t>
            </a:r>
          </a:p>
        </p:txBody>
      </p:sp>
      <p:pic>
        <p:nvPicPr>
          <p:cNvPr id="33794" name="Content Placeholder 3"/>
          <p:cNvPicPr>
            <a:picLocks noGrp="1" noChangeAspect="1"/>
          </p:cNvPicPr>
          <p:nvPr>
            <p:ph idx="1"/>
          </p:nvPr>
        </p:nvPicPr>
        <p:blipFill>
          <a:blip r:embed="rId2"/>
          <a:srcRect/>
          <a:stretch>
            <a:fillRect/>
          </a:stretch>
        </p:blipFill>
        <p:spPr>
          <a:xfrm>
            <a:off x="3505200" y="2133600"/>
            <a:ext cx="4557713" cy="4525963"/>
          </a:xfrm>
        </p:spPr>
      </p:pic>
      <p:sp>
        <p:nvSpPr>
          <p:cNvPr id="5" name="Arrow: Down 4">
            <a:extLst>
              <a:ext uri="{FF2B5EF4-FFF2-40B4-BE49-F238E27FC236}"/>
            </a:extLst>
          </p:cNvPr>
          <p:cNvSpPr/>
          <p:nvPr/>
        </p:nvSpPr>
        <p:spPr>
          <a:xfrm rot="16200000">
            <a:off x="2716213" y="2895600"/>
            <a:ext cx="685800" cy="8382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rrow: Down 5">
            <a:extLst>
              <a:ext uri="{FF2B5EF4-FFF2-40B4-BE49-F238E27FC236}"/>
            </a:extLst>
          </p:cNvPr>
          <p:cNvSpPr/>
          <p:nvPr/>
        </p:nvSpPr>
        <p:spPr>
          <a:xfrm rot="16200000">
            <a:off x="2686050" y="5105400"/>
            <a:ext cx="685800" cy="838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extLst>
          </p:cNvPr>
          <p:cNvSpPr/>
          <p:nvPr/>
        </p:nvSpPr>
        <p:spPr>
          <a:xfrm>
            <a:off x="867251" y="2828055"/>
            <a:ext cx="1723549"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en-US" sz="5400" b="1" dirty="0">
                <a:ln/>
                <a:solidFill>
                  <a:srgbClr val="7030A0"/>
                </a:solidFill>
                <a:latin typeface="+mn-lt"/>
                <a:cs typeface="+mn-cs"/>
              </a:rPr>
              <a:t>Male</a:t>
            </a:r>
          </a:p>
        </p:txBody>
      </p:sp>
      <p:sp>
        <p:nvSpPr>
          <p:cNvPr id="8" name="Rectangle 7">
            <a:extLst>
              <a:ext uri="{FF2B5EF4-FFF2-40B4-BE49-F238E27FC236}"/>
            </a:extLst>
          </p:cNvPr>
          <p:cNvSpPr/>
          <p:nvPr/>
        </p:nvSpPr>
        <p:spPr>
          <a:xfrm>
            <a:off x="243470" y="5017478"/>
            <a:ext cx="2308644" cy="830997"/>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en-US" sz="4800" b="1" dirty="0">
                <a:ln/>
                <a:solidFill>
                  <a:srgbClr val="FF0000"/>
                </a:solidFill>
                <a:latin typeface="+mn-lt"/>
                <a:cs typeface="+mn-cs"/>
              </a:rPr>
              <a:t>Female</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sky">
  <a:themeElements>
    <a:clrScheme name="Office Theme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sky</Template>
  <TotalTime>433</TotalTime>
  <Words>1366</Words>
  <Application>Microsoft Office PowerPoint</Application>
  <PresentationFormat>On-screen Show (4:3)</PresentationFormat>
  <Paragraphs>149</Paragraphs>
  <Slides>34</Slides>
  <Notes>0</Notes>
  <HiddenSlides>0</HiddenSlides>
  <MMClips>0</MMClips>
  <ScaleCrop>false</ScaleCrop>
  <HeadingPairs>
    <vt:vector size="6" baseType="variant">
      <vt:variant>
        <vt:lpstr>Fonts Used</vt:lpstr>
      </vt:variant>
      <vt:variant>
        <vt:i4>3</vt:i4>
      </vt:variant>
      <vt:variant>
        <vt:lpstr>Design Template</vt:lpstr>
      </vt:variant>
      <vt:variant>
        <vt:i4>4</vt:i4>
      </vt:variant>
      <vt:variant>
        <vt:lpstr>Slide Titles</vt:lpstr>
      </vt:variant>
      <vt:variant>
        <vt:i4>34</vt:i4>
      </vt:variant>
    </vt:vector>
  </HeadingPairs>
  <TitlesOfParts>
    <vt:vector size="41" baseType="lpstr">
      <vt:lpstr>Arial</vt:lpstr>
      <vt:lpstr>Calibri</vt:lpstr>
      <vt:lpstr>Symbol</vt:lpstr>
      <vt:lpstr>sky</vt:lpstr>
      <vt:lpstr>1_Default Design</vt:lpstr>
      <vt:lpstr>sky</vt:lpstr>
      <vt:lpstr>1_Default Design</vt:lpstr>
      <vt:lpstr>Virtual Skeleton Identification</vt:lpstr>
      <vt:lpstr>Slide 2</vt:lpstr>
      <vt:lpstr>GENDER</vt:lpstr>
      <vt:lpstr>Slide 4</vt:lpstr>
      <vt:lpstr>Slide 5</vt:lpstr>
      <vt:lpstr>Angle of Ischium (sub-pubic angle): Male = 50 - 60 (B) Female = 80 – 85, can be as much as 90 (A)</vt:lpstr>
      <vt:lpstr>Sacral Tilt: Male: Tilted backward Female: Tilted forward</vt:lpstr>
      <vt:lpstr>Ilium spread: Male: Lesser Female: Greater</vt:lpstr>
      <vt:lpstr>Pelvic Outlet: Male = Narrow (A) Female = Wide (B)</vt:lpstr>
      <vt:lpstr>Practice: Pelvis #1</vt:lpstr>
      <vt:lpstr>Practice: Pelvis #2</vt:lpstr>
      <vt:lpstr>Slide 12</vt:lpstr>
      <vt:lpstr>Slide 13</vt:lpstr>
      <vt:lpstr>Slide 14</vt:lpstr>
      <vt:lpstr>Practice Skull #1</vt:lpstr>
      <vt:lpstr>Practice Skull #2</vt:lpstr>
      <vt:lpstr>Race:</vt:lpstr>
      <vt:lpstr>RACE</vt:lpstr>
      <vt:lpstr>Slide 19</vt:lpstr>
      <vt:lpstr>The incisors</vt:lpstr>
      <vt:lpstr>Slide 21</vt:lpstr>
      <vt:lpstr>Slide 22</vt:lpstr>
      <vt:lpstr>Slide 23</vt:lpstr>
      <vt:lpstr>AGE</vt:lpstr>
      <vt:lpstr>Slide 25</vt:lpstr>
      <vt:lpstr>Slide 26</vt:lpstr>
      <vt:lpstr>Slide 27</vt:lpstr>
      <vt:lpstr>Slide 28</vt:lpstr>
      <vt:lpstr>Slide 29</vt:lpstr>
      <vt:lpstr>Slide 30</vt:lpstr>
      <vt:lpstr>HEIGHT</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Skeleton Identification</dc:title>
  <dc:creator>Dan</dc:creator>
  <cp:lastModifiedBy>owenkl</cp:lastModifiedBy>
  <cp:revision>25</cp:revision>
  <dcterms:created xsi:type="dcterms:W3CDTF">2012-08-06T21:37:51Z</dcterms:created>
  <dcterms:modified xsi:type="dcterms:W3CDTF">2018-09-21T17:30:02Z</dcterms:modified>
</cp:coreProperties>
</file>