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62" r:id="rId4"/>
    <p:sldId id="263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1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618E42-C14A-49C4-88B2-0D37945303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68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D13A90-CB54-4A55-B65F-86B2C94D626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74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A91AA-F4AF-487D-BE9C-C2C089A6ADE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193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417DF-779F-49B9-A3C6-9669EA7827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26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0A5DF2-3422-40C9-A35F-FBBA0B0876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59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5923AC-3A6B-494F-9697-724ED870D59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86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58361C-C6B9-418C-B708-59DAB63124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910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D75D8-C4C4-4412-ABF1-4AEF80EBA3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86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8199B-9BAE-496A-BA1A-650477379A6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88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41C88-D47B-447E-BD1C-D47A63EE18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84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941D0-EF74-4897-B223-DFFA8058C7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65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16ED8-398C-4DA5-852C-B74AD49514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74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2B402-6CE6-47DC-9232-0D3D9616AF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713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A9B427-2B90-43E4-95CD-DC0CEEC0A99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34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0ED78-66F7-4748-BD15-3DB02AD02F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84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49405-1AA1-49E9-8A8D-3B1F3C910D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86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0411B-4B65-4295-BAF3-A0A0F1FD47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18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A3064F-6C94-4C26-89AE-63CEEAEC6E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91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70D95-FC4B-46A4-9849-AB2CFE58381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213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0C764F-AC20-4447-812D-0B2CBDBD692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98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EF75A-FC49-4CD4-9128-9554E07152B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8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BA3A8-64C9-4575-B791-8C09811365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306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E0C08A-F22E-42FB-AEA3-0DF4CB01CCF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49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31A85A-89AF-4C11-8781-DEC53EFA82F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1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0" y="3009900"/>
            <a:ext cx="7848600" cy="838200"/>
          </a:xfrm>
        </p:spPr>
        <p:txBody>
          <a:bodyPr anchor="ctr"/>
          <a:lstStyle/>
          <a:p>
            <a:r>
              <a:rPr lang="en-US" altLang="en-US" sz="4400" b="1">
                <a:solidFill>
                  <a:srgbClr val="000099"/>
                </a:solidFill>
              </a:rPr>
              <a:t>The Milky Way Galaxy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819400" y="2286000"/>
            <a:ext cx="7848600" cy="685800"/>
          </a:xfrm>
        </p:spPr>
        <p:txBody>
          <a:bodyPr/>
          <a:lstStyle/>
          <a:p>
            <a:r>
              <a:rPr lang="en-US" altLang="en-US" sz="4400" b="1">
                <a:solidFill>
                  <a:srgbClr val="000099"/>
                </a:solidFill>
              </a:rPr>
              <a:t>Chapter 15</a:t>
            </a: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696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4300">
                <a:solidFill>
                  <a:srgbClr val="000099"/>
                </a:solidFill>
              </a:rPr>
              <a:t>Infrared View of the Milky Way</a:t>
            </a:r>
          </a:p>
        </p:txBody>
      </p:sp>
      <p:sp>
        <p:nvSpPr>
          <p:cNvPr id="208899" name="Line 3"/>
          <p:cNvSpPr>
            <a:spLocks noChangeShapeType="1"/>
          </p:cNvSpPr>
          <p:nvPr/>
        </p:nvSpPr>
        <p:spPr bwMode="auto">
          <a:xfrm>
            <a:off x="2187575" y="838200"/>
            <a:ext cx="8458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901" name="Picture 5" descr="07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990601"/>
            <a:ext cx="4876800" cy="3014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7848600" y="1524000"/>
            <a:ext cx="2667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Interstellar dust (absorbing optical light) emits mostly infrared</a:t>
            </a:r>
          </a:p>
        </p:txBody>
      </p:sp>
      <p:sp>
        <p:nvSpPr>
          <p:cNvPr id="208903" name="Text Box 7"/>
          <p:cNvSpPr txBox="1">
            <a:spLocks noChangeArrowheads="1"/>
          </p:cNvSpPr>
          <p:nvPr/>
        </p:nvSpPr>
        <p:spPr bwMode="auto">
          <a:xfrm>
            <a:off x="2819400" y="914401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FF"/>
                </a:solidFill>
              </a:rPr>
              <a:t>Near infrared image</a:t>
            </a:r>
          </a:p>
        </p:txBody>
      </p:sp>
      <p:sp>
        <p:nvSpPr>
          <p:cNvPr id="208904" name="Text Box 8"/>
          <p:cNvSpPr txBox="1">
            <a:spLocks noChangeArrowheads="1"/>
          </p:cNvSpPr>
          <p:nvPr/>
        </p:nvSpPr>
        <p:spPr bwMode="auto">
          <a:xfrm>
            <a:off x="2971800" y="4572000"/>
            <a:ext cx="33528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Infrared emission is not strongly absorbed and provides a clear view throughout the Milky Way</a:t>
            </a:r>
          </a:p>
        </p:txBody>
      </p:sp>
      <p:sp>
        <p:nvSpPr>
          <p:cNvPr id="208905" name="Text Box 9"/>
          <p:cNvSpPr txBox="1">
            <a:spLocks noChangeArrowheads="1"/>
          </p:cNvSpPr>
          <p:nvPr/>
        </p:nvSpPr>
        <p:spPr bwMode="auto">
          <a:xfrm>
            <a:off x="3886200" y="2803526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FF"/>
                </a:solidFill>
              </a:rPr>
              <a:t>Nuclear bulge</a:t>
            </a:r>
          </a:p>
        </p:txBody>
      </p:sp>
      <p:sp>
        <p:nvSpPr>
          <p:cNvPr id="208906" name="Text Box 10"/>
          <p:cNvSpPr txBox="1">
            <a:spLocks noChangeArrowheads="1"/>
          </p:cNvSpPr>
          <p:nvPr/>
        </p:nvSpPr>
        <p:spPr bwMode="auto">
          <a:xfrm>
            <a:off x="5334000" y="1676401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FF"/>
                </a:solidFill>
              </a:rPr>
              <a:t>Galactic Plane</a:t>
            </a:r>
          </a:p>
        </p:txBody>
      </p:sp>
      <p:sp>
        <p:nvSpPr>
          <p:cNvPr id="208907" name="Line 11"/>
          <p:cNvSpPr>
            <a:spLocks noChangeShapeType="1"/>
          </p:cNvSpPr>
          <p:nvPr/>
        </p:nvSpPr>
        <p:spPr bwMode="auto">
          <a:xfrm flipV="1">
            <a:off x="4876800" y="2590800"/>
            <a:ext cx="381000" cy="304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8908" name="Line 12"/>
          <p:cNvSpPr>
            <a:spLocks noChangeShapeType="1"/>
          </p:cNvSpPr>
          <p:nvPr/>
        </p:nvSpPr>
        <p:spPr bwMode="auto">
          <a:xfrm flipH="1">
            <a:off x="5867400" y="2057400"/>
            <a:ext cx="3048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8909" name="Line 13"/>
          <p:cNvSpPr>
            <a:spLocks noChangeShapeType="1"/>
          </p:cNvSpPr>
          <p:nvPr/>
        </p:nvSpPr>
        <p:spPr bwMode="auto">
          <a:xfrm>
            <a:off x="6172200" y="2057400"/>
            <a:ext cx="2286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08910" name="Picture 14" descr="15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0"/>
            <a:ext cx="419735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98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8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08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08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08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500"/>
                                        <p:tgtEl>
                                          <p:spTgt spid="208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0" dur="500"/>
                                        <p:tgtEl>
                                          <p:spTgt spid="208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208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8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8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2" grpId="0" autoUpdateAnimBg="0"/>
      <p:bldP spid="208903" grpId="0" autoUpdateAnimBg="0"/>
      <p:bldP spid="208904" grpId="0" autoUpdateAnimBg="0"/>
      <p:bldP spid="208905" grpId="0" autoUpdateAnimBg="0"/>
      <p:bldP spid="208906" grpId="0" autoUpdateAnimBg="0"/>
      <p:bldP spid="208907" grpId="0" animBg="1"/>
      <p:bldP spid="208908" grpId="0" animBg="1"/>
      <p:bldP spid="20890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274638"/>
            <a:ext cx="78486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700">
                <a:solidFill>
                  <a:srgbClr val="000099"/>
                </a:solidFill>
              </a:rPr>
              <a:t>A View of Galaxies Similar to Our Milky Way</a:t>
            </a:r>
          </a:p>
        </p:txBody>
      </p:sp>
      <p:sp>
        <p:nvSpPr>
          <p:cNvPr id="209923" name="Line 3"/>
          <p:cNvSpPr>
            <a:spLocks noChangeShapeType="1"/>
          </p:cNvSpPr>
          <p:nvPr/>
        </p:nvSpPr>
        <p:spPr bwMode="auto">
          <a:xfrm>
            <a:off x="2209800" y="1295400"/>
            <a:ext cx="7848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099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925" name="Picture 5" descr="sombrero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1600200"/>
            <a:ext cx="3352800" cy="2497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9926" name="Picture 6" descr="ngc2997_noborders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3784600"/>
            <a:ext cx="4572000" cy="3043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9927" name="Text Box 7"/>
          <p:cNvSpPr txBox="1">
            <a:spLocks noChangeArrowheads="1"/>
          </p:cNvSpPr>
          <p:nvPr/>
        </p:nvSpPr>
        <p:spPr bwMode="auto">
          <a:xfrm>
            <a:off x="2895600" y="3657601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FF"/>
                </a:solidFill>
              </a:rPr>
              <a:t>Sombrero Galaxy</a:t>
            </a:r>
          </a:p>
        </p:txBody>
      </p:sp>
      <p:sp>
        <p:nvSpPr>
          <p:cNvPr id="209928" name="Text Box 8"/>
          <p:cNvSpPr txBox="1">
            <a:spLocks noChangeArrowheads="1"/>
          </p:cNvSpPr>
          <p:nvPr/>
        </p:nvSpPr>
        <p:spPr bwMode="auto">
          <a:xfrm>
            <a:off x="8915400" y="6461126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FF"/>
                </a:solidFill>
              </a:rPr>
              <a:t>NGC 2997</a:t>
            </a:r>
          </a:p>
        </p:txBody>
      </p:sp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6400800" y="1676401"/>
            <a:ext cx="3886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We also see gas and dust absorbing light in other galaxies…</a:t>
            </a:r>
          </a:p>
        </p:txBody>
      </p:sp>
      <p:sp>
        <p:nvSpPr>
          <p:cNvPr id="209930" name="Text Box 10"/>
          <p:cNvSpPr txBox="1">
            <a:spLocks noChangeArrowheads="1"/>
          </p:cNvSpPr>
          <p:nvPr/>
        </p:nvSpPr>
        <p:spPr bwMode="auto">
          <a:xfrm>
            <a:off x="2819400" y="5257801"/>
            <a:ext cx="3048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…and as dark clouds in the spiral arms when we see a galaxy face-on</a:t>
            </a:r>
          </a:p>
        </p:txBody>
      </p:sp>
      <p:sp>
        <p:nvSpPr>
          <p:cNvPr id="209931" name="Line 11"/>
          <p:cNvSpPr>
            <a:spLocks noChangeShapeType="1"/>
          </p:cNvSpPr>
          <p:nvPr/>
        </p:nvSpPr>
        <p:spPr bwMode="auto">
          <a:xfrm flipH="1" flipV="1">
            <a:off x="5257800" y="2895600"/>
            <a:ext cx="1676400" cy="304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9932" name="Line 12"/>
          <p:cNvSpPr>
            <a:spLocks noChangeShapeType="1"/>
          </p:cNvSpPr>
          <p:nvPr/>
        </p:nvSpPr>
        <p:spPr bwMode="auto">
          <a:xfrm flipV="1">
            <a:off x="5791200" y="5562600"/>
            <a:ext cx="2667000" cy="76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9933" name="Line 13"/>
          <p:cNvSpPr>
            <a:spLocks noChangeShapeType="1"/>
          </p:cNvSpPr>
          <p:nvPr/>
        </p:nvSpPr>
        <p:spPr bwMode="auto">
          <a:xfrm flipV="1">
            <a:off x="5791200" y="5105400"/>
            <a:ext cx="2133600" cy="457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7010400" y="2895601"/>
            <a:ext cx="3429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…as dark dust lanes when we see a galaxy edge-on</a:t>
            </a:r>
          </a:p>
        </p:txBody>
      </p:sp>
    </p:spTree>
    <p:extLst>
      <p:ext uri="{BB962C8B-B14F-4D97-AF65-F5344CB8AC3E}">
        <p14:creationId xmlns:p14="http://schemas.microsoft.com/office/powerpoint/2010/main" val="1160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9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209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209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5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2" dur="500"/>
                                        <p:tgtEl>
                                          <p:spTgt spid="209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7" grpId="0" autoUpdateAnimBg="0"/>
      <p:bldP spid="209928" grpId="0" autoUpdateAnimBg="0"/>
      <p:bldP spid="209929" grpId="0" autoUpdateAnimBg="0"/>
      <p:bldP spid="209930" grpId="0" autoUpdateAnimBg="0"/>
      <p:bldP spid="209931" grpId="0" animBg="1"/>
      <p:bldP spid="209932" grpId="0" animBg="1"/>
      <p:bldP spid="209933" grpId="0" animBg="1"/>
      <p:bldP spid="209934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228601"/>
            <a:ext cx="7772400" cy="7159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300">
                <a:solidFill>
                  <a:srgbClr val="000099"/>
                </a:solidFill>
              </a:rPr>
              <a:t>Exploring the Milky Way with Massive Stars and Open Clusters</a:t>
            </a:r>
          </a:p>
        </p:txBody>
      </p:sp>
      <p:sp>
        <p:nvSpPr>
          <p:cNvPr id="210947" name="Line 3"/>
          <p:cNvSpPr>
            <a:spLocks noChangeShapeType="1"/>
          </p:cNvSpPr>
          <p:nvPr/>
        </p:nvSpPr>
        <p:spPr bwMode="auto">
          <a:xfrm>
            <a:off x="2209800" y="1219200"/>
            <a:ext cx="79248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109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0949" name="Picture 5" descr="ngc6559_noborders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1371600"/>
            <a:ext cx="3722688" cy="5410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0950" name="Text Box 6"/>
          <p:cNvSpPr txBox="1">
            <a:spLocks noChangeArrowheads="1"/>
          </p:cNvSpPr>
          <p:nvPr/>
        </p:nvSpPr>
        <p:spPr bwMode="auto">
          <a:xfrm>
            <a:off x="3124200" y="1511300"/>
            <a:ext cx="37338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O and B stars are the most massive, most luminous stars (unfortunately, also the shortest-lived ones)</a:t>
            </a:r>
            <a:r>
              <a:rPr lang="en-US" altLang="en-US" sz="2400">
                <a:solidFill>
                  <a:srgbClr val="333399"/>
                </a:solidFill>
              </a:rPr>
              <a:t> </a:t>
            </a:r>
          </a:p>
        </p:txBody>
      </p:sp>
      <p:sp>
        <p:nvSpPr>
          <p:cNvPr id="210951" name="Text Box 7"/>
          <p:cNvSpPr txBox="1">
            <a:spLocks noChangeArrowheads="1"/>
          </p:cNvSpPr>
          <p:nvPr/>
        </p:nvSpPr>
        <p:spPr bwMode="auto">
          <a:xfrm>
            <a:off x="3124200" y="3886200"/>
            <a:ext cx="3657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=&gt; Look for very young clusters or associations containing O and B stars: O/B Associations!</a:t>
            </a:r>
          </a:p>
        </p:txBody>
      </p:sp>
    </p:spTree>
    <p:extLst>
      <p:ext uri="{BB962C8B-B14F-4D97-AF65-F5344CB8AC3E}">
        <p14:creationId xmlns:p14="http://schemas.microsoft.com/office/powerpoint/2010/main" val="93176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0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10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0" grpId="0" autoUpdateAnimBg="0"/>
      <p:bldP spid="21095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800">
                <a:solidFill>
                  <a:srgbClr val="000099"/>
                </a:solidFill>
              </a:rPr>
              <a:t>Massive Stars and Open Clusters</a:t>
            </a:r>
          </a:p>
        </p:txBody>
      </p:sp>
      <p:sp>
        <p:nvSpPr>
          <p:cNvPr id="211971" name="Line 3"/>
          <p:cNvSpPr>
            <a:spLocks noChangeShapeType="1"/>
          </p:cNvSpPr>
          <p:nvPr/>
        </p:nvSpPr>
        <p:spPr bwMode="auto">
          <a:xfrm>
            <a:off x="2209800" y="838200"/>
            <a:ext cx="8077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973" name="Picture 5" descr="08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1219200"/>
            <a:ext cx="4267200" cy="426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1974" name="Text Box 6"/>
          <p:cNvSpPr txBox="1">
            <a:spLocks noChangeArrowheads="1"/>
          </p:cNvSpPr>
          <p:nvPr/>
        </p:nvSpPr>
        <p:spPr bwMode="auto">
          <a:xfrm>
            <a:off x="2971800" y="1143000"/>
            <a:ext cx="33528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u="sng">
                <a:solidFill>
                  <a:srgbClr val="003399"/>
                </a:solidFill>
              </a:rPr>
              <a:t>Problem</a:t>
            </a:r>
            <a:r>
              <a:rPr lang="en-US" altLang="en-US" sz="2400">
                <a:solidFill>
                  <a:srgbClr val="003399"/>
                </a:solidFill>
              </a:rPr>
              <a:t>: Many stars in the field of the O/B association do not belong to the association (foreground and background stars)</a:t>
            </a:r>
          </a:p>
        </p:txBody>
      </p:sp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2971800" y="3949700"/>
            <a:ext cx="3429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Members of the association have been formed together and move in the same direction</a:t>
            </a:r>
          </a:p>
        </p:txBody>
      </p:sp>
      <p:sp>
        <p:nvSpPr>
          <p:cNvPr id="211976" name="Text Box 8"/>
          <p:cNvSpPr txBox="1">
            <a:spLocks noChangeArrowheads="1"/>
          </p:cNvSpPr>
          <p:nvPr/>
        </p:nvSpPr>
        <p:spPr bwMode="auto">
          <a:xfrm>
            <a:off x="6400800" y="1295400"/>
            <a:ext cx="419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  <a:sym typeface="Symbol" panose="05050102010706020507" pitchFamily="18" charset="2"/>
              </a:rPr>
              <a:t></a:t>
            </a:r>
            <a:r>
              <a:rPr lang="en-US" altLang="en-US">
                <a:solidFill>
                  <a:srgbClr val="FFFFFF"/>
                </a:solidFill>
              </a:rPr>
              <a:t> Identify members through their similar motion on the sky.</a:t>
            </a:r>
          </a:p>
        </p:txBody>
      </p:sp>
    </p:spTree>
    <p:extLst>
      <p:ext uri="{BB962C8B-B14F-4D97-AF65-F5344CB8AC3E}">
        <p14:creationId xmlns:p14="http://schemas.microsoft.com/office/powerpoint/2010/main" val="213357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1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1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4" grpId="0" autoUpdateAnimBg="0"/>
      <p:bldP spid="211975" grpId="0" autoUpdateAnimBg="0"/>
      <p:bldP spid="21197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700">
                <a:solidFill>
                  <a:srgbClr val="000099"/>
                </a:solidFill>
              </a:rPr>
              <a:t>Orbital Motion in the Milky Way (1)</a:t>
            </a:r>
          </a:p>
        </p:txBody>
      </p:sp>
      <p:sp>
        <p:nvSpPr>
          <p:cNvPr id="212995" name="Line 3"/>
          <p:cNvSpPr>
            <a:spLocks noChangeShapeType="1"/>
          </p:cNvSpPr>
          <p:nvPr/>
        </p:nvSpPr>
        <p:spPr bwMode="auto">
          <a:xfrm>
            <a:off x="2209800" y="838200"/>
            <a:ext cx="8077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2997" name="Picture 5" descr="10a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447800"/>
            <a:ext cx="4648200" cy="154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2998" name="Picture 6" descr="10b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3733800"/>
            <a:ext cx="4648200" cy="264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2999" name="Text Box 7"/>
          <p:cNvSpPr txBox="1">
            <a:spLocks noChangeArrowheads="1"/>
          </p:cNvSpPr>
          <p:nvPr/>
        </p:nvSpPr>
        <p:spPr bwMode="auto">
          <a:xfrm>
            <a:off x="8001000" y="1295400"/>
            <a:ext cx="2667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Disk stars: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Nearly circular orbits in the disk of the Galaxy</a:t>
            </a:r>
          </a:p>
        </p:txBody>
      </p:sp>
      <p:sp>
        <p:nvSpPr>
          <p:cNvPr id="213000" name="Text Box 8"/>
          <p:cNvSpPr txBox="1">
            <a:spLocks noChangeArrowheads="1"/>
          </p:cNvSpPr>
          <p:nvPr/>
        </p:nvSpPr>
        <p:spPr bwMode="auto">
          <a:xfrm>
            <a:off x="8001000" y="4284663"/>
            <a:ext cx="25146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Halo stars: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Highly elliptical orbits; randomly oriented</a:t>
            </a:r>
          </a:p>
        </p:txBody>
      </p:sp>
    </p:spTree>
    <p:extLst>
      <p:ext uri="{BB962C8B-B14F-4D97-AF65-F5344CB8AC3E}">
        <p14:creationId xmlns:p14="http://schemas.microsoft.com/office/powerpoint/2010/main" val="372871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12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13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9" grpId="0" autoUpdateAnimBg="0"/>
      <p:bldP spid="21300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700">
                <a:solidFill>
                  <a:srgbClr val="000099"/>
                </a:solidFill>
              </a:rPr>
              <a:t>Orbital Motion in the Milky Way (2)</a:t>
            </a:r>
          </a:p>
        </p:txBody>
      </p:sp>
      <p:sp>
        <p:nvSpPr>
          <p:cNvPr id="214019" name="Line 3"/>
          <p:cNvSpPr>
            <a:spLocks noChangeShapeType="1"/>
          </p:cNvSpPr>
          <p:nvPr/>
        </p:nvSpPr>
        <p:spPr bwMode="auto">
          <a:xfrm>
            <a:off x="2209800" y="838200"/>
            <a:ext cx="81534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4021" name="Picture 5" descr="11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1" y="1295401"/>
            <a:ext cx="4702175" cy="4702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4022" name="Oval 6"/>
          <p:cNvSpPr>
            <a:spLocks noChangeArrowheads="1"/>
          </p:cNvSpPr>
          <p:nvPr/>
        </p:nvSpPr>
        <p:spPr bwMode="auto">
          <a:xfrm>
            <a:off x="4953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4023" name="Oval 7"/>
          <p:cNvSpPr>
            <a:spLocks noChangeArrowheads="1"/>
          </p:cNvSpPr>
          <p:nvPr/>
        </p:nvSpPr>
        <p:spPr bwMode="auto">
          <a:xfrm>
            <a:off x="5029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4024" name="Oval 8"/>
          <p:cNvSpPr>
            <a:spLocks noChangeArrowheads="1"/>
          </p:cNvSpPr>
          <p:nvPr/>
        </p:nvSpPr>
        <p:spPr bwMode="auto">
          <a:xfrm>
            <a:off x="4953000" y="2133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4025" name="Text Box 9"/>
          <p:cNvSpPr txBox="1">
            <a:spLocks noChangeArrowheads="1"/>
          </p:cNvSpPr>
          <p:nvPr/>
        </p:nvSpPr>
        <p:spPr bwMode="auto">
          <a:xfrm>
            <a:off x="3581400" y="13716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Differential Rotation</a:t>
            </a:r>
          </a:p>
        </p:txBody>
      </p:sp>
      <p:sp>
        <p:nvSpPr>
          <p:cNvPr id="214026" name="Text Box 10"/>
          <p:cNvSpPr txBox="1">
            <a:spLocks noChangeArrowheads="1"/>
          </p:cNvSpPr>
          <p:nvPr/>
        </p:nvSpPr>
        <p:spPr bwMode="auto">
          <a:xfrm>
            <a:off x="7848600" y="1676401"/>
            <a:ext cx="281940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>
                <a:solidFill>
                  <a:srgbClr val="003399"/>
                </a:solidFill>
              </a:rPr>
              <a:t> Sun orbits around Galactic center with 220 km/s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>
                <a:solidFill>
                  <a:srgbClr val="003399"/>
                </a:solidFill>
              </a:rPr>
              <a:t> 1 orbit takes approx. 240 million years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>
                <a:solidFill>
                  <a:srgbClr val="003399"/>
                </a:solidFill>
              </a:rPr>
              <a:t> Stars closer to the galactic center orbit faster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>
                <a:solidFill>
                  <a:srgbClr val="003399"/>
                </a:solidFill>
              </a:rPr>
              <a:t> Stars farther out orbit more slowly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altLang="en-US" sz="2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50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4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14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25" grpId="0" autoUpdateAnimBg="0"/>
      <p:bldP spid="21402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700">
                <a:solidFill>
                  <a:srgbClr val="000099"/>
                </a:solidFill>
              </a:rPr>
              <a:t>Finding Mass from Orbital Velocity</a:t>
            </a:r>
          </a:p>
        </p:txBody>
      </p:sp>
      <p:sp>
        <p:nvSpPr>
          <p:cNvPr id="215043" name="Line 3"/>
          <p:cNvSpPr>
            <a:spLocks noChangeShapeType="1"/>
          </p:cNvSpPr>
          <p:nvPr/>
        </p:nvSpPr>
        <p:spPr bwMode="auto">
          <a:xfrm>
            <a:off x="2209800" y="838200"/>
            <a:ext cx="81534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45" name="Text Box 5"/>
          <p:cNvSpPr txBox="1">
            <a:spLocks noChangeArrowheads="1"/>
          </p:cNvSpPr>
          <p:nvPr/>
        </p:nvSpPr>
        <p:spPr bwMode="auto">
          <a:xfrm>
            <a:off x="7467600" y="5029201"/>
            <a:ext cx="304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M = 11 billion M</a:t>
            </a:r>
            <a:r>
              <a:rPr lang="en-US" altLang="en-US" sz="2000" baseline="-25000">
                <a:solidFill>
                  <a:srgbClr val="003399"/>
                </a:solidFill>
              </a:rPr>
              <a:t>sun</a:t>
            </a: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7467600" y="5410201"/>
            <a:ext cx="304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M = 25 billion M</a:t>
            </a:r>
            <a:r>
              <a:rPr lang="en-US" altLang="en-US" sz="2000" baseline="-25000">
                <a:solidFill>
                  <a:srgbClr val="003399"/>
                </a:solidFill>
              </a:rPr>
              <a:t>sun</a:t>
            </a:r>
          </a:p>
        </p:txBody>
      </p:sp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7467600" y="5775326"/>
            <a:ext cx="304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M = 100 billion M</a:t>
            </a:r>
            <a:r>
              <a:rPr lang="en-US" altLang="en-US" sz="2000" baseline="-25000">
                <a:solidFill>
                  <a:srgbClr val="003399"/>
                </a:solidFill>
              </a:rPr>
              <a:t>sun</a:t>
            </a:r>
          </a:p>
        </p:txBody>
      </p:sp>
      <p:sp>
        <p:nvSpPr>
          <p:cNvPr id="215048" name="Text Box 8"/>
          <p:cNvSpPr txBox="1">
            <a:spLocks noChangeArrowheads="1"/>
          </p:cNvSpPr>
          <p:nvPr/>
        </p:nvSpPr>
        <p:spPr bwMode="auto">
          <a:xfrm>
            <a:off x="7467600" y="6156326"/>
            <a:ext cx="304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M = 400 billion M</a:t>
            </a:r>
            <a:r>
              <a:rPr lang="en-US" altLang="en-US" sz="2000" baseline="-25000">
                <a:solidFill>
                  <a:srgbClr val="003399"/>
                </a:solidFill>
              </a:rPr>
              <a:t>sun</a:t>
            </a:r>
          </a:p>
        </p:txBody>
      </p:sp>
      <p:pic>
        <p:nvPicPr>
          <p:cNvPr id="215049" name="Picture 9" descr="11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1" y="1646238"/>
            <a:ext cx="4449763" cy="4449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50" name="Oval 10"/>
          <p:cNvSpPr>
            <a:spLocks noChangeArrowheads="1"/>
          </p:cNvSpPr>
          <p:nvPr/>
        </p:nvSpPr>
        <p:spPr bwMode="auto">
          <a:xfrm>
            <a:off x="4953000" y="2590800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051" name="Oval 11"/>
          <p:cNvSpPr>
            <a:spLocks noChangeArrowheads="1"/>
          </p:cNvSpPr>
          <p:nvPr/>
        </p:nvSpPr>
        <p:spPr bwMode="auto">
          <a:xfrm>
            <a:off x="3810000" y="2743200"/>
            <a:ext cx="2514600" cy="24384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7467600" y="2209801"/>
            <a:ext cx="31242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The more mass there is inside the orbit, the faster the sun has to orbit around the Galactic center</a:t>
            </a:r>
          </a:p>
        </p:txBody>
      </p:sp>
      <p:sp>
        <p:nvSpPr>
          <p:cNvPr id="215053" name="Line 13"/>
          <p:cNvSpPr>
            <a:spLocks noChangeShapeType="1"/>
          </p:cNvSpPr>
          <p:nvPr/>
        </p:nvSpPr>
        <p:spPr bwMode="auto">
          <a:xfrm>
            <a:off x="5334000" y="3276600"/>
            <a:ext cx="2133600" cy="1905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054" name="Line 14"/>
          <p:cNvSpPr>
            <a:spLocks noChangeShapeType="1"/>
          </p:cNvSpPr>
          <p:nvPr/>
        </p:nvSpPr>
        <p:spPr bwMode="auto">
          <a:xfrm>
            <a:off x="5029200" y="3962400"/>
            <a:ext cx="2362200" cy="1219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055" name="Line 15"/>
          <p:cNvSpPr>
            <a:spLocks noChangeShapeType="1"/>
          </p:cNvSpPr>
          <p:nvPr/>
        </p:nvSpPr>
        <p:spPr bwMode="auto">
          <a:xfrm>
            <a:off x="4572000" y="4724400"/>
            <a:ext cx="2743200" cy="457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056" name="Text Box 16"/>
          <p:cNvSpPr txBox="1">
            <a:spLocks noChangeArrowheads="1"/>
          </p:cNvSpPr>
          <p:nvPr/>
        </p:nvSpPr>
        <p:spPr bwMode="auto">
          <a:xfrm>
            <a:off x="7467600" y="4191001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Combined mass:</a:t>
            </a:r>
          </a:p>
        </p:txBody>
      </p:sp>
      <p:sp>
        <p:nvSpPr>
          <p:cNvPr id="215057" name="Text Box 17"/>
          <p:cNvSpPr txBox="1">
            <a:spLocks noChangeArrowheads="1"/>
          </p:cNvSpPr>
          <p:nvPr/>
        </p:nvSpPr>
        <p:spPr bwMode="auto">
          <a:xfrm>
            <a:off x="7467600" y="4648201"/>
            <a:ext cx="304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M = 4 billion M</a:t>
            </a:r>
            <a:r>
              <a:rPr lang="en-US" altLang="en-US" sz="2000" baseline="-25000">
                <a:solidFill>
                  <a:srgbClr val="003399"/>
                </a:solidFill>
              </a:rPr>
              <a:t>sun</a:t>
            </a:r>
          </a:p>
        </p:txBody>
      </p:sp>
    </p:spTree>
    <p:extLst>
      <p:ext uri="{BB962C8B-B14F-4D97-AF65-F5344CB8AC3E}">
        <p14:creationId xmlns:p14="http://schemas.microsoft.com/office/powerpoint/2010/main" val="111460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5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15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1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1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15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1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21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5" grpId="0" autoUpdateAnimBg="0"/>
      <p:bldP spid="215046" grpId="0" autoUpdateAnimBg="0"/>
      <p:bldP spid="215047" grpId="0" autoUpdateAnimBg="0"/>
      <p:bldP spid="215048" grpId="0" autoUpdateAnimBg="0"/>
      <p:bldP spid="215052" grpId="0" autoUpdateAnimBg="0"/>
      <p:bldP spid="215053" grpId="0" animBg="1"/>
      <p:bldP spid="215054" grpId="0" animBg="1"/>
      <p:bldP spid="215055" grpId="0" animBg="1"/>
      <p:bldP spid="215056" grpId="0" autoUpdateAnimBg="0"/>
      <p:bldP spid="215057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The Mass of the Milky Way</a:t>
            </a:r>
          </a:p>
        </p:txBody>
      </p:sp>
      <p:sp>
        <p:nvSpPr>
          <p:cNvPr id="216067" name="Line 3"/>
          <p:cNvSpPr>
            <a:spLocks noChangeShapeType="1"/>
          </p:cNvSpPr>
          <p:nvPr/>
        </p:nvSpPr>
        <p:spPr bwMode="auto">
          <a:xfrm>
            <a:off x="2209800" y="838200"/>
            <a:ext cx="7696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16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6069" name="Picture 5" descr="12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676401"/>
            <a:ext cx="7239000" cy="4729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5486400" y="990601"/>
            <a:ext cx="4800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99"/>
                </a:solidFill>
              </a:rPr>
              <a:t>If all mass were concentrated in the center, the </a:t>
            </a:r>
            <a:r>
              <a:rPr lang="en-US" altLang="en-US" sz="2000">
                <a:solidFill>
                  <a:srgbClr val="003399"/>
                </a:solidFill>
              </a:rPr>
              <a:t>rotation curve</a:t>
            </a:r>
            <a:r>
              <a:rPr lang="en-US" altLang="en-US" sz="2000">
                <a:solidFill>
                  <a:srgbClr val="333399"/>
                </a:solidFill>
              </a:rPr>
              <a:t> would follow a modified version of Kepler’s 3rd law</a:t>
            </a:r>
          </a:p>
        </p:txBody>
      </p:sp>
      <p:sp>
        <p:nvSpPr>
          <p:cNvPr id="216071" name="Line 7"/>
          <p:cNvSpPr>
            <a:spLocks noChangeShapeType="1"/>
          </p:cNvSpPr>
          <p:nvPr/>
        </p:nvSpPr>
        <p:spPr bwMode="auto">
          <a:xfrm flipH="1">
            <a:off x="5943600" y="2057401"/>
            <a:ext cx="1295400" cy="6143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6072" name="Line 8"/>
          <p:cNvSpPr>
            <a:spLocks noChangeShapeType="1"/>
          </p:cNvSpPr>
          <p:nvPr/>
        </p:nvSpPr>
        <p:spPr bwMode="auto">
          <a:xfrm flipH="1" flipV="1">
            <a:off x="4876800" y="4724400"/>
            <a:ext cx="152400" cy="1371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6073" name="Text Box 9"/>
          <p:cNvSpPr txBox="1">
            <a:spLocks noChangeArrowheads="1"/>
          </p:cNvSpPr>
          <p:nvPr/>
        </p:nvSpPr>
        <p:spPr bwMode="auto">
          <a:xfrm>
            <a:off x="3048000" y="6019801"/>
            <a:ext cx="358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3300"/>
                </a:solidFill>
              </a:rPr>
              <a:t>rotation curve = orbital velocity as function of radius</a:t>
            </a:r>
          </a:p>
        </p:txBody>
      </p:sp>
    </p:spTree>
    <p:extLst>
      <p:ext uri="{BB962C8B-B14F-4D97-AF65-F5344CB8AC3E}">
        <p14:creationId xmlns:p14="http://schemas.microsoft.com/office/powerpoint/2010/main" val="134238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16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16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16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216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70" grpId="0" autoUpdateAnimBg="0"/>
      <p:bldP spid="216071" grpId="0" animBg="1"/>
      <p:bldP spid="216072" grpId="0" animBg="1"/>
      <p:bldP spid="216073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The Mass of the Milky Way (2)</a:t>
            </a:r>
          </a:p>
        </p:txBody>
      </p:sp>
      <p:sp>
        <p:nvSpPr>
          <p:cNvPr id="217091" name="Line 3"/>
          <p:cNvSpPr>
            <a:spLocks noChangeShapeType="1"/>
          </p:cNvSpPr>
          <p:nvPr/>
        </p:nvSpPr>
        <p:spPr bwMode="auto">
          <a:xfrm>
            <a:off x="2187575" y="838200"/>
            <a:ext cx="8458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7010400" y="1066800"/>
            <a:ext cx="33528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Total mass in the disk of the Milky Way:</a:t>
            </a:r>
            <a:r>
              <a:rPr lang="en-US" altLang="en-US" sz="2400">
                <a:solidFill>
                  <a:srgbClr val="FF3300"/>
                </a:solidFill>
              </a:rPr>
              <a:t>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  <a:cs typeface="Arial" panose="020B0604020202020204" pitchFamily="34" charset="0"/>
              </a:rPr>
              <a:t>Approx. 200 billion solar masses</a:t>
            </a:r>
          </a:p>
        </p:txBody>
      </p:sp>
      <p:pic>
        <p:nvPicPr>
          <p:cNvPr id="217094" name="Picture 6" descr="02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990600"/>
            <a:ext cx="3714750" cy="5562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7095" name="Text Box 7"/>
          <p:cNvSpPr txBox="1">
            <a:spLocks noChangeArrowheads="1"/>
          </p:cNvSpPr>
          <p:nvPr/>
        </p:nvSpPr>
        <p:spPr bwMode="auto">
          <a:xfrm>
            <a:off x="7010400" y="3200400"/>
            <a:ext cx="33528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Additional mass in an extended halo: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</a:rPr>
              <a:t>Total: Approx. 1 trillion solar masses</a:t>
            </a:r>
            <a:endParaRPr lang="en-US" altLang="en-US" sz="240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217096" name="Text Box 8"/>
          <p:cNvSpPr txBox="1">
            <a:spLocks noChangeArrowheads="1"/>
          </p:cNvSpPr>
          <p:nvPr/>
        </p:nvSpPr>
        <p:spPr bwMode="auto">
          <a:xfrm>
            <a:off x="7010400" y="5029201"/>
            <a:ext cx="33528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Most of the mass is not emitting any radiation: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3300"/>
                </a:solidFill>
              </a:rPr>
              <a:t>Dark Matter!</a:t>
            </a:r>
            <a:endParaRPr lang="en-US" altLang="en-US" sz="280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217097" name="Line 9"/>
          <p:cNvSpPr>
            <a:spLocks noChangeShapeType="1"/>
          </p:cNvSpPr>
          <p:nvPr/>
        </p:nvSpPr>
        <p:spPr bwMode="auto">
          <a:xfrm flipH="1">
            <a:off x="5105400" y="2514600"/>
            <a:ext cx="2514600" cy="28956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7098" name="Line 10"/>
          <p:cNvSpPr>
            <a:spLocks noChangeShapeType="1"/>
          </p:cNvSpPr>
          <p:nvPr/>
        </p:nvSpPr>
        <p:spPr bwMode="auto">
          <a:xfrm flipH="1">
            <a:off x="5181600" y="2514600"/>
            <a:ext cx="2438400" cy="6858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7099" name="Line 11"/>
          <p:cNvSpPr>
            <a:spLocks noChangeShapeType="1"/>
          </p:cNvSpPr>
          <p:nvPr/>
        </p:nvSpPr>
        <p:spPr bwMode="auto">
          <a:xfrm flipH="1">
            <a:off x="4572000" y="4114800"/>
            <a:ext cx="2590800" cy="6858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7100" name="Line 12"/>
          <p:cNvSpPr>
            <a:spLocks noChangeShapeType="1"/>
          </p:cNvSpPr>
          <p:nvPr/>
        </p:nvSpPr>
        <p:spPr bwMode="auto">
          <a:xfrm flipH="1">
            <a:off x="5257800" y="4114800"/>
            <a:ext cx="1905000" cy="20574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21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217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217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17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4" dur="500"/>
                                        <p:tgtEl>
                                          <p:spTgt spid="217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217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21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3" grpId="0" autoUpdateAnimBg="0"/>
      <p:bldP spid="217095" grpId="0" autoUpdateAnimBg="0"/>
      <p:bldP spid="217096" grpId="0" autoUpdateAnimBg="0"/>
      <p:bldP spid="217097" grpId="0" animBg="1"/>
      <p:bldP spid="217098" grpId="0" animBg="1"/>
      <p:bldP spid="217099" grpId="0" animBg="1"/>
      <p:bldP spid="21710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Metals in Stars</a:t>
            </a:r>
          </a:p>
        </p:txBody>
      </p:sp>
      <p:sp>
        <p:nvSpPr>
          <p:cNvPr id="218115" name="Line 3"/>
          <p:cNvSpPr>
            <a:spLocks noChangeShapeType="1"/>
          </p:cNvSpPr>
          <p:nvPr/>
        </p:nvSpPr>
        <p:spPr bwMode="auto">
          <a:xfrm>
            <a:off x="2209800" y="838200"/>
            <a:ext cx="4419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181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8117" name="Picture 5" descr="13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1447801"/>
            <a:ext cx="7543800" cy="923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8118" name="Text Box 6"/>
          <p:cNvSpPr txBox="1">
            <a:spLocks noChangeArrowheads="1"/>
          </p:cNvSpPr>
          <p:nvPr/>
        </p:nvSpPr>
        <p:spPr bwMode="auto">
          <a:xfrm>
            <a:off x="2971800" y="9144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3399"/>
                </a:solidFill>
              </a:rPr>
              <a:t>Absorption lines almost exclusively from hydrogen:</a:t>
            </a:r>
            <a:r>
              <a:rPr lang="en-US" altLang="en-US">
                <a:solidFill>
                  <a:srgbClr val="333399"/>
                </a:solidFill>
              </a:rPr>
              <a:t> </a:t>
            </a:r>
            <a:r>
              <a:rPr lang="en-US" altLang="en-US" sz="2400">
                <a:solidFill>
                  <a:srgbClr val="FF3300"/>
                </a:solidFill>
              </a:rPr>
              <a:t>Population II</a:t>
            </a:r>
          </a:p>
        </p:txBody>
      </p:sp>
      <p:sp>
        <p:nvSpPr>
          <p:cNvPr id="218119" name="Text Box 7"/>
          <p:cNvSpPr txBox="1">
            <a:spLocks noChangeArrowheads="1"/>
          </p:cNvSpPr>
          <p:nvPr/>
        </p:nvSpPr>
        <p:spPr bwMode="auto">
          <a:xfrm>
            <a:off x="2819400" y="25908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3399"/>
                </a:solidFill>
              </a:rPr>
              <a:t>Many absorption lines also from heavier elements (metals):</a:t>
            </a:r>
            <a:r>
              <a:rPr lang="en-US" altLang="en-US">
                <a:solidFill>
                  <a:srgbClr val="333399"/>
                </a:solidFill>
              </a:rPr>
              <a:t> </a:t>
            </a:r>
            <a:r>
              <a:rPr lang="en-US" altLang="en-US" sz="2400">
                <a:solidFill>
                  <a:srgbClr val="FF3300"/>
                </a:solidFill>
              </a:rPr>
              <a:t>Population I</a:t>
            </a:r>
          </a:p>
        </p:txBody>
      </p:sp>
      <p:sp>
        <p:nvSpPr>
          <p:cNvPr id="218120" name="Line 8"/>
          <p:cNvSpPr>
            <a:spLocks noChangeShapeType="1"/>
          </p:cNvSpPr>
          <p:nvPr/>
        </p:nvSpPr>
        <p:spPr bwMode="auto">
          <a:xfrm>
            <a:off x="7239000" y="1371600"/>
            <a:ext cx="175260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8121" name="Line 9"/>
          <p:cNvSpPr>
            <a:spLocks noChangeShapeType="1"/>
          </p:cNvSpPr>
          <p:nvPr/>
        </p:nvSpPr>
        <p:spPr bwMode="auto">
          <a:xfrm flipH="1">
            <a:off x="5105400" y="1371600"/>
            <a:ext cx="205740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8122" name="Line 10"/>
          <p:cNvSpPr>
            <a:spLocks noChangeShapeType="1"/>
          </p:cNvSpPr>
          <p:nvPr/>
        </p:nvSpPr>
        <p:spPr bwMode="auto">
          <a:xfrm flipH="1" flipV="1">
            <a:off x="5334000" y="2438400"/>
            <a:ext cx="114300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8123" name="Line 11"/>
          <p:cNvSpPr>
            <a:spLocks noChangeShapeType="1"/>
          </p:cNvSpPr>
          <p:nvPr/>
        </p:nvSpPr>
        <p:spPr bwMode="auto">
          <a:xfrm flipV="1">
            <a:off x="6553200" y="2438400"/>
            <a:ext cx="38100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8124" name="Text Box 12"/>
          <p:cNvSpPr txBox="1">
            <a:spLocks noChangeArrowheads="1"/>
          </p:cNvSpPr>
          <p:nvPr/>
        </p:nvSpPr>
        <p:spPr bwMode="auto">
          <a:xfrm>
            <a:off x="8077200" y="3429001"/>
            <a:ext cx="243840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3399"/>
                </a:solidFill>
              </a:rPr>
              <a:t>At the time of formation, the gases forming the Milky Way consisted exclusively of hydrogen and helium. Heavier elements (“metals”) were later only produced in stars.</a:t>
            </a:r>
          </a:p>
        </p:txBody>
      </p:sp>
      <p:sp>
        <p:nvSpPr>
          <p:cNvPr id="218125" name="Text Box 13"/>
          <p:cNvSpPr txBox="1">
            <a:spLocks noChangeArrowheads="1"/>
          </p:cNvSpPr>
          <p:nvPr/>
        </p:nvSpPr>
        <p:spPr bwMode="auto">
          <a:xfrm>
            <a:off x="2895600" y="6248400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=&gt; Young stars contain more metals than older stars</a:t>
            </a:r>
          </a:p>
        </p:txBody>
      </p:sp>
      <p:pic>
        <p:nvPicPr>
          <p:cNvPr id="218126" name="Picture 14" descr="15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62201"/>
            <a:ext cx="5181600" cy="38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90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18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218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218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18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218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500"/>
                                        <p:tgtEl>
                                          <p:spTgt spid="218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218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8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8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218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8" grpId="0" autoUpdateAnimBg="0"/>
      <p:bldP spid="218119" grpId="0" autoUpdateAnimBg="0"/>
      <p:bldP spid="218120" grpId="0" animBg="1"/>
      <p:bldP spid="218121" grpId="0" animBg="1"/>
      <p:bldP spid="218122" grpId="0" animBg="1"/>
      <p:bldP spid="218123" grpId="0" animBg="1"/>
      <p:bldP spid="218124" grpId="0" autoUpdateAnimBg="0"/>
      <p:bldP spid="21812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6" name="Rectangle 8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The Milky Way</a:t>
            </a:r>
          </a:p>
        </p:txBody>
      </p:sp>
      <p:sp>
        <p:nvSpPr>
          <p:cNvPr id="73768" name="Line 40"/>
          <p:cNvSpPr>
            <a:spLocks noChangeShapeType="1"/>
          </p:cNvSpPr>
          <p:nvPr/>
        </p:nvSpPr>
        <p:spPr bwMode="auto">
          <a:xfrm>
            <a:off x="2209800" y="838200"/>
            <a:ext cx="44958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3769" name="Picture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70" name="Picture 42" descr="01a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2750" y="1066800"/>
            <a:ext cx="3429000" cy="3657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71" name="Picture 43" descr="01b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1800" y="1066800"/>
            <a:ext cx="3462338" cy="3657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772" name="Text Box 44"/>
          <p:cNvSpPr txBox="1">
            <a:spLocks noChangeArrowheads="1"/>
          </p:cNvSpPr>
          <p:nvPr/>
        </p:nvSpPr>
        <p:spPr bwMode="auto">
          <a:xfrm>
            <a:off x="2819400" y="4800601"/>
            <a:ext cx="3657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Almost everything we see in the night sky belongs to the Milky Way</a:t>
            </a: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73773" name="Text Box 45"/>
          <p:cNvSpPr txBox="1">
            <a:spLocks noChangeArrowheads="1"/>
          </p:cNvSpPr>
          <p:nvPr/>
        </p:nvSpPr>
        <p:spPr bwMode="auto">
          <a:xfrm>
            <a:off x="2971800" y="5851526"/>
            <a:ext cx="3505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We see most of the Milky Way as a faint band of light across the sky</a:t>
            </a: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73774" name="Text Box 46"/>
          <p:cNvSpPr txBox="1">
            <a:spLocks noChangeArrowheads="1"/>
          </p:cNvSpPr>
          <p:nvPr/>
        </p:nvSpPr>
        <p:spPr bwMode="auto">
          <a:xfrm>
            <a:off x="6629400" y="4784726"/>
            <a:ext cx="3810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From the outside, our Milky Way might look very much like our cosmic neighbor, the Andromeda galaxy</a:t>
            </a:r>
          </a:p>
        </p:txBody>
      </p:sp>
    </p:spTree>
    <p:extLst>
      <p:ext uri="{BB962C8B-B14F-4D97-AF65-F5344CB8AC3E}">
        <p14:creationId xmlns:p14="http://schemas.microsoft.com/office/powerpoint/2010/main" val="109462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3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73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3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73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72" grpId="0" autoUpdateAnimBg="0"/>
      <p:bldP spid="73773" grpId="0" autoUpdateAnimBg="0"/>
      <p:bldP spid="73774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4000">
                <a:solidFill>
                  <a:srgbClr val="000099"/>
                </a:solidFill>
              </a:rPr>
              <a:t>Stellar Populations</a:t>
            </a:r>
          </a:p>
        </p:txBody>
      </p:sp>
      <p:sp>
        <p:nvSpPr>
          <p:cNvPr id="219139" name="Line 3"/>
          <p:cNvSpPr>
            <a:spLocks noChangeShapeType="1"/>
          </p:cNvSpPr>
          <p:nvPr/>
        </p:nvSpPr>
        <p:spPr bwMode="auto">
          <a:xfrm>
            <a:off x="2209800" y="838200"/>
            <a:ext cx="51054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9142" name="Picture 6" descr="02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6664" y="76200"/>
            <a:ext cx="3005137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9143" name="Text Box 7"/>
          <p:cNvSpPr txBox="1">
            <a:spLocks noChangeArrowheads="1"/>
          </p:cNvSpPr>
          <p:nvPr/>
        </p:nvSpPr>
        <p:spPr bwMode="auto">
          <a:xfrm>
            <a:off x="2971800" y="1174751"/>
            <a:ext cx="4267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</a:rPr>
              <a:t>Population I:</a:t>
            </a:r>
            <a:r>
              <a:rPr lang="en-US" altLang="en-US" sz="2400">
                <a:solidFill>
                  <a:srgbClr val="333399"/>
                </a:solidFill>
              </a:rPr>
              <a:t> Young stars: metal rich; located in spiral arms and disk</a:t>
            </a:r>
          </a:p>
        </p:txBody>
      </p:sp>
      <p:sp>
        <p:nvSpPr>
          <p:cNvPr id="219144" name="Text Box 8"/>
          <p:cNvSpPr txBox="1">
            <a:spLocks noChangeArrowheads="1"/>
          </p:cNvSpPr>
          <p:nvPr/>
        </p:nvSpPr>
        <p:spPr bwMode="auto">
          <a:xfrm>
            <a:off x="3124200" y="2790825"/>
            <a:ext cx="4267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00"/>
                </a:solidFill>
              </a:rPr>
              <a:t>Population II:</a:t>
            </a:r>
            <a:r>
              <a:rPr lang="en-US" altLang="en-US" sz="2400">
                <a:solidFill>
                  <a:srgbClr val="333399"/>
                </a:solidFill>
              </a:rPr>
              <a:t> Old stars: metal poor; located in the halo (globular clusters) and nuclear bulge</a:t>
            </a:r>
          </a:p>
        </p:txBody>
      </p:sp>
      <p:sp>
        <p:nvSpPr>
          <p:cNvPr id="219145" name="Line 9"/>
          <p:cNvSpPr>
            <a:spLocks noChangeShapeType="1"/>
          </p:cNvSpPr>
          <p:nvPr/>
        </p:nvSpPr>
        <p:spPr bwMode="auto">
          <a:xfrm flipV="1">
            <a:off x="6934200" y="1295400"/>
            <a:ext cx="1371600" cy="1524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9146" name="Line 10"/>
          <p:cNvSpPr>
            <a:spLocks noChangeShapeType="1"/>
          </p:cNvSpPr>
          <p:nvPr/>
        </p:nvSpPr>
        <p:spPr bwMode="auto">
          <a:xfrm>
            <a:off x="6934200" y="1447800"/>
            <a:ext cx="1600200" cy="21336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9147" name="Line 11"/>
          <p:cNvSpPr>
            <a:spLocks noChangeShapeType="1"/>
          </p:cNvSpPr>
          <p:nvPr/>
        </p:nvSpPr>
        <p:spPr bwMode="auto">
          <a:xfrm flipV="1">
            <a:off x="7010400" y="1600200"/>
            <a:ext cx="2057400" cy="18288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9148" name="Line 12"/>
          <p:cNvSpPr>
            <a:spLocks noChangeShapeType="1"/>
          </p:cNvSpPr>
          <p:nvPr/>
        </p:nvSpPr>
        <p:spPr bwMode="auto">
          <a:xfrm>
            <a:off x="7010400" y="3429000"/>
            <a:ext cx="2057400" cy="3048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9149" name="Line 13"/>
          <p:cNvSpPr>
            <a:spLocks noChangeShapeType="1"/>
          </p:cNvSpPr>
          <p:nvPr/>
        </p:nvSpPr>
        <p:spPr bwMode="auto">
          <a:xfrm>
            <a:off x="7010400" y="3429000"/>
            <a:ext cx="1676400" cy="5334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19150" name="Picture 14" descr=" 15T01.jpg                                                      0017B0E0Cesare                         BA94C69E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4622800"/>
            <a:ext cx="69215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91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9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9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19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9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9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9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9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9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9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9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9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9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3" grpId="0" autoUpdateAnimBg="0"/>
      <p:bldP spid="219144" grpId="0" autoUpdateAnimBg="0"/>
      <p:bldP spid="219145" grpId="0" animBg="1"/>
      <p:bldP spid="219146" grpId="0" animBg="1"/>
      <p:bldP spid="219147" grpId="0" animBg="1"/>
      <p:bldP spid="219148" grpId="0" animBg="1"/>
      <p:bldP spid="2191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304801"/>
            <a:ext cx="7772400" cy="7159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900">
                <a:solidFill>
                  <a:srgbClr val="000099"/>
                </a:solidFill>
              </a:rPr>
              <a:t>The Abundance of Elements in the Universe</a:t>
            </a:r>
          </a:p>
        </p:txBody>
      </p:sp>
      <p:sp>
        <p:nvSpPr>
          <p:cNvPr id="220163" name="Line 3"/>
          <p:cNvSpPr>
            <a:spLocks noChangeShapeType="1"/>
          </p:cNvSpPr>
          <p:nvPr/>
        </p:nvSpPr>
        <p:spPr bwMode="auto">
          <a:xfrm>
            <a:off x="2209800" y="1339850"/>
            <a:ext cx="77724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01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0165" name="Picture 5" descr="14b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0" y="1371600"/>
            <a:ext cx="3506788" cy="480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0166" name="Picture 6" descr="14a"/>
          <p:cNvPicPr>
            <a:picLocks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1447800"/>
            <a:ext cx="3703638" cy="472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0167" name="Text Box 7"/>
          <p:cNvSpPr txBox="1">
            <a:spLocks noChangeArrowheads="1"/>
          </p:cNvSpPr>
          <p:nvPr/>
        </p:nvSpPr>
        <p:spPr bwMode="auto">
          <a:xfrm>
            <a:off x="3810000" y="6248401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99"/>
                </a:solidFill>
              </a:rPr>
              <a:t>Logarithmic Scale</a:t>
            </a:r>
          </a:p>
        </p:txBody>
      </p:sp>
      <p:sp>
        <p:nvSpPr>
          <p:cNvPr id="220168" name="Text Box 8"/>
          <p:cNvSpPr txBox="1">
            <a:spLocks noChangeArrowheads="1"/>
          </p:cNvSpPr>
          <p:nvPr/>
        </p:nvSpPr>
        <p:spPr bwMode="auto">
          <a:xfrm>
            <a:off x="4724400" y="2286001"/>
            <a:ext cx="2057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3300"/>
                </a:solidFill>
              </a:rPr>
              <a:t>All elements heavier than He are very rare.</a:t>
            </a:r>
          </a:p>
        </p:txBody>
      </p:sp>
      <p:sp>
        <p:nvSpPr>
          <p:cNvPr id="220169" name="Text Box 9"/>
          <p:cNvSpPr txBox="1">
            <a:spLocks noChangeArrowheads="1"/>
          </p:cNvSpPr>
          <p:nvPr/>
        </p:nvSpPr>
        <p:spPr bwMode="auto">
          <a:xfrm>
            <a:off x="8077200" y="6248401"/>
            <a:ext cx="182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99"/>
                </a:solidFill>
              </a:rPr>
              <a:t>Linear Scale</a:t>
            </a:r>
          </a:p>
        </p:txBody>
      </p:sp>
    </p:spTree>
    <p:extLst>
      <p:ext uri="{BB962C8B-B14F-4D97-AF65-F5344CB8AC3E}">
        <p14:creationId xmlns:p14="http://schemas.microsoft.com/office/powerpoint/2010/main" val="70703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20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20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20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7" grpId="0" autoUpdateAnimBg="0"/>
      <p:bldP spid="220168" grpId="0" autoUpdateAnimBg="0"/>
      <p:bldP spid="22016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Galactic Fountains</a:t>
            </a:r>
          </a:p>
        </p:txBody>
      </p:sp>
      <p:sp>
        <p:nvSpPr>
          <p:cNvPr id="221187" name="Line 3"/>
          <p:cNvSpPr>
            <a:spLocks noChangeShapeType="1"/>
          </p:cNvSpPr>
          <p:nvPr/>
        </p:nvSpPr>
        <p:spPr bwMode="auto">
          <a:xfrm>
            <a:off x="2209800" y="838200"/>
            <a:ext cx="5562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1189" name="Text Box 5"/>
          <p:cNvSpPr txBox="1">
            <a:spLocks noChangeArrowheads="1"/>
          </p:cNvSpPr>
          <p:nvPr/>
        </p:nvSpPr>
        <p:spPr bwMode="auto">
          <a:xfrm>
            <a:off x="2971800" y="4210050"/>
            <a:ext cx="76962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Multiple supernovae in regions of recent star formation produce bubbles of very hot gas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This hot gas can break out of the galactic disk and produce a </a:t>
            </a:r>
            <a:r>
              <a:rPr lang="en-US" altLang="en-US" sz="2400" b="1">
                <a:solidFill>
                  <a:srgbClr val="333399"/>
                </a:solidFill>
              </a:rPr>
              <a:t>galactic fountain</a:t>
            </a:r>
            <a:endParaRPr lang="en-US" altLang="en-US" sz="2400">
              <a:solidFill>
                <a:srgbClr val="333399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As the gas cools, it falls back to the disk, spreading heavy elements throughout the galaxy</a:t>
            </a:r>
          </a:p>
        </p:txBody>
      </p:sp>
      <p:pic>
        <p:nvPicPr>
          <p:cNvPr id="221190" name="Picture 6" descr="15-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48450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28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History of the Milky Way</a:t>
            </a:r>
          </a:p>
        </p:txBody>
      </p:sp>
      <p:sp>
        <p:nvSpPr>
          <p:cNvPr id="222211" name="Line 3"/>
          <p:cNvSpPr>
            <a:spLocks noChangeShapeType="1"/>
          </p:cNvSpPr>
          <p:nvPr/>
        </p:nvSpPr>
        <p:spPr bwMode="auto">
          <a:xfrm>
            <a:off x="2209800" y="838200"/>
            <a:ext cx="68580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22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2213" name="Picture 5" descr="15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1066800"/>
            <a:ext cx="2400300" cy="5638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2214" name="Text Box 6"/>
          <p:cNvSpPr txBox="1">
            <a:spLocks noChangeArrowheads="1"/>
          </p:cNvSpPr>
          <p:nvPr/>
        </p:nvSpPr>
        <p:spPr bwMode="auto">
          <a:xfrm>
            <a:off x="5715000" y="1295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The traditional theory:</a:t>
            </a:r>
          </a:p>
        </p:txBody>
      </p:sp>
      <p:sp>
        <p:nvSpPr>
          <p:cNvPr id="222215" name="Text Box 7"/>
          <p:cNvSpPr txBox="1">
            <a:spLocks noChangeArrowheads="1"/>
          </p:cNvSpPr>
          <p:nvPr/>
        </p:nvSpPr>
        <p:spPr bwMode="auto">
          <a:xfrm>
            <a:off x="5791200" y="1981200"/>
            <a:ext cx="4114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Quasi-spherical gas cloud fragments into smaller pieces, forming the first, metal-poor stars (pop. II);</a:t>
            </a:r>
          </a:p>
        </p:txBody>
      </p:sp>
      <p:sp>
        <p:nvSpPr>
          <p:cNvPr id="222216" name="Text Box 8"/>
          <p:cNvSpPr txBox="1">
            <a:spLocks noChangeArrowheads="1"/>
          </p:cNvSpPr>
          <p:nvPr/>
        </p:nvSpPr>
        <p:spPr bwMode="auto">
          <a:xfrm>
            <a:off x="5638800" y="3657601"/>
            <a:ext cx="3733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Rotating cloud collapses into a disk-like structure</a:t>
            </a:r>
          </a:p>
        </p:txBody>
      </p:sp>
      <p:sp>
        <p:nvSpPr>
          <p:cNvPr id="222217" name="Text Box 9"/>
          <p:cNvSpPr txBox="1">
            <a:spLocks noChangeArrowheads="1"/>
          </p:cNvSpPr>
          <p:nvPr/>
        </p:nvSpPr>
        <p:spPr bwMode="auto">
          <a:xfrm>
            <a:off x="5791200" y="4648201"/>
            <a:ext cx="3733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Later populations of stars (pop. I) are restricted to the disk of the Galaxy</a:t>
            </a:r>
          </a:p>
        </p:txBody>
      </p:sp>
    </p:spTree>
    <p:extLst>
      <p:ext uri="{BB962C8B-B14F-4D97-AF65-F5344CB8AC3E}">
        <p14:creationId xmlns:p14="http://schemas.microsoft.com/office/powerpoint/2010/main" val="258568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2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22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22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22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4" grpId="0" autoUpdateAnimBg="0"/>
      <p:bldP spid="222215" grpId="0" autoUpdateAnimBg="0"/>
      <p:bldP spid="222216" grpId="0" autoUpdateAnimBg="0"/>
      <p:bldP spid="222217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700">
                <a:solidFill>
                  <a:srgbClr val="000099"/>
                </a:solidFill>
              </a:rPr>
              <a:t>Changes to the Traditional Theory</a:t>
            </a:r>
          </a:p>
        </p:txBody>
      </p:sp>
      <p:sp>
        <p:nvSpPr>
          <p:cNvPr id="223235" name="Line 3"/>
          <p:cNvSpPr>
            <a:spLocks noChangeShapeType="1"/>
          </p:cNvSpPr>
          <p:nvPr/>
        </p:nvSpPr>
        <p:spPr bwMode="auto">
          <a:xfrm>
            <a:off x="2209800" y="838200"/>
            <a:ext cx="80010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32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3237" name="Picture 5" descr="mw_ring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1165226"/>
            <a:ext cx="3957638" cy="4016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3238" name="Text Box 6"/>
          <p:cNvSpPr txBox="1">
            <a:spLocks noChangeArrowheads="1"/>
          </p:cNvSpPr>
          <p:nvPr/>
        </p:nvSpPr>
        <p:spPr bwMode="auto">
          <a:xfrm>
            <a:off x="7086600" y="1143000"/>
            <a:ext cx="3581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Ages of stellar populations may pose a problem to the traditional theory of the history of the Milky Way</a:t>
            </a:r>
          </a:p>
        </p:txBody>
      </p:sp>
      <p:sp>
        <p:nvSpPr>
          <p:cNvPr id="223239" name="Text Box 7"/>
          <p:cNvSpPr txBox="1">
            <a:spLocks noChangeArrowheads="1"/>
          </p:cNvSpPr>
          <p:nvPr/>
        </p:nvSpPr>
        <p:spPr bwMode="auto">
          <a:xfrm>
            <a:off x="7086600" y="3124200"/>
            <a:ext cx="3505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Possible solution: Later accumulation of gas, possibly due to mergers with smaller galaxies</a:t>
            </a:r>
          </a:p>
        </p:txBody>
      </p:sp>
      <p:sp>
        <p:nvSpPr>
          <p:cNvPr id="223240" name="Text Box 8"/>
          <p:cNvSpPr txBox="1">
            <a:spLocks noChangeArrowheads="1"/>
          </p:cNvSpPr>
          <p:nvPr/>
        </p:nvSpPr>
        <p:spPr bwMode="auto">
          <a:xfrm>
            <a:off x="7086600" y="4800600"/>
            <a:ext cx="3276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Recently discovered ring of stars around the Milky Way may be the remnant of such a merger</a:t>
            </a:r>
          </a:p>
        </p:txBody>
      </p:sp>
    </p:spTree>
    <p:extLst>
      <p:ext uri="{BB962C8B-B14F-4D97-AF65-F5344CB8AC3E}">
        <p14:creationId xmlns:p14="http://schemas.microsoft.com/office/powerpoint/2010/main" val="317742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23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23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8" grpId="0" autoUpdateAnimBg="0"/>
      <p:bldP spid="223239" grpId="0" autoUpdateAnimBg="0"/>
      <p:bldP spid="223240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O and B Associations</a:t>
            </a:r>
          </a:p>
        </p:txBody>
      </p:sp>
      <p:sp>
        <p:nvSpPr>
          <p:cNvPr id="224259" name="Line 3"/>
          <p:cNvSpPr>
            <a:spLocks noChangeShapeType="1"/>
          </p:cNvSpPr>
          <p:nvPr/>
        </p:nvSpPr>
        <p:spPr bwMode="auto">
          <a:xfrm>
            <a:off x="2209800" y="838200"/>
            <a:ext cx="62484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4261" name="Picture 5" descr="16a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844675"/>
            <a:ext cx="4191000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4262" name="Text Box 6"/>
          <p:cNvSpPr txBox="1">
            <a:spLocks noChangeArrowheads="1"/>
          </p:cNvSpPr>
          <p:nvPr/>
        </p:nvSpPr>
        <p:spPr bwMode="auto">
          <a:xfrm>
            <a:off x="4572000" y="11430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O and B Associations</a:t>
            </a:r>
          </a:p>
        </p:txBody>
      </p:sp>
      <p:pic>
        <p:nvPicPr>
          <p:cNvPr id="224263" name="Picture 7" descr="16b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1828801"/>
            <a:ext cx="4038600" cy="3313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4264" name="Line 8"/>
          <p:cNvSpPr>
            <a:spLocks noChangeShapeType="1"/>
          </p:cNvSpPr>
          <p:nvPr/>
        </p:nvSpPr>
        <p:spPr bwMode="auto">
          <a:xfrm flipH="1">
            <a:off x="5334000" y="1600200"/>
            <a:ext cx="304800" cy="1600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4265" name="Line 9"/>
          <p:cNvSpPr>
            <a:spLocks noChangeShapeType="1"/>
          </p:cNvSpPr>
          <p:nvPr/>
        </p:nvSpPr>
        <p:spPr bwMode="auto">
          <a:xfrm flipH="1">
            <a:off x="5638800" y="1600200"/>
            <a:ext cx="0" cy="1752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4266" name="Line 10"/>
          <p:cNvSpPr>
            <a:spLocks noChangeShapeType="1"/>
          </p:cNvSpPr>
          <p:nvPr/>
        </p:nvSpPr>
        <p:spPr bwMode="auto">
          <a:xfrm flipH="1">
            <a:off x="4419600" y="1600200"/>
            <a:ext cx="1219200" cy="1676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4267" name="Line 11"/>
          <p:cNvSpPr>
            <a:spLocks noChangeShapeType="1"/>
          </p:cNvSpPr>
          <p:nvPr/>
        </p:nvSpPr>
        <p:spPr bwMode="auto">
          <a:xfrm>
            <a:off x="5638800" y="1600200"/>
            <a:ext cx="152400" cy="2438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4268" name="Line 12"/>
          <p:cNvSpPr>
            <a:spLocks noChangeShapeType="1"/>
          </p:cNvSpPr>
          <p:nvPr/>
        </p:nvSpPr>
        <p:spPr bwMode="auto">
          <a:xfrm>
            <a:off x="5943600" y="1600200"/>
            <a:ext cx="1295400" cy="1600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4269" name="Line 13"/>
          <p:cNvSpPr>
            <a:spLocks noChangeShapeType="1"/>
          </p:cNvSpPr>
          <p:nvPr/>
        </p:nvSpPr>
        <p:spPr bwMode="auto">
          <a:xfrm>
            <a:off x="5943600" y="1600200"/>
            <a:ext cx="1371600" cy="1524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4270" name="Text Box 14"/>
          <p:cNvSpPr txBox="1">
            <a:spLocks noChangeArrowheads="1"/>
          </p:cNvSpPr>
          <p:nvPr/>
        </p:nvSpPr>
        <p:spPr bwMode="auto">
          <a:xfrm>
            <a:off x="3467100" y="6035676"/>
            <a:ext cx="5257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Distances to O and B associations determined using cepheid variables</a:t>
            </a:r>
          </a:p>
        </p:txBody>
      </p:sp>
      <p:sp>
        <p:nvSpPr>
          <p:cNvPr id="224271" name="Text Box 15"/>
          <p:cNvSpPr txBox="1">
            <a:spLocks noChangeArrowheads="1"/>
          </p:cNvSpPr>
          <p:nvPr/>
        </p:nvSpPr>
        <p:spPr bwMode="auto">
          <a:xfrm>
            <a:off x="6096000" y="5181601"/>
            <a:ext cx="4572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O and B Associations trace out 3 spiral arms near the Sun</a:t>
            </a:r>
          </a:p>
        </p:txBody>
      </p:sp>
      <p:sp>
        <p:nvSpPr>
          <p:cNvPr id="224272" name="Text Box 16"/>
          <p:cNvSpPr txBox="1">
            <a:spLocks noChangeArrowheads="1"/>
          </p:cNvSpPr>
          <p:nvPr/>
        </p:nvSpPr>
        <p:spPr bwMode="auto">
          <a:xfrm rot="1460891">
            <a:off x="6410325" y="4279901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00"/>
                </a:solidFill>
              </a:rPr>
              <a:t>Sagittarius arm</a:t>
            </a:r>
          </a:p>
        </p:txBody>
      </p:sp>
      <p:sp>
        <p:nvSpPr>
          <p:cNvPr id="224273" name="Text Box 17"/>
          <p:cNvSpPr txBox="1">
            <a:spLocks noChangeArrowheads="1"/>
          </p:cNvSpPr>
          <p:nvPr/>
        </p:nvSpPr>
        <p:spPr bwMode="auto">
          <a:xfrm rot="1625777">
            <a:off x="7023100" y="2955926"/>
            <a:ext cx="2501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00"/>
                </a:solidFill>
              </a:rPr>
              <a:t>Orion-Cygnus arm</a:t>
            </a:r>
          </a:p>
        </p:txBody>
      </p:sp>
      <p:sp>
        <p:nvSpPr>
          <p:cNvPr id="224274" name="Text Box 18"/>
          <p:cNvSpPr txBox="1">
            <a:spLocks noChangeArrowheads="1"/>
          </p:cNvSpPr>
          <p:nvPr/>
        </p:nvSpPr>
        <p:spPr bwMode="auto">
          <a:xfrm rot="1983960">
            <a:off x="8077200" y="2422526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00"/>
                </a:solidFill>
              </a:rPr>
              <a:t>Perseus arm</a:t>
            </a:r>
          </a:p>
        </p:txBody>
      </p:sp>
      <p:sp>
        <p:nvSpPr>
          <p:cNvPr id="224275" name="Text Box 19"/>
          <p:cNvSpPr txBox="1">
            <a:spLocks noChangeArrowheads="1"/>
          </p:cNvSpPr>
          <p:nvPr/>
        </p:nvSpPr>
        <p:spPr bwMode="auto">
          <a:xfrm>
            <a:off x="7848600" y="3794126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00"/>
                </a:solidFill>
              </a:rPr>
              <a:t>Sun</a:t>
            </a:r>
          </a:p>
        </p:txBody>
      </p:sp>
      <p:sp>
        <p:nvSpPr>
          <p:cNvPr id="224276" name="Line 20"/>
          <p:cNvSpPr>
            <a:spLocks noChangeShapeType="1"/>
          </p:cNvSpPr>
          <p:nvPr/>
        </p:nvSpPr>
        <p:spPr bwMode="auto">
          <a:xfrm flipH="1" flipV="1">
            <a:off x="8001000" y="3581400"/>
            <a:ext cx="228600" cy="304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42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34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24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22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224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224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224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224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224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2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22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224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22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224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22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4" grpId="0" animBg="1"/>
      <p:bldP spid="224265" grpId="0" animBg="1"/>
      <p:bldP spid="224266" grpId="0" animBg="1"/>
      <p:bldP spid="224267" grpId="0" animBg="1"/>
      <p:bldP spid="224268" grpId="0" animBg="1"/>
      <p:bldP spid="224269" grpId="0" animBg="1"/>
      <p:bldP spid="224270" grpId="0" autoUpdateAnimBg="0"/>
      <p:bldP spid="224271" grpId="0" autoUpdateAnimBg="0"/>
      <p:bldP spid="224272" grpId="0" autoUpdateAnimBg="0"/>
      <p:bldP spid="224273" grpId="0" autoUpdateAnimBg="0"/>
      <p:bldP spid="224274" grpId="0" autoUpdateAnimBg="0"/>
      <p:bldP spid="224275" grpId="0" autoUpdateAnimBg="0"/>
      <p:bldP spid="22427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Radio View of the Milky Way</a:t>
            </a:r>
          </a:p>
        </p:txBody>
      </p:sp>
      <p:sp>
        <p:nvSpPr>
          <p:cNvPr id="225283" name="Line 3"/>
          <p:cNvSpPr>
            <a:spLocks noChangeShapeType="1"/>
          </p:cNvSpPr>
          <p:nvPr/>
        </p:nvSpPr>
        <p:spPr bwMode="auto">
          <a:xfrm>
            <a:off x="2209800" y="838200"/>
            <a:ext cx="79248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52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285" name="Text Box 5"/>
          <p:cNvSpPr txBox="1">
            <a:spLocks noChangeArrowheads="1"/>
          </p:cNvSpPr>
          <p:nvPr/>
        </p:nvSpPr>
        <p:spPr bwMode="auto">
          <a:xfrm>
            <a:off x="3048000" y="6172201"/>
            <a:ext cx="716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3399"/>
                </a:solidFill>
              </a:rPr>
              <a:t>Radio map at a wavelength of 21 cm, tracing neutral hydrogen</a:t>
            </a:r>
          </a:p>
        </p:txBody>
      </p:sp>
      <p:sp>
        <p:nvSpPr>
          <p:cNvPr id="225286" name="Text Box 6"/>
          <p:cNvSpPr txBox="1">
            <a:spLocks noChangeArrowheads="1"/>
          </p:cNvSpPr>
          <p:nvPr/>
        </p:nvSpPr>
        <p:spPr bwMode="auto">
          <a:xfrm>
            <a:off x="3124200" y="1295401"/>
            <a:ext cx="6781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Interstellar dust does not absorb radio waves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We can observe any direction throughout the Milky Way at radio waves</a:t>
            </a:r>
          </a:p>
        </p:txBody>
      </p:sp>
      <p:pic>
        <p:nvPicPr>
          <p:cNvPr id="225287" name="Picture 7" descr="rad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00400"/>
            <a:ext cx="6781800" cy="284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20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5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6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Radio Observations (2)</a:t>
            </a:r>
          </a:p>
        </p:txBody>
      </p:sp>
      <p:sp>
        <p:nvSpPr>
          <p:cNvPr id="226307" name="Line 3"/>
          <p:cNvSpPr>
            <a:spLocks noChangeShapeType="1"/>
          </p:cNvSpPr>
          <p:nvPr/>
        </p:nvSpPr>
        <p:spPr bwMode="auto">
          <a:xfrm>
            <a:off x="2209800" y="838200"/>
            <a:ext cx="66294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63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309" name="Picture 5" descr="17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2133601"/>
            <a:ext cx="4724400" cy="4062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2971800" y="9906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3399"/>
                </a:solidFill>
              </a:rPr>
              <a:t>21-cm radio observations reveal the distribution of neutral hydrogen throughout the galaxy</a:t>
            </a:r>
          </a:p>
        </p:txBody>
      </p:sp>
      <p:sp>
        <p:nvSpPr>
          <p:cNvPr id="226311" name="Text Box 7"/>
          <p:cNvSpPr txBox="1">
            <a:spLocks noChangeArrowheads="1"/>
          </p:cNvSpPr>
          <p:nvPr/>
        </p:nvSpPr>
        <p:spPr bwMode="auto">
          <a:xfrm>
            <a:off x="7848600" y="2209800"/>
            <a:ext cx="2819400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3399"/>
                </a:solidFill>
              </a:rPr>
              <a:t>Distances to hydrogen clouds determined through radial-velocity measurements (Doppler effect!)</a:t>
            </a:r>
          </a:p>
        </p:txBody>
      </p:sp>
      <p:sp>
        <p:nvSpPr>
          <p:cNvPr id="226312" name="Text Box 8"/>
          <p:cNvSpPr txBox="1">
            <a:spLocks noChangeArrowheads="1"/>
          </p:cNvSpPr>
          <p:nvPr/>
        </p:nvSpPr>
        <p:spPr bwMode="auto">
          <a:xfrm>
            <a:off x="4495800" y="5105401"/>
            <a:ext cx="1447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00"/>
                </a:solidFill>
              </a:rPr>
              <a:t>Galactic Center</a:t>
            </a:r>
          </a:p>
        </p:txBody>
      </p:sp>
      <p:sp>
        <p:nvSpPr>
          <p:cNvPr id="226313" name="Text Box 9"/>
          <p:cNvSpPr txBox="1">
            <a:spLocks noChangeArrowheads="1"/>
          </p:cNvSpPr>
          <p:nvPr/>
        </p:nvSpPr>
        <p:spPr bwMode="auto">
          <a:xfrm>
            <a:off x="3352800" y="2590801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00"/>
                </a:solidFill>
              </a:rPr>
              <a:t>Sun</a:t>
            </a:r>
          </a:p>
        </p:txBody>
      </p:sp>
      <p:sp>
        <p:nvSpPr>
          <p:cNvPr id="226314" name="Line 10"/>
          <p:cNvSpPr>
            <a:spLocks noChangeShapeType="1"/>
          </p:cNvSpPr>
          <p:nvPr/>
        </p:nvSpPr>
        <p:spPr bwMode="auto">
          <a:xfrm flipV="1">
            <a:off x="5257800" y="4495800"/>
            <a:ext cx="76200" cy="533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6315" name="Line 11"/>
          <p:cNvSpPr>
            <a:spLocks noChangeShapeType="1"/>
          </p:cNvSpPr>
          <p:nvPr/>
        </p:nvSpPr>
        <p:spPr bwMode="auto">
          <a:xfrm>
            <a:off x="3962400" y="2819400"/>
            <a:ext cx="1295400" cy="152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6316" name="Text Box 12"/>
          <p:cNvSpPr txBox="1">
            <a:spLocks noChangeArrowheads="1"/>
          </p:cNvSpPr>
          <p:nvPr/>
        </p:nvSpPr>
        <p:spPr bwMode="auto">
          <a:xfrm>
            <a:off x="2971800" y="6262688"/>
            <a:ext cx="7467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3399"/>
                </a:solidFill>
              </a:rPr>
              <a:t>Neutral hydrogen concentrated in</a:t>
            </a:r>
            <a:r>
              <a:rPr lang="en-US" altLang="en-US" sz="2800" b="1">
                <a:solidFill>
                  <a:srgbClr val="003399"/>
                </a:solidFill>
              </a:rPr>
              <a:t> spiral arms</a:t>
            </a:r>
          </a:p>
        </p:txBody>
      </p:sp>
    </p:spTree>
    <p:extLst>
      <p:ext uri="{BB962C8B-B14F-4D97-AF65-F5344CB8AC3E}">
        <p14:creationId xmlns:p14="http://schemas.microsoft.com/office/powerpoint/2010/main" val="22737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6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26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6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6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6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6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226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0" grpId="0" autoUpdateAnimBg="0"/>
      <p:bldP spid="226311" grpId="0" autoUpdateAnimBg="0"/>
      <p:bldP spid="226312" grpId="0" autoUpdateAnimBg="0"/>
      <p:bldP spid="226313" grpId="0" autoUpdateAnimBg="0"/>
      <p:bldP spid="226314" grpId="0" animBg="1"/>
      <p:bldP spid="226315" grpId="0" animBg="1"/>
      <p:bldP spid="226316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Tracing Molecular Clouds</a:t>
            </a:r>
          </a:p>
        </p:txBody>
      </p:sp>
      <p:sp>
        <p:nvSpPr>
          <p:cNvPr id="227331" name="Line 3"/>
          <p:cNvSpPr>
            <a:spLocks noChangeShapeType="1"/>
          </p:cNvSpPr>
          <p:nvPr/>
        </p:nvSpPr>
        <p:spPr bwMode="auto">
          <a:xfrm>
            <a:off x="2209800" y="838200"/>
            <a:ext cx="72390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73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7333" name="Picture 5" descr="18a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1012826"/>
            <a:ext cx="7696200" cy="968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7334" name="Picture 6" descr="18b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2341564"/>
            <a:ext cx="4648200" cy="3348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7335" name="Text Box 7"/>
          <p:cNvSpPr txBox="1">
            <a:spLocks noChangeArrowheads="1"/>
          </p:cNvSpPr>
          <p:nvPr/>
        </p:nvSpPr>
        <p:spPr bwMode="auto">
          <a:xfrm>
            <a:off x="7696200" y="2057400"/>
            <a:ext cx="29718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Radio emission of the CO molecule can be used to trace the distribution of molecular clouds</a:t>
            </a:r>
          </a:p>
        </p:txBody>
      </p:sp>
      <p:sp>
        <p:nvSpPr>
          <p:cNvPr id="227336" name="Text Box 8"/>
          <p:cNvSpPr txBox="1">
            <a:spLocks noChangeArrowheads="1"/>
          </p:cNvSpPr>
          <p:nvPr/>
        </p:nvSpPr>
        <p:spPr bwMode="auto">
          <a:xfrm>
            <a:off x="7696200" y="4070351"/>
            <a:ext cx="2895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In some directions, many molecular clouds overlap</a:t>
            </a:r>
          </a:p>
        </p:txBody>
      </p:sp>
      <p:sp>
        <p:nvSpPr>
          <p:cNvPr id="227337" name="Text Box 9"/>
          <p:cNvSpPr txBox="1">
            <a:spLocks noChangeArrowheads="1"/>
          </p:cNvSpPr>
          <p:nvPr/>
        </p:nvSpPr>
        <p:spPr bwMode="auto">
          <a:xfrm>
            <a:off x="7696200" y="5334001"/>
            <a:ext cx="2971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Clouds can be disentangled using velocity information</a:t>
            </a:r>
          </a:p>
        </p:txBody>
      </p:sp>
      <p:sp>
        <p:nvSpPr>
          <p:cNvPr id="227338" name="Line 10"/>
          <p:cNvSpPr>
            <a:spLocks noChangeShapeType="1"/>
          </p:cNvSpPr>
          <p:nvPr/>
        </p:nvSpPr>
        <p:spPr bwMode="auto">
          <a:xfrm flipH="1" flipV="1">
            <a:off x="7239000" y="1752600"/>
            <a:ext cx="533400" cy="2438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7339" name="Text Box 11"/>
          <p:cNvSpPr txBox="1">
            <a:spLocks noChangeArrowheads="1"/>
          </p:cNvSpPr>
          <p:nvPr/>
        </p:nvSpPr>
        <p:spPr bwMode="auto">
          <a:xfrm>
            <a:off x="2895600" y="5791201"/>
            <a:ext cx="4572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Molecular Clouds are concentrated along spiral arms</a:t>
            </a:r>
          </a:p>
        </p:txBody>
      </p:sp>
    </p:spTree>
    <p:extLst>
      <p:ext uri="{BB962C8B-B14F-4D97-AF65-F5344CB8AC3E}">
        <p14:creationId xmlns:p14="http://schemas.microsoft.com/office/powerpoint/2010/main" val="57662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7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2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27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27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227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5" grpId="0" autoUpdateAnimBg="0"/>
      <p:bldP spid="227336" grpId="0" autoUpdateAnimBg="0"/>
      <p:bldP spid="227337" grpId="0" autoUpdateAnimBg="0"/>
      <p:bldP spid="227338" grpId="0" animBg="1"/>
      <p:bldP spid="227339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300">
                <a:solidFill>
                  <a:srgbClr val="000099"/>
                </a:solidFill>
              </a:rPr>
              <a:t>Structure of the Milky Way Revealed</a:t>
            </a:r>
          </a:p>
        </p:txBody>
      </p:sp>
      <p:sp>
        <p:nvSpPr>
          <p:cNvPr id="228355" name="Line 3"/>
          <p:cNvSpPr>
            <a:spLocks noChangeShapeType="1"/>
          </p:cNvSpPr>
          <p:nvPr/>
        </p:nvSpPr>
        <p:spPr bwMode="auto">
          <a:xfrm>
            <a:off x="2209800" y="838200"/>
            <a:ext cx="76200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7" name="Picture 5" descr="19b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1371601"/>
            <a:ext cx="3810000" cy="3057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8358" name="Picture 6" descr="19a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2938464"/>
            <a:ext cx="4038600" cy="3843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8360" name="Text Box 8"/>
          <p:cNvSpPr txBox="1">
            <a:spLocks noChangeArrowheads="1"/>
          </p:cNvSpPr>
          <p:nvPr/>
        </p:nvSpPr>
        <p:spPr bwMode="auto">
          <a:xfrm>
            <a:off x="7467600" y="243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Distribution of dust</a:t>
            </a:r>
          </a:p>
        </p:txBody>
      </p:sp>
      <p:sp>
        <p:nvSpPr>
          <p:cNvPr id="228361" name="Text Box 9"/>
          <p:cNvSpPr txBox="1">
            <a:spLocks noChangeArrowheads="1"/>
          </p:cNvSpPr>
          <p:nvPr/>
        </p:nvSpPr>
        <p:spPr bwMode="auto">
          <a:xfrm>
            <a:off x="8991600" y="29718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</a:rPr>
              <a:t>Sun</a:t>
            </a:r>
          </a:p>
        </p:txBody>
      </p:sp>
      <p:sp>
        <p:nvSpPr>
          <p:cNvPr id="228362" name="Text Box 10"/>
          <p:cNvSpPr txBox="1">
            <a:spLocks noChangeArrowheads="1"/>
          </p:cNvSpPr>
          <p:nvPr/>
        </p:nvSpPr>
        <p:spPr bwMode="auto">
          <a:xfrm>
            <a:off x="9525000" y="60198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</a:rPr>
              <a:t>Ring</a:t>
            </a:r>
          </a:p>
        </p:txBody>
      </p:sp>
      <p:sp>
        <p:nvSpPr>
          <p:cNvPr id="228363" name="Text Box 11"/>
          <p:cNvSpPr txBox="1">
            <a:spLocks noChangeArrowheads="1"/>
          </p:cNvSpPr>
          <p:nvPr/>
        </p:nvSpPr>
        <p:spPr bwMode="auto">
          <a:xfrm>
            <a:off x="6629400" y="5943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</a:rPr>
              <a:t>Bar</a:t>
            </a:r>
          </a:p>
        </p:txBody>
      </p:sp>
      <p:sp>
        <p:nvSpPr>
          <p:cNvPr id="228364" name="Line 12"/>
          <p:cNvSpPr>
            <a:spLocks noChangeShapeType="1"/>
          </p:cNvSpPr>
          <p:nvPr/>
        </p:nvSpPr>
        <p:spPr bwMode="auto">
          <a:xfrm flipV="1">
            <a:off x="7010400" y="4953000"/>
            <a:ext cx="1524000" cy="1066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8365" name="Line 13"/>
          <p:cNvSpPr>
            <a:spLocks noChangeShapeType="1"/>
          </p:cNvSpPr>
          <p:nvPr/>
        </p:nvSpPr>
        <p:spPr bwMode="auto">
          <a:xfrm flipH="1" flipV="1">
            <a:off x="8991600" y="4953000"/>
            <a:ext cx="762000" cy="1066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8366" name="Line 14"/>
          <p:cNvSpPr>
            <a:spLocks noChangeShapeType="1"/>
          </p:cNvSpPr>
          <p:nvPr/>
        </p:nvSpPr>
        <p:spPr bwMode="auto">
          <a:xfrm flipH="1" flipV="1">
            <a:off x="8534400" y="5334000"/>
            <a:ext cx="1219200" cy="685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8367" name="Line 15"/>
          <p:cNvSpPr>
            <a:spLocks noChangeShapeType="1"/>
          </p:cNvSpPr>
          <p:nvPr/>
        </p:nvSpPr>
        <p:spPr bwMode="auto">
          <a:xfrm flipH="1">
            <a:off x="8686800" y="3352800"/>
            <a:ext cx="609600" cy="228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8368" name="Text Box 16"/>
          <p:cNvSpPr txBox="1">
            <a:spLocks noChangeArrowheads="1"/>
          </p:cNvSpPr>
          <p:nvPr/>
        </p:nvSpPr>
        <p:spPr bwMode="auto">
          <a:xfrm>
            <a:off x="2819400" y="4343401"/>
            <a:ext cx="3657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Distribution of stars and neutral hydrogen</a:t>
            </a:r>
          </a:p>
        </p:txBody>
      </p:sp>
    </p:spTree>
    <p:extLst>
      <p:ext uri="{BB962C8B-B14F-4D97-AF65-F5344CB8AC3E}">
        <p14:creationId xmlns:p14="http://schemas.microsoft.com/office/powerpoint/2010/main" val="223915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28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2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28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3" dur="500"/>
                                        <p:tgtEl>
                                          <p:spTgt spid="228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28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2" dur="500"/>
                                        <p:tgtEl>
                                          <p:spTgt spid="228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228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1" dur="500"/>
                                        <p:tgtEl>
                                          <p:spTgt spid="228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228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60" grpId="0" autoUpdateAnimBg="0"/>
      <p:bldP spid="228361" grpId="0" autoUpdateAnimBg="0"/>
      <p:bldP spid="228362" grpId="0" autoUpdateAnimBg="0"/>
      <p:bldP spid="228363" grpId="0" autoUpdateAnimBg="0"/>
      <p:bldP spid="228364" grpId="0" animBg="1"/>
      <p:bldP spid="228365" grpId="0" animBg="1"/>
      <p:bldP spid="228366" grpId="0" animBg="1"/>
      <p:bldP spid="228367" grpId="0" animBg="1"/>
      <p:bldP spid="228368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700">
                <a:solidFill>
                  <a:srgbClr val="000099"/>
                </a:solidFill>
              </a:rPr>
              <a:t>The Structure of the Milky Way (1)</a:t>
            </a:r>
          </a:p>
        </p:txBody>
      </p:sp>
      <p:sp>
        <p:nvSpPr>
          <p:cNvPr id="201731" name="Line 3"/>
          <p:cNvSpPr>
            <a:spLocks noChangeShapeType="1"/>
          </p:cNvSpPr>
          <p:nvPr/>
        </p:nvSpPr>
        <p:spPr bwMode="auto">
          <a:xfrm>
            <a:off x="2209800" y="838200"/>
            <a:ext cx="80010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017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1733" name="Picture 5" descr="02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1" y="914400"/>
            <a:ext cx="3865563" cy="579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1734" name="Text Box 6"/>
          <p:cNvSpPr txBox="1">
            <a:spLocks noChangeArrowheads="1"/>
          </p:cNvSpPr>
          <p:nvPr/>
        </p:nvSpPr>
        <p:spPr bwMode="auto">
          <a:xfrm>
            <a:off x="7391400" y="2895601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Disk</a:t>
            </a:r>
          </a:p>
        </p:txBody>
      </p:sp>
      <p:sp>
        <p:nvSpPr>
          <p:cNvPr id="201735" name="Text Box 7"/>
          <p:cNvSpPr txBox="1">
            <a:spLocks noChangeArrowheads="1"/>
          </p:cNvSpPr>
          <p:nvPr/>
        </p:nvSpPr>
        <p:spPr bwMode="auto">
          <a:xfrm>
            <a:off x="7391400" y="3505201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Nuclear Bulge</a:t>
            </a:r>
          </a:p>
        </p:txBody>
      </p:sp>
      <p:sp>
        <p:nvSpPr>
          <p:cNvPr id="201736" name="Text Box 8"/>
          <p:cNvSpPr txBox="1">
            <a:spLocks noChangeArrowheads="1"/>
          </p:cNvSpPr>
          <p:nvPr/>
        </p:nvSpPr>
        <p:spPr bwMode="auto">
          <a:xfrm>
            <a:off x="7391400" y="4114801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Halo</a:t>
            </a:r>
          </a:p>
        </p:txBody>
      </p:sp>
      <p:sp>
        <p:nvSpPr>
          <p:cNvPr id="201737" name="Text Box 9"/>
          <p:cNvSpPr txBox="1">
            <a:spLocks noChangeArrowheads="1"/>
          </p:cNvSpPr>
          <p:nvPr/>
        </p:nvSpPr>
        <p:spPr bwMode="auto">
          <a:xfrm>
            <a:off x="3581400" y="4038601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FF"/>
                </a:solidFill>
              </a:rPr>
              <a:t>Sun</a:t>
            </a:r>
          </a:p>
        </p:txBody>
      </p:sp>
      <p:sp>
        <p:nvSpPr>
          <p:cNvPr id="201738" name="Text Box 10"/>
          <p:cNvSpPr txBox="1">
            <a:spLocks noChangeArrowheads="1"/>
          </p:cNvSpPr>
          <p:nvPr/>
        </p:nvSpPr>
        <p:spPr bwMode="auto">
          <a:xfrm>
            <a:off x="7391400" y="5562601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Globular Clusters</a:t>
            </a:r>
          </a:p>
        </p:txBody>
      </p:sp>
      <p:sp>
        <p:nvSpPr>
          <p:cNvPr id="201739" name="Line 11"/>
          <p:cNvSpPr>
            <a:spLocks noChangeShapeType="1"/>
          </p:cNvSpPr>
          <p:nvPr/>
        </p:nvSpPr>
        <p:spPr bwMode="auto">
          <a:xfrm flipH="1" flipV="1">
            <a:off x="6096000" y="3124200"/>
            <a:ext cx="12954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1740" name="Line 12"/>
          <p:cNvSpPr>
            <a:spLocks noChangeShapeType="1"/>
          </p:cNvSpPr>
          <p:nvPr/>
        </p:nvSpPr>
        <p:spPr bwMode="auto">
          <a:xfrm flipH="1">
            <a:off x="6096000" y="3276600"/>
            <a:ext cx="1447800" cy="213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1741" name="Line 13"/>
          <p:cNvSpPr>
            <a:spLocks noChangeShapeType="1"/>
          </p:cNvSpPr>
          <p:nvPr/>
        </p:nvSpPr>
        <p:spPr bwMode="auto">
          <a:xfrm flipH="1" flipV="1">
            <a:off x="5105400" y="2819400"/>
            <a:ext cx="2286000" cy="914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1742" name="Line 14"/>
          <p:cNvSpPr>
            <a:spLocks noChangeShapeType="1"/>
          </p:cNvSpPr>
          <p:nvPr/>
        </p:nvSpPr>
        <p:spPr bwMode="auto">
          <a:xfrm flipH="1">
            <a:off x="5257800" y="3733800"/>
            <a:ext cx="2133600" cy="1676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1743" name="Line 15"/>
          <p:cNvSpPr>
            <a:spLocks noChangeShapeType="1"/>
          </p:cNvSpPr>
          <p:nvPr/>
        </p:nvSpPr>
        <p:spPr bwMode="auto">
          <a:xfrm flipH="1">
            <a:off x="5181600" y="4343400"/>
            <a:ext cx="2209800" cy="4572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1744" name="Line 16"/>
          <p:cNvSpPr>
            <a:spLocks noChangeShapeType="1"/>
          </p:cNvSpPr>
          <p:nvPr/>
        </p:nvSpPr>
        <p:spPr bwMode="auto">
          <a:xfrm flipH="1">
            <a:off x="6096000" y="4343400"/>
            <a:ext cx="1295400" cy="16002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1745" name="Line 17"/>
          <p:cNvSpPr>
            <a:spLocks noChangeShapeType="1"/>
          </p:cNvSpPr>
          <p:nvPr/>
        </p:nvSpPr>
        <p:spPr bwMode="auto">
          <a:xfrm flipH="1">
            <a:off x="5867400" y="5715000"/>
            <a:ext cx="1524000" cy="76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1746" name="Line 18"/>
          <p:cNvSpPr>
            <a:spLocks noChangeShapeType="1"/>
          </p:cNvSpPr>
          <p:nvPr/>
        </p:nvSpPr>
        <p:spPr bwMode="auto">
          <a:xfrm flipH="1">
            <a:off x="5105400" y="5715000"/>
            <a:ext cx="2286000" cy="533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1747" name="Line 19"/>
          <p:cNvSpPr>
            <a:spLocks noChangeShapeType="1"/>
          </p:cNvSpPr>
          <p:nvPr/>
        </p:nvSpPr>
        <p:spPr bwMode="auto">
          <a:xfrm flipV="1">
            <a:off x="3962400" y="2895600"/>
            <a:ext cx="0" cy="1143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1748" name="Line 20"/>
          <p:cNvSpPr>
            <a:spLocks noChangeShapeType="1"/>
          </p:cNvSpPr>
          <p:nvPr/>
        </p:nvSpPr>
        <p:spPr bwMode="auto">
          <a:xfrm>
            <a:off x="3962400" y="4419600"/>
            <a:ext cx="0" cy="990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0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0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20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500"/>
                                        <p:tgtEl>
                                          <p:spTgt spid="20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20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201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9" dur="500"/>
                                        <p:tgtEl>
                                          <p:spTgt spid="20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20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8" dur="500"/>
                                        <p:tgtEl>
                                          <p:spTgt spid="201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2" dur="500"/>
                                        <p:tgtEl>
                                          <p:spTgt spid="20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20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1" dur="500"/>
                                        <p:tgtEl>
                                          <p:spTgt spid="20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5" dur="500"/>
                                        <p:tgtEl>
                                          <p:spTgt spid="20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4" grpId="0" autoUpdateAnimBg="0"/>
      <p:bldP spid="201735" grpId="0" autoUpdateAnimBg="0"/>
      <p:bldP spid="201736" grpId="0" autoUpdateAnimBg="0"/>
      <p:bldP spid="201737" grpId="0" autoUpdateAnimBg="0"/>
      <p:bldP spid="201738" grpId="0" autoUpdateAnimBg="0"/>
      <p:bldP spid="201739" grpId="0" animBg="1"/>
      <p:bldP spid="201740" grpId="0" animBg="1"/>
      <p:bldP spid="201741" grpId="0" animBg="1"/>
      <p:bldP spid="201742" grpId="0" animBg="1"/>
      <p:bldP spid="201743" grpId="0" animBg="1"/>
      <p:bldP spid="201744" grpId="0" animBg="1"/>
      <p:bldP spid="201745" grpId="0" animBg="1"/>
      <p:bldP spid="201746" grpId="0" animBg="1"/>
      <p:bldP spid="201747" grpId="0" animBg="1"/>
      <p:bldP spid="20174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900">
                <a:solidFill>
                  <a:srgbClr val="000099"/>
                </a:solidFill>
              </a:rPr>
              <a:t>Star Formation in Spiral Arms</a:t>
            </a:r>
          </a:p>
        </p:txBody>
      </p:sp>
      <p:sp>
        <p:nvSpPr>
          <p:cNvPr id="229379" name="Line 3"/>
          <p:cNvSpPr>
            <a:spLocks noChangeShapeType="1"/>
          </p:cNvSpPr>
          <p:nvPr/>
        </p:nvSpPr>
        <p:spPr bwMode="auto">
          <a:xfrm>
            <a:off x="2209800" y="838200"/>
            <a:ext cx="73914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2895600" y="990600"/>
            <a:ext cx="28194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3399"/>
                </a:solidFill>
              </a:rPr>
              <a:t>Shock waves from supernovae, ionization fronts initiated by O and B stars, and the shock fronts forming spiral arms trigger star formation</a:t>
            </a:r>
          </a:p>
        </p:txBody>
      </p:sp>
      <p:sp>
        <p:nvSpPr>
          <p:cNvPr id="229382" name="Text Box 6"/>
          <p:cNvSpPr txBox="1">
            <a:spLocks noChangeArrowheads="1"/>
          </p:cNvSpPr>
          <p:nvPr/>
        </p:nvSpPr>
        <p:spPr bwMode="auto">
          <a:xfrm>
            <a:off x="2895600" y="5715000"/>
            <a:ext cx="6629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3399"/>
                </a:solidFill>
              </a:rPr>
              <a:t>Spiral arms are stationary shock waves, initiating star formation</a:t>
            </a:r>
          </a:p>
        </p:txBody>
      </p:sp>
      <p:pic>
        <p:nvPicPr>
          <p:cNvPr id="229383" name="Picture 7" descr="20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1" y="990601"/>
            <a:ext cx="476726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39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9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29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81" grpId="0" autoUpdateAnimBg="0"/>
      <p:bldP spid="229382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900">
                <a:solidFill>
                  <a:srgbClr val="000099"/>
                </a:solidFill>
              </a:rPr>
              <a:t>Star Formation in Spiral Arms (2)</a:t>
            </a:r>
          </a:p>
        </p:txBody>
      </p:sp>
      <p:sp>
        <p:nvSpPr>
          <p:cNvPr id="230403" name="Line 3"/>
          <p:cNvSpPr>
            <a:spLocks noChangeShapeType="1"/>
          </p:cNvSpPr>
          <p:nvPr/>
        </p:nvSpPr>
        <p:spPr bwMode="auto">
          <a:xfrm>
            <a:off x="2209800" y="838200"/>
            <a:ext cx="81534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0405" name="Picture 5" descr="21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143000"/>
            <a:ext cx="2344738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0406" name="Text Box 6"/>
          <p:cNvSpPr txBox="1">
            <a:spLocks noChangeArrowheads="1"/>
          </p:cNvSpPr>
          <p:nvPr/>
        </p:nvSpPr>
        <p:spPr bwMode="auto">
          <a:xfrm>
            <a:off x="6096000" y="1447801"/>
            <a:ext cx="3810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Spiral arms are basically stationary shock waves</a:t>
            </a:r>
          </a:p>
        </p:txBody>
      </p:sp>
      <p:sp>
        <p:nvSpPr>
          <p:cNvPr id="230407" name="Text Box 7"/>
          <p:cNvSpPr txBox="1">
            <a:spLocks noChangeArrowheads="1"/>
          </p:cNvSpPr>
          <p:nvPr/>
        </p:nvSpPr>
        <p:spPr bwMode="auto">
          <a:xfrm>
            <a:off x="6096000" y="2438401"/>
            <a:ext cx="4419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Stars and gas clouds orbit around the Galactic center and cross spiral arms</a:t>
            </a:r>
          </a:p>
        </p:txBody>
      </p:sp>
      <p:sp>
        <p:nvSpPr>
          <p:cNvPr id="230408" name="Text Box 8"/>
          <p:cNvSpPr txBox="1">
            <a:spLocks noChangeArrowheads="1"/>
          </p:cNvSpPr>
          <p:nvPr/>
        </p:nvSpPr>
        <p:spPr bwMode="auto">
          <a:xfrm>
            <a:off x="6096000" y="38862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Shocks initiate star formation</a:t>
            </a:r>
          </a:p>
        </p:txBody>
      </p:sp>
      <p:sp>
        <p:nvSpPr>
          <p:cNvPr id="230409" name="Text Box 9"/>
          <p:cNvSpPr txBox="1">
            <a:spLocks noChangeArrowheads="1"/>
          </p:cNvSpPr>
          <p:nvPr/>
        </p:nvSpPr>
        <p:spPr bwMode="auto">
          <a:xfrm>
            <a:off x="6096000" y="4572000"/>
            <a:ext cx="4495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Star formation self-sustaining through O and B ionization fronts and supernova shock waves</a:t>
            </a:r>
          </a:p>
        </p:txBody>
      </p:sp>
    </p:spTree>
    <p:extLst>
      <p:ext uri="{BB962C8B-B14F-4D97-AF65-F5344CB8AC3E}">
        <p14:creationId xmlns:p14="http://schemas.microsoft.com/office/powerpoint/2010/main" val="280366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0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30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30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30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6" grpId="0" autoUpdateAnimBg="0"/>
      <p:bldP spid="230407" grpId="0" autoUpdateAnimBg="0"/>
      <p:bldP spid="230408" grpId="0" autoUpdateAnimBg="0"/>
      <p:bldP spid="230409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The Nature of Spiral Arms</a:t>
            </a:r>
          </a:p>
        </p:txBody>
      </p:sp>
      <p:sp>
        <p:nvSpPr>
          <p:cNvPr id="231427" name="Line 3"/>
          <p:cNvSpPr>
            <a:spLocks noChangeShapeType="1"/>
          </p:cNvSpPr>
          <p:nvPr/>
        </p:nvSpPr>
        <p:spPr bwMode="auto">
          <a:xfrm>
            <a:off x="2209800" y="838200"/>
            <a:ext cx="73914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314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1429" name="Picture 5" descr="22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1295401"/>
            <a:ext cx="39624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1430" name="Text Box 6"/>
          <p:cNvSpPr txBox="1">
            <a:spLocks noChangeArrowheads="1"/>
          </p:cNvSpPr>
          <p:nvPr/>
        </p:nvSpPr>
        <p:spPr bwMode="auto">
          <a:xfrm>
            <a:off x="2971800" y="5867401"/>
            <a:ext cx="5867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Chance coincidence of small spiral galaxy in front of a large background galaxy</a:t>
            </a:r>
          </a:p>
        </p:txBody>
      </p:sp>
      <p:sp>
        <p:nvSpPr>
          <p:cNvPr id="231431" name="Text Box 7"/>
          <p:cNvSpPr txBox="1">
            <a:spLocks noChangeArrowheads="1"/>
          </p:cNvSpPr>
          <p:nvPr/>
        </p:nvSpPr>
        <p:spPr bwMode="auto">
          <a:xfrm>
            <a:off x="7239000" y="1600200"/>
            <a:ext cx="3276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Spiral arms appear bright (newly formed, massive stars!) against the dark sky background…</a:t>
            </a:r>
          </a:p>
        </p:txBody>
      </p:sp>
      <p:sp>
        <p:nvSpPr>
          <p:cNvPr id="231432" name="Text Box 8"/>
          <p:cNvSpPr txBox="1">
            <a:spLocks noChangeArrowheads="1"/>
          </p:cNvSpPr>
          <p:nvPr/>
        </p:nvSpPr>
        <p:spPr bwMode="auto">
          <a:xfrm>
            <a:off x="7239000" y="3657600"/>
            <a:ext cx="3429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but dark (gas and dust in dense, star-forming clouds) against the bright background of the large galaxy</a:t>
            </a:r>
          </a:p>
        </p:txBody>
      </p:sp>
      <p:sp>
        <p:nvSpPr>
          <p:cNvPr id="231433" name="Line 9"/>
          <p:cNvSpPr>
            <a:spLocks noChangeShapeType="1"/>
          </p:cNvSpPr>
          <p:nvPr/>
        </p:nvSpPr>
        <p:spPr bwMode="auto">
          <a:xfrm flipH="1">
            <a:off x="5638800" y="2743200"/>
            <a:ext cx="2057400" cy="152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1434" name="Line 10"/>
          <p:cNvSpPr>
            <a:spLocks noChangeShapeType="1"/>
          </p:cNvSpPr>
          <p:nvPr/>
        </p:nvSpPr>
        <p:spPr bwMode="auto">
          <a:xfrm flipH="1">
            <a:off x="4724400" y="2362200"/>
            <a:ext cx="3200400" cy="1752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1435" name="Line 11"/>
          <p:cNvSpPr>
            <a:spLocks noChangeShapeType="1"/>
          </p:cNvSpPr>
          <p:nvPr/>
        </p:nvSpPr>
        <p:spPr bwMode="auto">
          <a:xfrm flipH="1" flipV="1">
            <a:off x="5257800" y="3429000"/>
            <a:ext cx="2133600" cy="1066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1436" name="Line 12"/>
          <p:cNvSpPr>
            <a:spLocks noChangeShapeType="1"/>
          </p:cNvSpPr>
          <p:nvPr/>
        </p:nvSpPr>
        <p:spPr bwMode="auto">
          <a:xfrm flipH="1" flipV="1">
            <a:off x="4648200" y="3429000"/>
            <a:ext cx="2590800" cy="990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8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1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31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231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231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31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231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231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30" grpId="0" autoUpdateAnimBg="0"/>
      <p:bldP spid="231431" grpId="0" autoUpdateAnimBg="0"/>
      <p:bldP spid="231432" grpId="0" autoUpdateAnimBg="0"/>
      <p:bldP spid="231433" grpId="0" animBg="1"/>
      <p:bldP spid="231434" grpId="0" animBg="1"/>
      <p:bldP spid="231435" grpId="0" animBg="1"/>
      <p:bldP spid="23143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Grand-Design Spiral Galaxies</a:t>
            </a:r>
          </a:p>
        </p:txBody>
      </p:sp>
      <p:sp>
        <p:nvSpPr>
          <p:cNvPr id="232451" name="Line 3"/>
          <p:cNvSpPr>
            <a:spLocks noChangeShapeType="1"/>
          </p:cNvSpPr>
          <p:nvPr/>
        </p:nvSpPr>
        <p:spPr bwMode="auto">
          <a:xfrm>
            <a:off x="2187575" y="838200"/>
            <a:ext cx="8458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2453" name="Picture 5" descr="23a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2819400"/>
            <a:ext cx="3352800" cy="330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2454" name="Picture 6" descr="23b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2895601"/>
            <a:ext cx="4038600" cy="3190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2455" name="Text Box 7"/>
          <p:cNvSpPr txBox="1">
            <a:spLocks noChangeArrowheads="1"/>
          </p:cNvSpPr>
          <p:nvPr/>
        </p:nvSpPr>
        <p:spPr bwMode="auto">
          <a:xfrm>
            <a:off x="3124200" y="1447801"/>
            <a:ext cx="3200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Grand-Design Spirals have two dominant spiral arms</a:t>
            </a:r>
          </a:p>
        </p:txBody>
      </p:sp>
      <p:sp>
        <p:nvSpPr>
          <p:cNvPr id="232456" name="Text Box 8"/>
          <p:cNvSpPr txBox="1">
            <a:spLocks noChangeArrowheads="1"/>
          </p:cNvSpPr>
          <p:nvPr/>
        </p:nvSpPr>
        <p:spPr bwMode="auto">
          <a:xfrm>
            <a:off x="5257800" y="5715001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FF"/>
                </a:solidFill>
              </a:rPr>
              <a:t>M 100</a:t>
            </a:r>
          </a:p>
        </p:txBody>
      </p:sp>
      <p:sp>
        <p:nvSpPr>
          <p:cNvPr id="232457" name="Text Box 9"/>
          <p:cNvSpPr txBox="1">
            <a:spLocks noChangeArrowheads="1"/>
          </p:cNvSpPr>
          <p:nvPr/>
        </p:nvSpPr>
        <p:spPr bwMode="auto">
          <a:xfrm>
            <a:off x="6553200" y="1219200"/>
            <a:ext cx="3886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Flocculent (woolly) galaxies also have spiral patterns, but no dominant pair of spiral arms</a:t>
            </a:r>
          </a:p>
        </p:txBody>
      </p:sp>
      <p:sp>
        <p:nvSpPr>
          <p:cNvPr id="232458" name="Text Box 10"/>
          <p:cNvSpPr txBox="1">
            <a:spLocks noChangeArrowheads="1"/>
          </p:cNvSpPr>
          <p:nvPr/>
        </p:nvSpPr>
        <p:spPr bwMode="auto">
          <a:xfrm>
            <a:off x="8991600" y="5638801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FF"/>
                </a:solidFill>
              </a:rPr>
              <a:t>NGC 300</a:t>
            </a:r>
          </a:p>
        </p:txBody>
      </p:sp>
    </p:spTree>
    <p:extLst>
      <p:ext uri="{BB962C8B-B14F-4D97-AF65-F5344CB8AC3E}">
        <p14:creationId xmlns:p14="http://schemas.microsoft.com/office/powerpoint/2010/main" val="32695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2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2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3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2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2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32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5" grpId="0" autoUpdateAnimBg="0"/>
      <p:bldP spid="232456" grpId="0" autoUpdateAnimBg="0"/>
      <p:bldP spid="232457" grpId="0" autoUpdateAnimBg="0"/>
      <p:bldP spid="232458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2746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700">
                <a:solidFill>
                  <a:srgbClr val="000099"/>
                </a:solidFill>
              </a:rPr>
              <a:t>Self-Sustained Star Formation in Spiral Arms</a:t>
            </a:r>
          </a:p>
        </p:txBody>
      </p:sp>
      <p:sp>
        <p:nvSpPr>
          <p:cNvPr id="233475" name="Line 3"/>
          <p:cNvSpPr>
            <a:spLocks noChangeShapeType="1"/>
          </p:cNvSpPr>
          <p:nvPr/>
        </p:nvSpPr>
        <p:spPr bwMode="auto">
          <a:xfrm>
            <a:off x="2209800" y="1250950"/>
            <a:ext cx="77724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477" name="Picture 5" descr="24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2133600"/>
            <a:ext cx="3810000" cy="3810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3478" name="Picture 6" descr="25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1" y="1447800"/>
            <a:ext cx="2409825" cy="5410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3479" name="Text Box 7"/>
          <p:cNvSpPr txBox="1">
            <a:spLocks noChangeArrowheads="1"/>
          </p:cNvSpPr>
          <p:nvPr/>
        </p:nvSpPr>
        <p:spPr bwMode="auto">
          <a:xfrm>
            <a:off x="2895600" y="1371600"/>
            <a:ext cx="5029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333399"/>
                </a:solidFill>
              </a:rPr>
              <a:t>Star forming regions get elongated due to differential rotation</a:t>
            </a:r>
          </a:p>
        </p:txBody>
      </p:sp>
      <p:sp>
        <p:nvSpPr>
          <p:cNvPr id="233480" name="Text Box 8"/>
          <p:cNvSpPr txBox="1">
            <a:spLocks noChangeArrowheads="1"/>
          </p:cNvSpPr>
          <p:nvPr/>
        </p:nvSpPr>
        <p:spPr bwMode="auto">
          <a:xfrm>
            <a:off x="2590800" y="5943600"/>
            <a:ext cx="5562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333399"/>
                </a:solidFill>
              </a:rPr>
              <a:t>Star formation is self-sustaining due to ionization fronts and supernova shocks</a:t>
            </a:r>
          </a:p>
        </p:txBody>
      </p:sp>
    </p:spTree>
    <p:extLst>
      <p:ext uri="{BB962C8B-B14F-4D97-AF65-F5344CB8AC3E}">
        <p14:creationId xmlns:p14="http://schemas.microsoft.com/office/powerpoint/2010/main" val="420001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3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3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33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33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9" grpId="0" autoUpdateAnimBg="0"/>
      <p:bldP spid="233480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The Whirlpool Galaxy</a:t>
            </a:r>
          </a:p>
        </p:txBody>
      </p:sp>
      <p:sp>
        <p:nvSpPr>
          <p:cNvPr id="234499" name="Line 3"/>
          <p:cNvSpPr>
            <a:spLocks noChangeShapeType="1"/>
          </p:cNvSpPr>
          <p:nvPr/>
        </p:nvSpPr>
        <p:spPr bwMode="auto">
          <a:xfrm>
            <a:off x="2209800" y="838200"/>
            <a:ext cx="6172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34501" name="Picture 5" descr="26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1" y="1265238"/>
            <a:ext cx="4303713" cy="5364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6096000" y="1600200"/>
            <a:ext cx="3810000" cy="831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Grand-design galaxy M 51 (Whirlpool Galaxy)</a:t>
            </a:r>
          </a:p>
        </p:txBody>
      </p:sp>
      <p:sp>
        <p:nvSpPr>
          <p:cNvPr id="234503" name="Text Box 7"/>
          <p:cNvSpPr txBox="1">
            <a:spLocks noChangeArrowheads="1"/>
          </p:cNvSpPr>
          <p:nvPr/>
        </p:nvSpPr>
        <p:spPr bwMode="auto">
          <a:xfrm>
            <a:off x="8001000" y="3657600"/>
            <a:ext cx="266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Self-sustaining star forming regions along spiral arm patterns are clearly visible</a:t>
            </a:r>
          </a:p>
        </p:txBody>
      </p:sp>
      <p:sp>
        <p:nvSpPr>
          <p:cNvPr id="234504" name="Line 8"/>
          <p:cNvSpPr>
            <a:spLocks noChangeShapeType="1"/>
          </p:cNvSpPr>
          <p:nvPr/>
        </p:nvSpPr>
        <p:spPr bwMode="auto">
          <a:xfrm flipH="1" flipV="1">
            <a:off x="6629400" y="3657600"/>
            <a:ext cx="1295400" cy="685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505" name="Line 9"/>
          <p:cNvSpPr>
            <a:spLocks noChangeShapeType="1"/>
          </p:cNvSpPr>
          <p:nvPr/>
        </p:nvSpPr>
        <p:spPr bwMode="auto">
          <a:xfrm flipH="1" flipV="1">
            <a:off x="6705600" y="3962400"/>
            <a:ext cx="1219200" cy="457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506" name="Line 10"/>
          <p:cNvSpPr>
            <a:spLocks noChangeShapeType="1"/>
          </p:cNvSpPr>
          <p:nvPr/>
        </p:nvSpPr>
        <p:spPr bwMode="auto">
          <a:xfrm flipH="1">
            <a:off x="6553200" y="4495800"/>
            <a:ext cx="1371600" cy="304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507" name="Line 11"/>
          <p:cNvSpPr>
            <a:spLocks noChangeShapeType="1"/>
          </p:cNvSpPr>
          <p:nvPr/>
        </p:nvSpPr>
        <p:spPr bwMode="auto">
          <a:xfrm flipH="1" flipV="1">
            <a:off x="6477000" y="3276600"/>
            <a:ext cx="1371600" cy="914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345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91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4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4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3450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34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234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234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234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234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02" grpId="0" autoUpdateAnimBg="0"/>
      <p:bldP spid="234503" grpId="0" autoUpdateAnimBg="0"/>
      <p:bldP spid="234504" grpId="0" animBg="1"/>
      <p:bldP spid="234505" grpId="0" animBg="1"/>
      <p:bldP spid="234506" grpId="0" animBg="1"/>
      <p:bldP spid="23450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The Galactic Center (1)</a:t>
            </a:r>
          </a:p>
        </p:txBody>
      </p:sp>
      <p:sp>
        <p:nvSpPr>
          <p:cNvPr id="235523" name="Line 3"/>
          <p:cNvSpPr>
            <a:spLocks noChangeShapeType="1"/>
          </p:cNvSpPr>
          <p:nvPr/>
        </p:nvSpPr>
        <p:spPr bwMode="auto">
          <a:xfrm>
            <a:off x="2209800" y="838200"/>
            <a:ext cx="66294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355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25" name="Picture 5" descr="gc_wideangle"/>
          <p:cNvPicPr>
            <a:picLocks noChangeAspect="1" noChangeArrowheads="1"/>
          </p:cNvPicPr>
          <p:nvPr>
            <p:ph idx="1"/>
          </p:nvPr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1676401"/>
            <a:ext cx="6751638" cy="5064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26" name="Oval 6"/>
          <p:cNvSpPr>
            <a:spLocks noChangeArrowheads="1"/>
          </p:cNvSpPr>
          <p:nvPr/>
        </p:nvSpPr>
        <p:spPr bwMode="auto">
          <a:xfrm>
            <a:off x="6577013" y="3768725"/>
            <a:ext cx="6096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5527" name="Text Box 7"/>
          <p:cNvSpPr txBox="1">
            <a:spLocks noChangeArrowheads="1"/>
          </p:cNvSpPr>
          <p:nvPr/>
        </p:nvSpPr>
        <p:spPr bwMode="auto">
          <a:xfrm>
            <a:off x="4267200" y="6324601"/>
            <a:ext cx="495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FF"/>
                </a:solidFill>
              </a:rPr>
              <a:t>Wide-angle optical view of the GC region</a:t>
            </a:r>
          </a:p>
        </p:txBody>
      </p:sp>
      <p:sp>
        <p:nvSpPr>
          <p:cNvPr id="235528" name="Text Box 8"/>
          <p:cNvSpPr txBox="1">
            <a:spLocks noChangeArrowheads="1"/>
          </p:cNvSpPr>
          <p:nvPr/>
        </p:nvSpPr>
        <p:spPr bwMode="auto">
          <a:xfrm>
            <a:off x="7415214" y="3524251"/>
            <a:ext cx="2109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FFFF"/>
                </a:solidFill>
              </a:rPr>
              <a:t>Galactic center</a:t>
            </a:r>
          </a:p>
        </p:txBody>
      </p:sp>
      <p:sp>
        <p:nvSpPr>
          <p:cNvPr id="235529" name="Line 9"/>
          <p:cNvSpPr>
            <a:spLocks noChangeShapeType="1"/>
          </p:cNvSpPr>
          <p:nvPr/>
        </p:nvSpPr>
        <p:spPr bwMode="auto">
          <a:xfrm flipH="1">
            <a:off x="7162800" y="3810000"/>
            <a:ext cx="304800" cy="152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5530" name="Text Box 10"/>
          <p:cNvSpPr txBox="1">
            <a:spLocks noChangeArrowheads="1"/>
          </p:cNvSpPr>
          <p:nvPr/>
        </p:nvSpPr>
        <p:spPr bwMode="auto">
          <a:xfrm>
            <a:off x="3352800" y="990601"/>
            <a:ext cx="6858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Our view (in visible light) towards the galactic center (GC) is heavily obscured by gas and dust</a:t>
            </a:r>
          </a:p>
        </p:txBody>
      </p:sp>
      <p:sp>
        <p:nvSpPr>
          <p:cNvPr id="235531" name="Text Box 11"/>
          <p:cNvSpPr txBox="1">
            <a:spLocks noChangeArrowheads="1"/>
          </p:cNvSpPr>
          <p:nvPr/>
        </p:nvSpPr>
        <p:spPr bwMode="auto">
          <a:xfrm>
            <a:off x="3962400" y="1828801"/>
            <a:ext cx="57150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FF"/>
                </a:solidFill>
              </a:rPr>
              <a:t>Extinction by 30 magnitudes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FF"/>
                </a:solidFill>
                <a:sym typeface="Wingdings" panose="05000000000000000000" pitchFamily="2" charset="2"/>
              </a:rPr>
              <a:t> Only 1 out of 10</a:t>
            </a:r>
            <a:r>
              <a:rPr lang="en-US" altLang="en-US" sz="2000" baseline="30000">
                <a:solidFill>
                  <a:srgbClr val="FFFFFF"/>
                </a:solidFill>
                <a:sym typeface="Wingdings" panose="05000000000000000000" pitchFamily="2" charset="2"/>
              </a:rPr>
              <a:t>12</a:t>
            </a:r>
            <a:r>
              <a:rPr lang="en-US" altLang="en-US" sz="2000">
                <a:solidFill>
                  <a:srgbClr val="FFFFFF"/>
                </a:solidFill>
                <a:sym typeface="Wingdings" panose="05000000000000000000" pitchFamily="2" charset="2"/>
              </a:rPr>
              <a:t> optical photons makes its way from the GC towards Earth!</a:t>
            </a:r>
            <a:endParaRPr lang="en-US" alt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63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5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35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0" grpId="0" autoUpdateAnimBg="0"/>
      <p:bldP spid="235531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700">
                <a:solidFill>
                  <a:srgbClr val="000099"/>
                </a:solidFill>
              </a:rPr>
              <a:t>Radio View of the Galactic Center</a:t>
            </a:r>
          </a:p>
        </p:txBody>
      </p:sp>
      <p:sp>
        <p:nvSpPr>
          <p:cNvPr id="236547" name="Line 3"/>
          <p:cNvSpPr>
            <a:spLocks noChangeShapeType="1"/>
          </p:cNvSpPr>
          <p:nvPr/>
        </p:nvSpPr>
        <p:spPr bwMode="auto">
          <a:xfrm>
            <a:off x="2209800" y="838200"/>
            <a:ext cx="79248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36549" name="Picture 5" descr="gc_1meter_big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4338" y="1189038"/>
            <a:ext cx="3370262" cy="4221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6550" name="Picture 6" descr="sgrA_radio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1938338"/>
            <a:ext cx="3886200" cy="2914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6551" name="Rectangle 7"/>
          <p:cNvSpPr>
            <a:spLocks noChangeArrowheads="1"/>
          </p:cNvSpPr>
          <p:nvPr/>
        </p:nvSpPr>
        <p:spPr bwMode="auto">
          <a:xfrm>
            <a:off x="4343400" y="2667000"/>
            <a:ext cx="685800" cy="609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6552" name="Line 8"/>
          <p:cNvSpPr>
            <a:spLocks noChangeShapeType="1"/>
          </p:cNvSpPr>
          <p:nvPr/>
        </p:nvSpPr>
        <p:spPr bwMode="auto">
          <a:xfrm flipV="1">
            <a:off x="4343400" y="1905000"/>
            <a:ext cx="2133600" cy="762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6553" name="Line 9"/>
          <p:cNvSpPr>
            <a:spLocks noChangeShapeType="1"/>
          </p:cNvSpPr>
          <p:nvPr/>
        </p:nvSpPr>
        <p:spPr bwMode="auto">
          <a:xfrm>
            <a:off x="4343400" y="3276600"/>
            <a:ext cx="2133600" cy="1600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6554" name="Rectangle 10"/>
          <p:cNvSpPr>
            <a:spLocks noChangeArrowheads="1"/>
          </p:cNvSpPr>
          <p:nvPr/>
        </p:nvSpPr>
        <p:spPr bwMode="auto">
          <a:xfrm>
            <a:off x="6477000" y="1905000"/>
            <a:ext cx="3886200" cy="29718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6555" name="Text Box 11"/>
          <p:cNvSpPr txBox="1">
            <a:spLocks noChangeArrowheads="1"/>
          </p:cNvSpPr>
          <p:nvPr/>
        </p:nvSpPr>
        <p:spPr bwMode="auto">
          <a:xfrm>
            <a:off x="6705600" y="1050926"/>
            <a:ext cx="3505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Many supernova remnants; shells and filaments</a:t>
            </a:r>
          </a:p>
        </p:txBody>
      </p:sp>
      <p:sp>
        <p:nvSpPr>
          <p:cNvPr id="236556" name="Text Box 12"/>
          <p:cNvSpPr txBox="1">
            <a:spLocks noChangeArrowheads="1"/>
          </p:cNvSpPr>
          <p:nvPr/>
        </p:nvSpPr>
        <p:spPr bwMode="auto">
          <a:xfrm>
            <a:off x="6629400" y="4114801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00"/>
                </a:solidFill>
              </a:rPr>
              <a:t>Sgr A</a:t>
            </a:r>
          </a:p>
        </p:txBody>
      </p:sp>
      <p:sp>
        <p:nvSpPr>
          <p:cNvPr id="236557" name="Text Box 13"/>
          <p:cNvSpPr txBox="1">
            <a:spLocks noChangeArrowheads="1"/>
          </p:cNvSpPr>
          <p:nvPr/>
        </p:nvSpPr>
        <p:spPr bwMode="auto">
          <a:xfrm>
            <a:off x="6781800" y="2133601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00"/>
                </a:solidFill>
              </a:rPr>
              <a:t>Arc</a:t>
            </a:r>
          </a:p>
        </p:txBody>
      </p:sp>
      <p:sp>
        <p:nvSpPr>
          <p:cNvPr id="236558" name="Line 14"/>
          <p:cNvSpPr>
            <a:spLocks noChangeShapeType="1"/>
          </p:cNvSpPr>
          <p:nvPr/>
        </p:nvSpPr>
        <p:spPr bwMode="auto">
          <a:xfrm>
            <a:off x="7467600" y="2514600"/>
            <a:ext cx="304800" cy="457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6559" name="Line 15"/>
          <p:cNvSpPr>
            <a:spLocks noChangeShapeType="1"/>
          </p:cNvSpPr>
          <p:nvPr/>
        </p:nvSpPr>
        <p:spPr bwMode="auto">
          <a:xfrm>
            <a:off x="7467600" y="2514600"/>
            <a:ext cx="609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6560" name="Line 16"/>
          <p:cNvSpPr>
            <a:spLocks noChangeShapeType="1"/>
          </p:cNvSpPr>
          <p:nvPr/>
        </p:nvSpPr>
        <p:spPr bwMode="auto">
          <a:xfrm flipV="1">
            <a:off x="7848600" y="3810000"/>
            <a:ext cx="838200" cy="457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6561" name="Line 17"/>
          <p:cNvSpPr>
            <a:spLocks noChangeShapeType="1"/>
          </p:cNvSpPr>
          <p:nvPr/>
        </p:nvSpPr>
        <p:spPr bwMode="auto">
          <a:xfrm flipV="1">
            <a:off x="7848600" y="4038600"/>
            <a:ext cx="1066800" cy="228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6562" name="Text Box 18"/>
          <p:cNvSpPr txBox="1">
            <a:spLocks noChangeArrowheads="1"/>
          </p:cNvSpPr>
          <p:nvPr/>
        </p:nvSpPr>
        <p:spPr bwMode="auto">
          <a:xfrm>
            <a:off x="6705600" y="5318126"/>
            <a:ext cx="396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Sgr A*: The center of our galaxy</a:t>
            </a:r>
          </a:p>
        </p:txBody>
      </p:sp>
      <p:sp>
        <p:nvSpPr>
          <p:cNvPr id="236563" name="Line 19"/>
          <p:cNvSpPr>
            <a:spLocks noChangeShapeType="1"/>
          </p:cNvSpPr>
          <p:nvPr/>
        </p:nvSpPr>
        <p:spPr bwMode="auto">
          <a:xfrm flipV="1">
            <a:off x="7315200" y="3962400"/>
            <a:ext cx="1447800" cy="1295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6564" name="Text Box 20"/>
          <p:cNvSpPr txBox="1">
            <a:spLocks noChangeArrowheads="1"/>
          </p:cNvSpPr>
          <p:nvPr/>
        </p:nvSpPr>
        <p:spPr bwMode="auto">
          <a:xfrm>
            <a:off x="3124200" y="5883276"/>
            <a:ext cx="6477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The galactic center contains a supermassive black hole of approx. 2.6 million solar masses</a:t>
            </a:r>
            <a:r>
              <a:rPr lang="en-US" altLang="en-US" sz="24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36565" name="Text Box 21"/>
          <p:cNvSpPr txBox="1">
            <a:spLocks noChangeArrowheads="1"/>
          </p:cNvSpPr>
          <p:nvPr/>
        </p:nvSpPr>
        <p:spPr bwMode="auto">
          <a:xfrm>
            <a:off x="2514600" y="3657601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00"/>
                </a:solidFill>
              </a:rPr>
              <a:t>Sgr A</a:t>
            </a:r>
          </a:p>
        </p:txBody>
      </p:sp>
      <p:sp>
        <p:nvSpPr>
          <p:cNvPr id="236566" name="Line 22"/>
          <p:cNvSpPr>
            <a:spLocks noChangeShapeType="1"/>
          </p:cNvSpPr>
          <p:nvPr/>
        </p:nvSpPr>
        <p:spPr bwMode="auto">
          <a:xfrm flipV="1">
            <a:off x="3810000" y="3124200"/>
            <a:ext cx="609600" cy="685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6567" name="Rectangle 23"/>
          <p:cNvSpPr>
            <a:spLocks noChangeArrowheads="1"/>
          </p:cNvSpPr>
          <p:nvPr/>
        </p:nvSpPr>
        <p:spPr bwMode="auto">
          <a:xfrm>
            <a:off x="8610600" y="3657600"/>
            <a:ext cx="381000" cy="381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6568" name="Line 24"/>
          <p:cNvSpPr>
            <a:spLocks noChangeShapeType="1"/>
          </p:cNvSpPr>
          <p:nvPr/>
        </p:nvSpPr>
        <p:spPr bwMode="auto">
          <a:xfrm flipH="1" flipV="1">
            <a:off x="6324600" y="1219200"/>
            <a:ext cx="2667000" cy="2438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6569" name="Line 25"/>
          <p:cNvSpPr>
            <a:spLocks noChangeShapeType="1"/>
          </p:cNvSpPr>
          <p:nvPr/>
        </p:nvSpPr>
        <p:spPr bwMode="auto">
          <a:xfrm flipH="1">
            <a:off x="6324600" y="4038600"/>
            <a:ext cx="2667000" cy="1447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6570" name="Rectangle 26"/>
          <p:cNvSpPr>
            <a:spLocks noChangeArrowheads="1"/>
          </p:cNvSpPr>
          <p:nvPr/>
        </p:nvSpPr>
        <p:spPr bwMode="auto">
          <a:xfrm>
            <a:off x="2057400" y="1219200"/>
            <a:ext cx="4267200" cy="4267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36571" name="Picture 27" descr="seedsgc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828800"/>
            <a:ext cx="317976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72" name="Line 28"/>
          <p:cNvSpPr>
            <a:spLocks noChangeShapeType="1"/>
          </p:cNvSpPr>
          <p:nvPr/>
        </p:nvSpPr>
        <p:spPr bwMode="auto">
          <a:xfrm flipH="1" flipV="1">
            <a:off x="4648200" y="3657600"/>
            <a:ext cx="2590800" cy="1676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365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06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6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3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3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236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236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236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1" dur="500"/>
                                        <p:tgtEl>
                                          <p:spTgt spid="236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236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0" dur="500"/>
                                        <p:tgtEl>
                                          <p:spTgt spid="236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4" dur="500"/>
                                        <p:tgtEl>
                                          <p:spTgt spid="236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23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23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8" dur="500"/>
                                        <p:tgtEl>
                                          <p:spTgt spid="236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2" dur="500"/>
                                        <p:tgtEl>
                                          <p:spTgt spid="236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6" dur="500"/>
                                        <p:tgtEl>
                                          <p:spTgt spid="236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3" dur="500"/>
                                        <p:tgtEl>
                                          <p:spTgt spid="23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7" dur="500"/>
                                        <p:tgtEl>
                                          <p:spTgt spid="23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91" dur="500"/>
                                        <p:tgtEl>
                                          <p:spTgt spid="23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95" dur="500"/>
                                        <p:tgtEl>
                                          <p:spTgt spid="23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0" dur="500"/>
                                        <p:tgtEl>
                                          <p:spTgt spid="23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5" dur="500"/>
                                        <p:tgtEl>
                                          <p:spTgt spid="23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51" grpId="0" animBg="1"/>
      <p:bldP spid="236552" grpId="0" animBg="1"/>
      <p:bldP spid="236553" grpId="0" animBg="1"/>
      <p:bldP spid="236554" grpId="0" animBg="1"/>
      <p:bldP spid="236555" grpId="0" autoUpdateAnimBg="0"/>
      <p:bldP spid="236556" grpId="0" autoUpdateAnimBg="0"/>
      <p:bldP spid="236557" grpId="0" autoUpdateAnimBg="0"/>
      <p:bldP spid="236558" grpId="0" animBg="1"/>
      <p:bldP spid="236559" grpId="0" animBg="1"/>
      <p:bldP spid="236560" grpId="0" animBg="1"/>
      <p:bldP spid="236561" grpId="0" animBg="1"/>
      <p:bldP spid="236562" grpId="0" autoUpdateAnimBg="0"/>
      <p:bldP spid="236563" grpId="0" animBg="1"/>
      <p:bldP spid="236564" grpId="0" autoUpdateAnimBg="0"/>
      <p:bldP spid="236565" grpId="0" autoUpdateAnimBg="0"/>
      <p:bldP spid="236566" grpId="0" animBg="1"/>
      <p:bldP spid="236567" grpId="0" animBg="1"/>
      <p:bldP spid="236568" grpId="0" animBg="1"/>
      <p:bldP spid="236569" grpId="0" animBg="1"/>
      <p:bldP spid="236570" grpId="0" animBg="1"/>
      <p:bldP spid="23657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2746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300">
                <a:solidFill>
                  <a:srgbClr val="000099"/>
                </a:solidFill>
              </a:rPr>
              <a:t>A Black Hole at the Center of Our Galaxy</a:t>
            </a:r>
          </a:p>
        </p:txBody>
      </p:sp>
      <p:sp>
        <p:nvSpPr>
          <p:cNvPr id="237571" name="Line 3"/>
          <p:cNvSpPr>
            <a:spLocks noChangeShapeType="1"/>
          </p:cNvSpPr>
          <p:nvPr/>
        </p:nvSpPr>
        <p:spPr bwMode="auto">
          <a:xfrm>
            <a:off x="2209800" y="1250950"/>
            <a:ext cx="70104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375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7573" name="Text Box 5"/>
          <p:cNvSpPr txBox="1">
            <a:spLocks noChangeArrowheads="1"/>
          </p:cNvSpPr>
          <p:nvPr/>
        </p:nvSpPr>
        <p:spPr bwMode="auto">
          <a:xfrm>
            <a:off x="6248400" y="3962401"/>
            <a:ext cx="4343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 sz="6000">
              <a:solidFill>
                <a:srgbClr val="FFFF00"/>
              </a:solidFill>
            </a:endParaRPr>
          </a:p>
        </p:txBody>
      </p:sp>
      <p:pic>
        <p:nvPicPr>
          <p:cNvPr id="237574" name="Picture 6" descr="mw_center_noborders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2112964"/>
            <a:ext cx="4648200" cy="4232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37575" name="Group 7"/>
          <p:cNvGrpSpPr>
            <a:grpSpLocks/>
          </p:cNvGrpSpPr>
          <p:nvPr/>
        </p:nvGrpSpPr>
        <p:grpSpPr bwMode="auto">
          <a:xfrm>
            <a:off x="5334000" y="3525838"/>
            <a:ext cx="4675188" cy="3332162"/>
            <a:chOff x="1584" y="2112"/>
            <a:chExt cx="2945" cy="2099"/>
          </a:xfrm>
        </p:grpSpPr>
        <p:sp>
          <p:nvSpPr>
            <p:cNvPr id="237576" name="Line 8"/>
            <p:cNvSpPr>
              <a:spLocks noChangeShapeType="1"/>
            </p:cNvSpPr>
            <p:nvPr/>
          </p:nvSpPr>
          <p:spPr bwMode="auto">
            <a:xfrm>
              <a:off x="1584" y="2112"/>
              <a:ext cx="1536" cy="52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7577" name="Line 9"/>
            <p:cNvSpPr>
              <a:spLocks noChangeShapeType="1"/>
            </p:cNvSpPr>
            <p:nvPr/>
          </p:nvSpPr>
          <p:spPr bwMode="auto">
            <a:xfrm>
              <a:off x="1584" y="2160"/>
              <a:ext cx="1584" cy="16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237578" name="Picture 10" descr="15_C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592"/>
              <a:ext cx="1313" cy="1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7579" name="Text Box 11"/>
          <p:cNvSpPr txBox="1">
            <a:spLocks noChangeArrowheads="1"/>
          </p:cNvSpPr>
          <p:nvPr/>
        </p:nvSpPr>
        <p:spPr bwMode="auto">
          <a:xfrm>
            <a:off x="2971800" y="1371601"/>
            <a:ext cx="76962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By following the orbits of individual stars near the center of the Milky Way, the mass of the central black hole could be determined to ~ 2.6 million solar masses</a:t>
            </a:r>
          </a:p>
        </p:txBody>
      </p:sp>
    </p:spTree>
    <p:extLst>
      <p:ext uri="{BB962C8B-B14F-4D97-AF65-F5344CB8AC3E}">
        <p14:creationId xmlns:p14="http://schemas.microsoft.com/office/powerpoint/2010/main" val="85553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3757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237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3" grpId="0" autoUpdateAnimBg="0"/>
      <p:bldP spid="237579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700">
                <a:solidFill>
                  <a:srgbClr val="000099"/>
                </a:solidFill>
              </a:rPr>
              <a:t>X-ray View of the Galactic Center</a:t>
            </a:r>
          </a:p>
        </p:txBody>
      </p:sp>
      <p:sp>
        <p:nvSpPr>
          <p:cNvPr id="238595" name="Line 3"/>
          <p:cNvSpPr>
            <a:spLocks noChangeShapeType="1"/>
          </p:cNvSpPr>
          <p:nvPr/>
        </p:nvSpPr>
        <p:spPr bwMode="auto">
          <a:xfrm>
            <a:off x="2209800" y="838200"/>
            <a:ext cx="7848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385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8597" name="Picture 5" descr="chandra_gc_long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6226" y="1066801"/>
            <a:ext cx="5311775" cy="5311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6781800" y="6019801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FF"/>
                </a:solidFill>
              </a:rPr>
              <a:t>Chandra X-ray image of Sgr A*</a:t>
            </a:r>
          </a:p>
        </p:txBody>
      </p:sp>
      <p:sp>
        <p:nvSpPr>
          <p:cNvPr id="238599" name="Text Box 7"/>
          <p:cNvSpPr txBox="1">
            <a:spLocks noChangeArrowheads="1"/>
          </p:cNvSpPr>
          <p:nvPr/>
        </p:nvSpPr>
        <p:spPr bwMode="auto">
          <a:xfrm>
            <a:off x="2895600" y="3429000"/>
            <a:ext cx="24384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Supermassive black hole in the galactic center is unusually faint in X-rays, compared to those in other galaxies</a:t>
            </a: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2895600" y="1143000"/>
            <a:ext cx="2438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Galactic center region contains many black-hole and neutron-star X-ray binaries</a:t>
            </a:r>
          </a:p>
        </p:txBody>
      </p:sp>
    </p:spTree>
    <p:extLst>
      <p:ext uri="{BB962C8B-B14F-4D97-AF65-F5344CB8AC3E}">
        <p14:creationId xmlns:p14="http://schemas.microsoft.com/office/powerpoint/2010/main" val="93176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8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3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9" grpId="0" autoUpdateAnimBg="0"/>
      <p:bldP spid="23860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700">
                <a:solidFill>
                  <a:srgbClr val="000099"/>
                </a:solidFill>
              </a:rPr>
              <a:t>The Structure of the Milky Way (2)</a:t>
            </a:r>
          </a:p>
        </p:txBody>
      </p:sp>
      <p:sp>
        <p:nvSpPr>
          <p:cNvPr id="202755" name="Line 3"/>
          <p:cNvSpPr>
            <a:spLocks noChangeShapeType="1"/>
          </p:cNvSpPr>
          <p:nvPr/>
        </p:nvSpPr>
        <p:spPr bwMode="auto">
          <a:xfrm>
            <a:off x="2209800" y="838200"/>
            <a:ext cx="80010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027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2757" name="Object 5"/>
          <p:cNvGraphicFramePr>
            <a:graphicFrameLocks noChangeAspect="1"/>
          </p:cNvGraphicFramePr>
          <p:nvPr>
            <p:ph idx="1"/>
          </p:nvPr>
        </p:nvGraphicFramePr>
        <p:xfrm>
          <a:off x="3429000" y="1219201"/>
          <a:ext cx="6477000" cy="349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hoto Editor Photo" r:id="rId4" imgW="5479255" imgH="2956816" progId="MSPhotoEd.3">
                  <p:embed/>
                </p:oleObj>
              </mc:Choice>
              <mc:Fallback>
                <p:oleObj name="Photo Editor Photo" r:id="rId4" imgW="5479255" imgH="295681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219201"/>
                        <a:ext cx="6477000" cy="3497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3962400" y="24384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Galactic Plane</a:t>
            </a:r>
          </a:p>
        </p:txBody>
      </p:sp>
      <p:sp>
        <p:nvSpPr>
          <p:cNvPr id="202759" name="Line 7"/>
          <p:cNvSpPr>
            <a:spLocks noChangeShapeType="1"/>
          </p:cNvSpPr>
          <p:nvPr/>
        </p:nvSpPr>
        <p:spPr bwMode="auto">
          <a:xfrm>
            <a:off x="4038600" y="2971800"/>
            <a:ext cx="5486400" cy="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0" name="Text Box 8"/>
          <p:cNvSpPr txBox="1">
            <a:spLocks noChangeArrowheads="1"/>
          </p:cNvSpPr>
          <p:nvPr/>
        </p:nvSpPr>
        <p:spPr bwMode="auto">
          <a:xfrm>
            <a:off x="4419600" y="37338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Galactic Center</a:t>
            </a:r>
          </a:p>
        </p:txBody>
      </p:sp>
      <p:sp>
        <p:nvSpPr>
          <p:cNvPr id="202761" name="Line 9"/>
          <p:cNvSpPr>
            <a:spLocks noChangeShapeType="1"/>
          </p:cNvSpPr>
          <p:nvPr/>
        </p:nvSpPr>
        <p:spPr bwMode="auto">
          <a:xfrm flipV="1">
            <a:off x="5943600" y="3086100"/>
            <a:ext cx="609600" cy="6858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2762" name="Text Box 10"/>
          <p:cNvSpPr txBox="1">
            <a:spLocks noChangeArrowheads="1"/>
          </p:cNvSpPr>
          <p:nvPr/>
        </p:nvSpPr>
        <p:spPr bwMode="auto">
          <a:xfrm>
            <a:off x="2971800" y="4800600"/>
            <a:ext cx="739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The structure is hard to determine because:</a:t>
            </a:r>
          </a:p>
        </p:txBody>
      </p:sp>
      <p:sp>
        <p:nvSpPr>
          <p:cNvPr id="202763" name="Text Box 11"/>
          <p:cNvSpPr txBox="1">
            <a:spLocks noChangeArrowheads="1"/>
          </p:cNvSpPr>
          <p:nvPr/>
        </p:nvSpPr>
        <p:spPr bwMode="auto">
          <a:xfrm>
            <a:off x="2994026" y="5181600"/>
            <a:ext cx="3101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1) We are inside</a:t>
            </a:r>
          </a:p>
        </p:txBody>
      </p:sp>
      <p:sp>
        <p:nvSpPr>
          <p:cNvPr id="202764" name="Text Box 12"/>
          <p:cNvSpPr txBox="1">
            <a:spLocks noChangeArrowheads="1"/>
          </p:cNvSpPr>
          <p:nvPr/>
        </p:nvSpPr>
        <p:spPr bwMode="auto">
          <a:xfrm>
            <a:off x="2971801" y="5562600"/>
            <a:ext cx="5675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2) Distance measurements are difficult</a:t>
            </a:r>
          </a:p>
        </p:txBody>
      </p:sp>
      <p:sp>
        <p:nvSpPr>
          <p:cNvPr id="202765" name="Text Box 13"/>
          <p:cNvSpPr txBox="1">
            <a:spLocks noChangeArrowheads="1"/>
          </p:cNvSpPr>
          <p:nvPr/>
        </p:nvSpPr>
        <p:spPr bwMode="auto">
          <a:xfrm>
            <a:off x="2971800" y="5943601"/>
            <a:ext cx="7467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3) Our view towards the center is obscured by gas and dust</a:t>
            </a:r>
          </a:p>
        </p:txBody>
      </p:sp>
    </p:spTree>
    <p:extLst>
      <p:ext uri="{BB962C8B-B14F-4D97-AF65-F5344CB8AC3E}">
        <p14:creationId xmlns:p14="http://schemas.microsoft.com/office/powerpoint/2010/main" val="313145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202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202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02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02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02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202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202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20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8" grpId="0" autoUpdateAnimBg="0"/>
      <p:bldP spid="202759" grpId="0" animBg="1"/>
      <p:bldP spid="202760" grpId="0" autoUpdateAnimBg="0"/>
      <p:bldP spid="202761" grpId="0" animBg="1"/>
      <p:bldP spid="202762" grpId="0" autoUpdateAnimBg="0"/>
      <p:bldP spid="202763" grpId="0" autoUpdateAnimBg="0"/>
      <p:bldP spid="202764" grpId="0" autoUpdateAnimBg="0"/>
      <p:bldP spid="202765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62" name="Picture 34" descr="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5" y="869950"/>
            <a:ext cx="8686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6" name="Rectangle 8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Galaxies</a:t>
            </a:r>
          </a:p>
        </p:txBody>
      </p:sp>
      <p:sp>
        <p:nvSpPr>
          <p:cNvPr id="73742" name="Line 14"/>
          <p:cNvSpPr>
            <a:spLocks noChangeShapeType="1"/>
          </p:cNvSpPr>
          <p:nvPr/>
        </p:nvSpPr>
        <p:spPr bwMode="auto">
          <a:xfrm>
            <a:off x="2209800" y="838200"/>
            <a:ext cx="30480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3761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63" name="Text Box 35"/>
          <p:cNvSpPr txBox="1">
            <a:spLocks noChangeArrowheads="1"/>
          </p:cNvSpPr>
          <p:nvPr/>
        </p:nvSpPr>
        <p:spPr bwMode="auto">
          <a:xfrm>
            <a:off x="2819400" y="5105400"/>
            <a:ext cx="640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FFFFFF"/>
                </a:solidFill>
              </a:rPr>
              <a:t> Star systems like our Milky Way</a:t>
            </a:r>
          </a:p>
        </p:txBody>
      </p:sp>
      <p:sp>
        <p:nvSpPr>
          <p:cNvPr id="73764" name="Text Box 36"/>
          <p:cNvSpPr txBox="1">
            <a:spLocks noChangeArrowheads="1"/>
          </p:cNvSpPr>
          <p:nvPr/>
        </p:nvSpPr>
        <p:spPr bwMode="auto">
          <a:xfrm>
            <a:off x="2819400" y="5638800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FFFFFF"/>
                </a:solidFill>
              </a:rPr>
              <a:t> Contain a few thousand to tens of billions of stars.</a:t>
            </a:r>
          </a:p>
        </p:txBody>
      </p:sp>
      <p:sp>
        <p:nvSpPr>
          <p:cNvPr id="73765" name="Text Box 37"/>
          <p:cNvSpPr txBox="1">
            <a:spLocks noChangeArrowheads="1"/>
          </p:cNvSpPr>
          <p:nvPr/>
        </p:nvSpPr>
        <p:spPr bwMode="auto">
          <a:xfrm>
            <a:off x="2819400" y="61722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FFFFFF"/>
                </a:solidFill>
              </a:rPr>
              <a:t> Large variety of shapes and sizes</a:t>
            </a:r>
          </a:p>
        </p:txBody>
      </p:sp>
    </p:spTree>
    <p:extLst>
      <p:ext uri="{BB962C8B-B14F-4D97-AF65-F5344CB8AC3E}">
        <p14:creationId xmlns:p14="http://schemas.microsoft.com/office/powerpoint/2010/main" val="296811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3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3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3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63" grpId="0" autoUpdateAnimBg="0"/>
      <p:bldP spid="73764" grpId="0" autoUpdateAnimBg="0"/>
      <p:bldP spid="73765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Rectangle 3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Galaxy Diversity</a:t>
            </a:r>
          </a:p>
        </p:txBody>
      </p:sp>
      <p:sp>
        <p:nvSpPr>
          <p:cNvPr id="171012" name="Line 4"/>
          <p:cNvSpPr>
            <a:spLocks noChangeShapeType="1"/>
          </p:cNvSpPr>
          <p:nvPr/>
        </p:nvSpPr>
        <p:spPr bwMode="auto">
          <a:xfrm>
            <a:off x="2209800" y="838200"/>
            <a:ext cx="4267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710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17" name="Picture 9" descr="02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6801"/>
            <a:ext cx="5665788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8" name="Text Box 10"/>
          <p:cNvSpPr txBox="1">
            <a:spLocks noChangeArrowheads="1"/>
          </p:cNvSpPr>
          <p:nvPr/>
        </p:nvSpPr>
        <p:spPr bwMode="auto">
          <a:xfrm>
            <a:off x="3276600" y="5834064"/>
            <a:ext cx="6858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99"/>
                </a:solidFill>
              </a:rPr>
              <a:t>The Hubble Deep Field: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99"/>
                </a:solidFill>
              </a:rPr>
              <a:t>10-day exposure on an apparently empty field in the sky</a:t>
            </a:r>
          </a:p>
        </p:txBody>
      </p:sp>
      <p:sp>
        <p:nvSpPr>
          <p:cNvPr id="171019" name="Text Box 11"/>
          <p:cNvSpPr txBox="1">
            <a:spLocks noChangeArrowheads="1"/>
          </p:cNvSpPr>
          <p:nvPr/>
        </p:nvSpPr>
        <p:spPr bwMode="auto">
          <a:xfrm>
            <a:off x="8610600" y="1089026"/>
            <a:ext cx="19812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99"/>
                </a:solidFill>
              </a:rPr>
              <a:t>Even seemingly empty regions of the sky contain thousands of very faint, very distant galaxies </a:t>
            </a:r>
          </a:p>
        </p:txBody>
      </p:sp>
      <p:sp>
        <p:nvSpPr>
          <p:cNvPr id="171020" name="Text Box 12"/>
          <p:cNvSpPr txBox="1">
            <a:spLocks noChangeArrowheads="1"/>
          </p:cNvSpPr>
          <p:nvPr/>
        </p:nvSpPr>
        <p:spPr bwMode="auto">
          <a:xfrm>
            <a:off x="8610600" y="3292475"/>
            <a:ext cx="1981200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900">
                <a:solidFill>
                  <a:srgbClr val="333399"/>
                </a:solidFill>
              </a:rPr>
              <a:t>Large variety of galaxy morphologies: </a:t>
            </a:r>
          </a:p>
        </p:txBody>
      </p:sp>
      <p:sp>
        <p:nvSpPr>
          <p:cNvPr id="171021" name="Text Box 13"/>
          <p:cNvSpPr txBox="1">
            <a:spLocks noChangeArrowheads="1"/>
          </p:cNvSpPr>
          <p:nvPr/>
        </p:nvSpPr>
        <p:spPr bwMode="auto">
          <a:xfrm>
            <a:off x="8610600" y="4373564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99"/>
                </a:solidFill>
              </a:rPr>
              <a:t>Spirals </a:t>
            </a:r>
          </a:p>
        </p:txBody>
      </p:sp>
      <p:sp>
        <p:nvSpPr>
          <p:cNvPr id="171022" name="Text Box 14"/>
          <p:cNvSpPr txBox="1">
            <a:spLocks noChangeArrowheads="1"/>
          </p:cNvSpPr>
          <p:nvPr/>
        </p:nvSpPr>
        <p:spPr bwMode="auto">
          <a:xfrm>
            <a:off x="8610600" y="4745039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99"/>
                </a:solidFill>
              </a:rPr>
              <a:t>Ellipticals</a:t>
            </a:r>
          </a:p>
        </p:txBody>
      </p:sp>
      <p:sp>
        <p:nvSpPr>
          <p:cNvPr id="171023" name="Text Box 15"/>
          <p:cNvSpPr txBox="1">
            <a:spLocks noChangeArrowheads="1"/>
          </p:cNvSpPr>
          <p:nvPr/>
        </p:nvSpPr>
        <p:spPr bwMode="auto">
          <a:xfrm>
            <a:off x="8534400" y="5141914"/>
            <a:ext cx="213360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99"/>
                </a:solidFill>
              </a:rPr>
              <a:t>Irregular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333399"/>
                </a:solidFill>
              </a:rPr>
              <a:t>(some interacting)</a:t>
            </a:r>
          </a:p>
        </p:txBody>
      </p:sp>
      <p:sp>
        <p:nvSpPr>
          <p:cNvPr id="171024" name="Line 16"/>
          <p:cNvSpPr>
            <a:spLocks noChangeShapeType="1"/>
          </p:cNvSpPr>
          <p:nvPr/>
        </p:nvSpPr>
        <p:spPr bwMode="auto">
          <a:xfrm flipH="1" flipV="1">
            <a:off x="8001000" y="2513013"/>
            <a:ext cx="1066800" cy="198755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1025" name="Line 17"/>
          <p:cNvSpPr>
            <a:spLocks noChangeShapeType="1"/>
          </p:cNvSpPr>
          <p:nvPr/>
        </p:nvSpPr>
        <p:spPr bwMode="auto">
          <a:xfrm flipH="1" flipV="1">
            <a:off x="5181600" y="2000251"/>
            <a:ext cx="3886200" cy="25003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1026" name="Line 18"/>
          <p:cNvSpPr>
            <a:spLocks noChangeShapeType="1"/>
          </p:cNvSpPr>
          <p:nvPr/>
        </p:nvSpPr>
        <p:spPr bwMode="auto">
          <a:xfrm flipH="1" flipV="1">
            <a:off x="6934200" y="3667126"/>
            <a:ext cx="2057400" cy="11541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H="1" flipV="1">
            <a:off x="6019800" y="3603626"/>
            <a:ext cx="2971800" cy="12176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1028" name="Line 20"/>
          <p:cNvSpPr>
            <a:spLocks noChangeShapeType="1"/>
          </p:cNvSpPr>
          <p:nvPr/>
        </p:nvSpPr>
        <p:spPr bwMode="auto">
          <a:xfrm flipH="1" flipV="1">
            <a:off x="4724400" y="3346450"/>
            <a:ext cx="4343400" cy="198913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H="1">
            <a:off x="6400800" y="5335589"/>
            <a:ext cx="2667000" cy="19208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6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7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7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7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7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17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7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2" dur="500"/>
                                        <p:tgtEl>
                                          <p:spTgt spid="17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7" dur="500"/>
                                        <p:tgtEl>
                                          <p:spTgt spid="17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7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7" dur="500"/>
                                        <p:tgtEl>
                                          <p:spTgt spid="17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2" dur="500"/>
                                        <p:tgtEl>
                                          <p:spTgt spid="17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8" grpId="0" autoUpdateAnimBg="0"/>
      <p:bldP spid="171019" grpId="0" autoUpdateAnimBg="0"/>
      <p:bldP spid="171020" grpId="0" autoUpdateAnimBg="0"/>
      <p:bldP spid="171021" grpId="0" autoUpdateAnimBg="0"/>
      <p:bldP spid="171022" grpId="0" autoUpdateAnimBg="0"/>
      <p:bldP spid="171023" grpId="0" autoUpdateAnimBg="0"/>
      <p:bldP spid="171024" grpId="0" animBg="1"/>
      <p:bldP spid="171025" grpId="0" animBg="1"/>
      <p:bldP spid="171026" grpId="0" animBg="1"/>
      <p:bldP spid="171027" grpId="0" animBg="1"/>
      <p:bldP spid="171028" grpId="0" animBg="1"/>
      <p:bldP spid="17102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Galaxy Classification</a:t>
            </a:r>
          </a:p>
        </p:txBody>
      </p:sp>
      <p:sp>
        <p:nvSpPr>
          <p:cNvPr id="174083" name="Line 3"/>
          <p:cNvSpPr>
            <a:spLocks noChangeShapeType="1"/>
          </p:cNvSpPr>
          <p:nvPr/>
        </p:nvSpPr>
        <p:spPr bwMode="auto">
          <a:xfrm>
            <a:off x="2209800" y="838200"/>
            <a:ext cx="60960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74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085" name="Picture 5" descr="seedsgalaxies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143001"/>
            <a:ext cx="2179638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6" name="Picture 6" descr="seedsgalaxies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800601"/>
            <a:ext cx="2228850" cy="16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7" name="Picture 7" descr="seedsgalaxie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895600"/>
            <a:ext cx="2179638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8" name="Picture 8" descr="seedsgalaxies2"/>
          <p:cNvPicPr>
            <a:picLocks noChangeAspect="1" noChangeArrowheads="1"/>
          </p:cNvPicPr>
          <p:nvPr>
            <p:ph sz="quarter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638" y="1143000"/>
            <a:ext cx="1682750" cy="1663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089" name="Text Box 9"/>
          <p:cNvSpPr txBox="1">
            <a:spLocks noChangeArrowheads="1"/>
          </p:cNvSpPr>
          <p:nvPr/>
        </p:nvSpPr>
        <p:spPr bwMode="auto">
          <a:xfrm>
            <a:off x="8423276" y="1143001"/>
            <a:ext cx="644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FFFF"/>
                </a:solidFill>
              </a:rPr>
              <a:t>Sa</a:t>
            </a:r>
          </a:p>
        </p:txBody>
      </p:sp>
      <p:sp>
        <p:nvSpPr>
          <p:cNvPr id="174090" name="Text Box 10"/>
          <p:cNvSpPr txBox="1">
            <a:spLocks noChangeArrowheads="1"/>
          </p:cNvSpPr>
          <p:nvPr/>
        </p:nvSpPr>
        <p:spPr bwMode="auto">
          <a:xfrm>
            <a:off x="8423276" y="2879726"/>
            <a:ext cx="568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FFFF"/>
                </a:solidFill>
              </a:rPr>
              <a:t>Sb</a:t>
            </a:r>
          </a:p>
        </p:txBody>
      </p:sp>
      <p:sp>
        <p:nvSpPr>
          <p:cNvPr id="174091" name="Text Box 11"/>
          <p:cNvSpPr txBox="1">
            <a:spLocks noChangeArrowheads="1"/>
          </p:cNvSpPr>
          <p:nvPr/>
        </p:nvSpPr>
        <p:spPr bwMode="auto">
          <a:xfrm>
            <a:off x="8488364" y="4784726"/>
            <a:ext cx="579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174092" name="Text Box 12"/>
          <p:cNvSpPr txBox="1">
            <a:spLocks noChangeArrowheads="1"/>
          </p:cNvSpPr>
          <p:nvPr/>
        </p:nvSpPr>
        <p:spPr bwMode="auto">
          <a:xfrm>
            <a:off x="2743201" y="1752601"/>
            <a:ext cx="1717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99"/>
                </a:solidFill>
              </a:rPr>
              <a:t>E0 = Spherical</a:t>
            </a:r>
          </a:p>
        </p:txBody>
      </p:sp>
      <p:sp>
        <p:nvSpPr>
          <p:cNvPr id="174093" name="Text Box 13"/>
          <p:cNvSpPr txBox="1">
            <a:spLocks noChangeArrowheads="1"/>
          </p:cNvSpPr>
          <p:nvPr/>
        </p:nvSpPr>
        <p:spPr bwMode="auto">
          <a:xfrm>
            <a:off x="8950326" y="5165726"/>
            <a:ext cx="17176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99"/>
                </a:solidFill>
              </a:rPr>
              <a:t>Small nucleus; loosely wound arms</a:t>
            </a:r>
          </a:p>
        </p:txBody>
      </p:sp>
      <p:pic>
        <p:nvPicPr>
          <p:cNvPr id="174094" name="Picture 14" descr="ngc205_noborder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4953001"/>
            <a:ext cx="1865312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95" name="Text Box 15"/>
          <p:cNvSpPr txBox="1">
            <a:spLocks noChangeArrowheads="1"/>
          </p:cNvSpPr>
          <p:nvPr/>
        </p:nvSpPr>
        <p:spPr bwMode="auto">
          <a:xfrm>
            <a:off x="4592638" y="2362201"/>
            <a:ext cx="893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FFFF"/>
                </a:solidFill>
              </a:rPr>
              <a:t>E1</a:t>
            </a:r>
          </a:p>
        </p:txBody>
      </p:sp>
      <p:sp>
        <p:nvSpPr>
          <p:cNvPr id="174096" name="Text Box 16"/>
          <p:cNvSpPr txBox="1">
            <a:spLocks noChangeArrowheads="1"/>
          </p:cNvSpPr>
          <p:nvPr/>
        </p:nvSpPr>
        <p:spPr bwMode="auto">
          <a:xfrm>
            <a:off x="4613276" y="5927726"/>
            <a:ext cx="752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FFFF"/>
                </a:solidFill>
              </a:rPr>
              <a:t>E6</a:t>
            </a:r>
          </a:p>
        </p:txBody>
      </p:sp>
      <p:pic>
        <p:nvPicPr>
          <p:cNvPr id="174097" name="Picture 17" descr="seedsgalaxies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6" y="3124201"/>
            <a:ext cx="2360613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98" name="Text Box 18"/>
          <p:cNvSpPr txBox="1">
            <a:spLocks noChangeArrowheads="1"/>
          </p:cNvSpPr>
          <p:nvPr/>
        </p:nvSpPr>
        <p:spPr bwMode="auto">
          <a:xfrm>
            <a:off x="2809875" y="1143001"/>
            <a:ext cx="1716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99"/>
                </a:solidFill>
              </a:rPr>
              <a:t>E0, …, E7</a:t>
            </a:r>
          </a:p>
        </p:txBody>
      </p:sp>
      <p:sp>
        <p:nvSpPr>
          <p:cNvPr id="174099" name="Text Box 19"/>
          <p:cNvSpPr txBox="1">
            <a:spLocks noChangeArrowheads="1"/>
          </p:cNvSpPr>
          <p:nvPr/>
        </p:nvSpPr>
        <p:spPr bwMode="auto">
          <a:xfrm>
            <a:off x="9026526" y="1143001"/>
            <a:ext cx="16414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99"/>
                </a:solidFill>
              </a:rPr>
              <a:t>Large nucleus; tightly wound arms</a:t>
            </a:r>
          </a:p>
        </p:txBody>
      </p:sp>
      <p:sp>
        <p:nvSpPr>
          <p:cNvPr id="174100" name="Text Box 20"/>
          <p:cNvSpPr txBox="1">
            <a:spLocks noChangeArrowheads="1"/>
          </p:cNvSpPr>
          <p:nvPr/>
        </p:nvSpPr>
        <p:spPr bwMode="auto">
          <a:xfrm>
            <a:off x="2743201" y="5791201"/>
            <a:ext cx="1717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99"/>
                </a:solidFill>
              </a:rPr>
              <a:t>E7 = Highly elliptical</a:t>
            </a:r>
          </a:p>
        </p:txBody>
      </p:sp>
      <p:sp>
        <p:nvSpPr>
          <p:cNvPr id="174101" name="Line 21"/>
          <p:cNvSpPr>
            <a:spLocks noChangeShapeType="1"/>
          </p:cNvSpPr>
          <p:nvPr/>
        </p:nvSpPr>
        <p:spPr bwMode="auto">
          <a:xfrm>
            <a:off x="3581400" y="2590800"/>
            <a:ext cx="0" cy="3124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102" name="Line 22"/>
          <p:cNvSpPr>
            <a:spLocks noChangeShapeType="1"/>
          </p:cNvSpPr>
          <p:nvPr/>
        </p:nvSpPr>
        <p:spPr bwMode="auto">
          <a:xfrm>
            <a:off x="9829800" y="2590800"/>
            <a:ext cx="0" cy="2362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3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7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4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4" dur="500"/>
                                        <p:tgtEl>
                                          <p:spTgt spid="17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7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17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93" dur="500"/>
                                        <p:tgtEl>
                                          <p:spTgt spid="17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7" dur="500"/>
                                        <p:tgtEl>
                                          <p:spTgt spid="17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9" grpId="0" autoUpdateAnimBg="0"/>
      <p:bldP spid="174090" grpId="0" autoUpdateAnimBg="0"/>
      <p:bldP spid="174091" grpId="0" autoUpdateAnimBg="0"/>
      <p:bldP spid="174092" grpId="0" autoUpdateAnimBg="0"/>
      <p:bldP spid="174093" grpId="0" autoUpdateAnimBg="0"/>
      <p:bldP spid="174095" grpId="0" autoUpdateAnimBg="0"/>
      <p:bldP spid="174096" grpId="0" autoUpdateAnimBg="0"/>
      <p:bldP spid="174098" grpId="0" autoUpdateAnimBg="0"/>
      <p:bldP spid="174099" grpId="0" autoUpdateAnimBg="0"/>
      <p:bldP spid="174100" grpId="0" autoUpdateAnimBg="0"/>
      <p:bldP spid="174101" grpId="0" animBg="1"/>
      <p:bldP spid="17410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10" name="Picture 6" descr="seedsgalaxies9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209800"/>
            <a:ext cx="4343400" cy="4281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Gas and Dust in Galaxies</a:t>
            </a:r>
          </a:p>
        </p:txBody>
      </p:sp>
      <p:sp>
        <p:nvSpPr>
          <p:cNvPr id="175107" name="Line 3"/>
          <p:cNvSpPr>
            <a:spLocks noChangeShapeType="1"/>
          </p:cNvSpPr>
          <p:nvPr/>
        </p:nvSpPr>
        <p:spPr bwMode="auto">
          <a:xfrm>
            <a:off x="2209800" y="838200"/>
            <a:ext cx="72390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75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5109" name="Picture 5" descr="seedsgalaxies10"/>
          <p:cNvPicPr>
            <a:picLocks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4676" y="2103438"/>
            <a:ext cx="3209925" cy="3611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5111" name="Text Box 7"/>
          <p:cNvSpPr txBox="1">
            <a:spLocks noChangeArrowheads="1"/>
          </p:cNvSpPr>
          <p:nvPr/>
        </p:nvSpPr>
        <p:spPr bwMode="auto">
          <a:xfrm>
            <a:off x="3276600" y="1136651"/>
            <a:ext cx="2743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Spirals are rich in gas and dust</a:t>
            </a:r>
          </a:p>
        </p:txBody>
      </p:sp>
      <p:sp>
        <p:nvSpPr>
          <p:cNvPr id="175112" name="Text Box 8"/>
          <p:cNvSpPr txBox="1">
            <a:spLocks noChangeArrowheads="1"/>
          </p:cNvSpPr>
          <p:nvPr/>
        </p:nvSpPr>
        <p:spPr bwMode="auto">
          <a:xfrm>
            <a:off x="6858000" y="1143001"/>
            <a:ext cx="3276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Ellipticals are almost devoid of gas and dust</a:t>
            </a:r>
          </a:p>
        </p:txBody>
      </p:sp>
      <p:sp>
        <p:nvSpPr>
          <p:cNvPr id="175113" name="Text Box 9"/>
          <p:cNvSpPr txBox="1">
            <a:spLocks noChangeArrowheads="1"/>
          </p:cNvSpPr>
          <p:nvPr/>
        </p:nvSpPr>
        <p:spPr bwMode="auto">
          <a:xfrm>
            <a:off x="6400800" y="5807076"/>
            <a:ext cx="4267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Galaxies with disk and bulge, but no dust are termed S0</a:t>
            </a:r>
          </a:p>
        </p:txBody>
      </p:sp>
    </p:spTree>
    <p:extLst>
      <p:ext uri="{BB962C8B-B14F-4D97-AF65-F5344CB8AC3E}">
        <p14:creationId xmlns:p14="http://schemas.microsoft.com/office/powerpoint/2010/main" val="73953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7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75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1" grpId="0" autoUpdateAnimBg="0"/>
      <p:bldP spid="175112" grpId="0" autoUpdateAnimBg="0"/>
      <p:bldP spid="175113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Barred Spirals</a:t>
            </a:r>
          </a:p>
        </p:txBody>
      </p:sp>
      <p:sp>
        <p:nvSpPr>
          <p:cNvPr id="176131" name="Line 3"/>
          <p:cNvSpPr>
            <a:spLocks noChangeShapeType="1"/>
          </p:cNvSpPr>
          <p:nvPr/>
        </p:nvSpPr>
        <p:spPr bwMode="auto">
          <a:xfrm>
            <a:off x="2209800" y="838200"/>
            <a:ext cx="4419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6133" name="Picture 5" descr="seedsgalaxies6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9101" y="1143001"/>
            <a:ext cx="3541713" cy="5516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6705600" y="1371601"/>
            <a:ext cx="3657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Some spirals show a pronounced bar structure in the center</a:t>
            </a:r>
          </a:p>
        </p:txBody>
      </p:sp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6692900" y="2819401"/>
            <a:ext cx="35941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They are termed </a:t>
            </a:r>
            <a:r>
              <a:rPr lang="en-US" altLang="en-US" sz="2400" b="1">
                <a:solidFill>
                  <a:srgbClr val="333399"/>
                </a:solidFill>
              </a:rPr>
              <a:t>barred spiral galaxies</a:t>
            </a:r>
            <a:endParaRPr lang="en-US" altLang="en-US" sz="2400">
              <a:solidFill>
                <a:srgbClr val="333399"/>
              </a:solidFill>
            </a:endParaRPr>
          </a:p>
        </p:txBody>
      </p:sp>
      <p:sp>
        <p:nvSpPr>
          <p:cNvPr id="176136" name="Text Box 8"/>
          <p:cNvSpPr txBox="1">
            <a:spLocks noChangeArrowheads="1"/>
          </p:cNvSpPr>
          <p:nvPr/>
        </p:nvSpPr>
        <p:spPr bwMode="auto">
          <a:xfrm>
            <a:off x="6692900" y="4114800"/>
            <a:ext cx="38227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46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Sequence: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  SBa, …, SBc,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  analogous to regular spirals</a:t>
            </a:r>
          </a:p>
        </p:txBody>
      </p:sp>
    </p:spTree>
    <p:extLst>
      <p:ext uri="{BB962C8B-B14F-4D97-AF65-F5344CB8AC3E}">
        <p14:creationId xmlns:p14="http://schemas.microsoft.com/office/powerpoint/2010/main" val="182688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6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76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76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4" grpId="0" autoUpdateAnimBg="0"/>
      <p:bldP spid="176135" grpId="0" autoUpdateAnimBg="0"/>
      <p:bldP spid="176136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Irregular Galaxies</a:t>
            </a:r>
          </a:p>
        </p:txBody>
      </p:sp>
      <p:sp>
        <p:nvSpPr>
          <p:cNvPr id="177155" name="Line 3"/>
          <p:cNvSpPr>
            <a:spLocks noChangeShapeType="1"/>
          </p:cNvSpPr>
          <p:nvPr/>
        </p:nvSpPr>
        <p:spPr bwMode="auto">
          <a:xfrm>
            <a:off x="2209800" y="838200"/>
            <a:ext cx="53340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157" name="Picture 5" descr="seedsgalaxies12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4038601"/>
            <a:ext cx="3117850" cy="2613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7158" name="Picture 6" descr="cocoon_galaxy"/>
          <p:cNvPicPr>
            <a:picLocks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1066800"/>
            <a:ext cx="3505200" cy="2628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7159" name="Picture 7" descr="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32076"/>
            <a:ext cx="3505200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60" name="Text Box 8"/>
          <p:cNvSpPr txBox="1">
            <a:spLocks noChangeArrowheads="1"/>
          </p:cNvSpPr>
          <p:nvPr/>
        </p:nvSpPr>
        <p:spPr bwMode="auto">
          <a:xfrm>
            <a:off x="6508750" y="1025526"/>
            <a:ext cx="3657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99"/>
                </a:solidFill>
              </a:rPr>
              <a:t>Often: result of galaxy collisions / mergers</a:t>
            </a:r>
          </a:p>
        </p:txBody>
      </p:sp>
      <p:sp>
        <p:nvSpPr>
          <p:cNvPr id="177161" name="Text Box 9"/>
          <p:cNvSpPr txBox="1">
            <a:spLocks noChangeArrowheads="1"/>
          </p:cNvSpPr>
          <p:nvPr/>
        </p:nvSpPr>
        <p:spPr bwMode="auto">
          <a:xfrm>
            <a:off x="6508750" y="1787526"/>
            <a:ext cx="3962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99"/>
                </a:solidFill>
              </a:rPr>
              <a:t>Often: Very active star formation (“Starburst galaxies”)</a:t>
            </a:r>
          </a:p>
        </p:txBody>
      </p:sp>
      <p:sp>
        <p:nvSpPr>
          <p:cNvPr id="177162" name="Text Box 10"/>
          <p:cNvSpPr txBox="1">
            <a:spLocks noChangeArrowheads="1"/>
          </p:cNvSpPr>
          <p:nvPr/>
        </p:nvSpPr>
        <p:spPr bwMode="auto">
          <a:xfrm>
            <a:off x="3352800" y="5394326"/>
            <a:ext cx="38100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99"/>
                </a:solidFill>
              </a:rPr>
              <a:t>Some: Small (“dwarf galaxies”) satellites of larger galaxies 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99"/>
                </a:solidFill>
              </a:rPr>
              <a:t>(e.g., Magellanic Clouds)</a:t>
            </a:r>
          </a:p>
        </p:txBody>
      </p:sp>
      <p:sp>
        <p:nvSpPr>
          <p:cNvPr id="177163" name="Text Box 11"/>
          <p:cNvSpPr txBox="1">
            <a:spLocks noChangeArrowheads="1"/>
          </p:cNvSpPr>
          <p:nvPr/>
        </p:nvSpPr>
        <p:spPr bwMode="auto">
          <a:xfrm>
            <a:off x="9061450" y="5638800"/>
            <a:ext cx="1447800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900" b="1">
                <a:solidFill>
                  <a:srgbClr val="FFFFFF"/>
                </a:solidFill>
              </a:rPr>
              <a:t>Large Magellanic Cloud</a:t>
            </a:r>
          </a:p>
        </p:txBody>
      </p:sp>
      <p:sp>
        <p:nvSpPr>
          <p:cNvPr id="177164" name="Text Box 12"/>
          <p:cNvSpPr txBox="1">
            <a:spLocks noChangeArrowheads="1"/>
          </p:cNvSpPr>
          <p:nvPr/>
        </p:nvSpPr>
        <p:spPr bwMode="auto">
          <a:xfrm>
            <a:off x="5105400" y="4784726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FFFF"/>
                </a:solidFill>
              </a:rPr>
              <a:t>NGC 4038/4039</a:t>
            </a:r>
          </a:p>
        </p:txBody>
      </p:sp>
      <p:sp>
        <p:nvSpPr>
          <p:cNvPr id="177165" name="Text Box 13"/>
          <p:cNvSpPr txBox="1">
            <a:spLocks noChangeArrowheads="1"/>
          </p:cNvSpPr>
          <p:nvPr/>
        </p:nvSpPr>
        <p:spPr bwMode="auto">
          <a:xfrm>
            <a:off x="2895600" y="2971801"/>
            <a:ext cx="2133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FFFF"/>
                </a:solidFill>
              </a:rPr>
              <a:t>The Cocoon Galaxy</a:t>
            </a:r>
          </a:p>
        </p:txBody>
      </p:sp>
    </p:spTree>
    <p:extLst>
      <p:ext uri="{BB962C8B-B14F-4D97-AF65-F5344CB8AC3E}">
        <p14:creationId xmlns:p14="http://schemas.microsoft.com/office/powerpoint/2010/main" val="369233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7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7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60" grpId="0" autoUpdateAnimBg="0"/>
      <p:bldP spid="177161" grpId="0" autoUpdateAnimBg="0"/>
      <p:bldP spid="177162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921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300">
                <a:solidFill>
                  <a:srgbClr val="000099"/>
                </a:solidFill>
              </a:rPr>
              <a:t>Distance Measurements to Other Galaxies (1)</a:t>
            </a:r>
          </a:p>
        </p:txBody>
      </p:sp>
      <p:sp>
        <p:nvSpPr>
          <p:cNvPr id="178179" name="Line 3"/>
          <p:cNvSpPr>
            <a:spLocks noChangeShapeType="1"/>
          </p:cNvSpPr>
          <p:nvPr/>
        </p:nvSpPr>
        <p:spPr bwMode="auto">
          <a:xfrm>
            <a:off x="2209800" y="1022350"/>
            <a:ext cx="7086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78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1" name="Picture 5" descr="ngc300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3375" y="1066801"/>
            <a:ext cx="7772400" cy="5768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3048000" y="1122364"/>
            <a:ext cx="7620000" cy="167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lphaLcParenR"/>
            </a:pPr>
            <a:r>
              <a:rPr lang="en-US" altLang="en-US" sz="2300">
                <a:solidFill>
                  <a:srgbClr val="FFFFFF"/>
                </a:solidFill>
              </a:rPr>
              <a:t> Cepheid Method: Using Period – Luminosity relation for classical Cepheids: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300">
                <a:solidFill>
                  <a:srgbClr val="FFFFFF"/>
                </a:solidFill>
              </a:rPr>
              <a:t>Measure Cepheid’s Period </a:t>
            </a:r>
            <a:r>
              <a:rPr lang="en-US" altLang="en-US">
                <a:solidFill>
                  <a:srgbClr val="FFFFFF"/>
                </a:solidFill>
                <a:sym typeface="Symbol" panose="05050102010706020507" pitchFamily="18" charset="2"/>
              </a:rPr>
              <a:t>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en-US" altLang="en-US" sz="2300">
                <a:solidFill>
                  <a:srgbClr val="FFFFFF"/>
                </a:solidFill>
                <a:cs typeface="Arial" panose="020B0604020202020204" pitchFamily="34" charset="0"/>
              </a:rPr>
              <a:t>Find its luminosity </a:t>
            </a:r>
            <a:r>
              <a:rPr lang="en-US" altLang="en-US">
                <a:solidFill>
                  <a:srgbClr val="FFFFFF"/>
                </a:solidFill>
                <a:sym typeface="Symbol" panose="05050102010706020507" pitchFamily="18" charset="2"/>
              </a:rPr>
              <a:t>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en-US" altLang="en-US" sz="2300">
                <a:solidFill>
                  <a:srgbClr val="FFFFFF"/>
                </a:solidFill>
                <a:cs typeface="Arial" panose="020B0604020202020204" pitchFamily="34" charset="0"/>
              </a:rPr>
              <a:t>Compare to apparent magnitude </a:t>
            </a:r>
            <a:r>
              <a:rPr lang="en-US" altLang="en-US">
                <a:solidFill>
                  <a:srgbClr val="FFFFFF"/>
                </a:solidFill>
                <a:sym typeface="Symbol" panose="05050102010706020507" pitchFamily="18" charset="2"/>
              </a:rPr>
              <a:t>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en-US" altLang="en-US" sz="2300">
                <a:solidFill>
                  <a:srgbClr val="FFFFFF"/>
                </a:solidFill>
                <a:cs typeface="Arial" panose="020B0604020202020204" pitchFamily="34" charset="0"/>
              </a:rPr>
              <a:t>Find its distance</a:t>
            </a:r>
          </a:p>
        </p:txBody>
      </p:sp>
      <p:sp>
        <p:nvSpPr>
          <p:cNvPr id="178183" name="Text Box 7"/>
          <p:cNvSpPr txBox="1">
            <a:spLocks noChangeArrowheads="1"/>
          </p:cNvSpPr>
          <p:nvPr/>
        </p:nvSpPr>
        <p:spPr bwMode="auto">
          <a:xfrm>
            <a:off x="3048000" y="3081339"/>
            <a:ext cx="7620000" cy="202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300">
                <a:solidFill>
                  <a:srgbClr val="FFFFFF"/>
                </a:solidFill>
              </a:rPr>
              <a:t>b) Type Ia Supernovae (collapse of an accreting white dwarf in a binary system):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300">
                <a:solidFill>
                  <a:srgbClr val="FFFFFF"/>
                </a:solidFill>
              </a:rPr>
              <a:t>Type Ia Supernovae have well known standard luminosities </a:t>
            </a:r>
            <a:r>
              <a:rPr lang="en-US" altLang="en-US">
                <a:solidFill>
                  <a:srgbClr val="FFFFFF"/>
                </a:solidFill>
                <a:sym typeface="Symbol" panose="05050102010706020507" pitchFamily="18" charset="2"/>
              </a:rPr>
              <a:t>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en-US" altLang="en-US" sz="2300">
                <a:solidFill>
                  <a:srgbClr val="FFFFFF"/>
                </a:solidFill>
                <a:cs typeface="Arial" panose="020B0604020202020204" pitchFamily="34" charset="0"/>
              </a:rPr>
              <a:t>Compare to apparent magnitudes </a:t>
            </a:r>
            <a:r>
              <a:rPr lang="en-US" altLang="en-US">
                <a:solidFill>
                  <a:srgbClr val="FFFFFF"/>
                </a:solidFill>
                <a:sym typeface="Symbol" panose="05050102010706020507" pitchFamily="18" charset="2"/>
              </a:rPr>
              <a:t>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en-US" altLang="en-US" sz="2300">
                <a:solidFill>
                  <a:srgbClr val="FFFFFF"/>
                </a:solidFill>
                <a:cs typeface="Arial" panose="020B0604020202020204" pitchFamily="34" charset="0"/>
              </a:rPr>
              <a:t>Find its distances</a:t>
            </a:r>
          </a:p>
        </p:txBody>
      </p:sp>
      <p:sp>
        <p:nvSpPr>
          <p:cNvPr id="178184" name="Text Box 8"/>
          <p:cNvSpPr txBox="1">
            <a:spLocks noChangeArrowheads="1"/>
          </p:cNvSpPr>
          <p:nvPr/>
        </p:nvSpPr>
        <p:spPr bwMode="auto">
          <a:xfrm>
            <a:off x="3048000" y="5410200"/>
            <a:ext cx="7086600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300">
                <a:solidFill>
                  <a:srgbClr val="FFFFFF"/>
                </a:solidFill>
              </a:rPr>
              <a:t>Both are “Standard-candle” methods: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300">
                <a:solidFill>
                  <a:srgbClr val="FFFFFF"/>
                </a:solidFill>
              </a:rPr>
              <a:t>Know absolute magnitude (luminosity) </a:t>
            </a:r>
            <a:r>
              <a:rPr lang="en-US" altLang="en-US">
                <a:solidFill>
                  <a:srgbClr val="FFFFFF"/>
                </a:solidFill>
                <a:sym typeface="Symbol" panose="05050102010706020507" pitchFamily="18" charset="2"/>
              </a:rPr>
              <a:t>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en-US" altLang="en-US" sz="2300">
                <a:solidFill>
                  <a:srgbClr val="FFFFFF"/>
                </a:solidFill>
              </a:rPr>
              <a:t>compare to apparent magnitude </a:t>
            </a:r>
            <a:r>
              <a:rPr lang="en-US" altLang="en-US">
                <a:solidFill>
                  <a:srgbClr val="FFFFFF"/>
                </a:solidFill>
                <a:sym typeface="Symbol" panose="05050102010706020507" pitchFamily="18" charset="2"/>
              </a:rPr>
              <a:t>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en-US" altLang="en-US" sz="2300">
                <a:solidFill>
                  <a:srgbClr val="FFFFFF"/>
                </a:solidFill>
              </a:rPr>
              <a:t>find distance.</a:t>
            </a:r>
          </a:p>
        </p:txBody>
      </p:sp>
    </p:spTree>
    <p:extLst>
      <p:ext uri="{BB962C8B-B14F-4D97-AF65-F5344CB8AC3E}">
        <p14:creationId xmlns:p14="http://schemas.microsoft.com/office/powerpoint/2010/main" val="299932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8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7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7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2" grpId="0" autoUpdateAnimBg="0"/>
      <p:bldP spid="178183" grpId="0" autoUpdateAnimBg="0"/>
      <p:bldP spid="178184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4100">
                <a:solidFill>
                  <a:srgbClr val="000099"/>
                </a:solidFill>
              </a:rPr>
              <a:t>Cepheid Distance Measurement</a:t>
            </a:r>
          </a:p>
        </p:txBody>
      </p:sp>
      <p:sp>
        <p:nvSpPr>
          <p:cNvPr id="179203" name="Line 3"/>
          <p:cNvSpPr>
            <a:spLocks noChangeShapeType="1"/>
          </p:cNvSpPr>
          <p:nvPr/>
        </p:nvSpPr>
        <p:spPr bwMode="auto">
          <a:xfrm>
            <a:off x="2187575" y="838200"/>
            <a:ext cx="8458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79205" name="Picture 5" descr="0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1066800"/>
            <a:ext cx="5453062" cy="5562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9206" name="Rectangle 6"/>
          <p:cNvSpPr>
            <a:spLocks noChangeArrowheads="1"/>
          </p:cNvSpPr>
          <p:nvPr/>
        </p:nvSpPr>
        <p:spPr bwMode="auto">
          <a:xfrm>
            <a:off x="2667000" y="3778250"/>
            <a:ext cx="1447800" cy="2819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4114800" y="4930775"/>
            <a:ext cx="1371600" cy="167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9208" name="Text Box 8"/>
          <p:cNvSpPr txBox="1">
            <a:spLocks noChangeArrowheads="1"/>
          </p:cNvSpPr>
          <p:nvPr/>
        </p:nvSpPr>
        <p:spPr bwMode="auto">
          <a:xfrm>
            <a:off x="8305800" y="1295400"/>
            <a:ext cx="23622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Repeated brightness measurements of a Cepheid allow the determination of the period and thus the absolute magnitude.</a:t>
            </a:r>
          </a:p>
        </p:txBody>
      </p:sp>
      <p:sp>
        <p:nvSpPr>
          <p:cNvPr id="179209" name="Text Box 9"/>
          <p:cNvSpPr txBox="1">
            <a:spLocks noChangeArrowheads="1"/>
          </p:cNvSpPr>
          <p:nvPr/>
        </p:nvSpPr>
        <p:spPr bwMode="auto">
          <a:xfrm>
            <a:off x="8229600" y="56388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333399"/>
                </a:solidFill>
                <a:sym typeface="Symbol" panose="05050102010706020507" pitchFamily="18" charset="2"/>
              </a:rPr>
              <a:t>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sz="2400">
                <a:solidFill>
                  <a:srgbClr val="333399"/>
                </a:solidFill>
              </a:rPr>
              <a:t>Distance</a:t>
            </a:r>
          </a:p>
        </p:txBody>
      </p:sp>
      <p:pic>
        <p:nvPicPr>
          <p:cNvPr id="179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18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9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79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8" grpId="0" autoUpdateAnimBg="0"/>
      <p:bldP spid="179209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The Most Distant Galaxies</a:t>
            </a:r>
          </a:p>
        </p:txBody>
      </p:sp>
      <p:sp>
        <p:nvSpPr>
          <p:cNvPr id="180227" name="Line 3"/>
          <p:cNvSpPr>
            <a:spLocks noChangeShapeType="1"/>
          </p:cNvSpPr>
          <p:nvPr/>
        </p:nvSpPr>
        <p:spPr bwMode="auto">
          <a:xfrm>
            <a:off x="2209800" y="838200"/>
            <a:ext cx="7467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80229" name="Picture 5" descr="0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914400"/>
            <a:ext cx="5486400" cy="5334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2819400" y="6248401"/>
            <a:ext cx="563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i="1">
                <a:solidFill>
                  <a:srgbClr val="333399"/>
                </a:solidFill>
              </a:rPr>
              <a:t>Cluster of galaxies at ~ 4 to 6 billion light years</a:t>
            </a:r>
          </a:p>
        </p:txBody>
      </p:sp>
      <p:sp>
        <p:nvSpPr>
          <p:cNvPr id="180231" name="Rectangle 7"/>
          <p:cNvSpPr>
            <a:spLocks noChangeArrowheads="1"/>
          </p:cNvSpPr>
          <p:nvPr/>
        </p:nvSpPr>
        <p:spPr bwMode="auto">
          <a:xfrm>
            <a:off x="8305800" y="1600200"/>
            <a:ext cx="22860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At very large distances, only the general characteristics of galaxies can be used to estimate their luminosities </a:t>
            </a:r>
            <a:r>
              <a:rPr lang="en-US" altLang="en-US">
                <a:solidFill>
                  <a:srgbClr val="333399"/>
                </a:solidFill>
                <a:sym typeface="Symbol" panose="05050102010706020507" pitchFamily="18" charset="2"/>
              </a:rPr>
              <a:t>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sz="2400">
                <a:solidFill>
                  <a:srgbClr val="333399"/>
                </a:solidFill>
              </a:rPr>
              <a:t>distances.</a:t>
            </a:r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90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0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8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0" grpId="0" autoUpdateAnimBg="0"/>
      <p:bldP spid="180231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3" name="Picture 5" descr="05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3035301"/>
            <a:ext cx="5410200" cy="3427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921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300">
                <a:solidFill>
                  <a:srgbClr val="000099"/>
                </a:solidFill>
              </a:rPr>
              <a:t>Distance Measurements to Other Galaxies (2): The Hubble Law</a:t>
            </a:r>
          </a:p>
        </p:txBody>
      </p:sp>
      <p:sp>
        <p:nvSpPr>
          <p:cNvPr id="181251" name="Line 3"/>
          <p:cNvSpPr>
            <a:spLocks noChangeShapeType="1"/>
          </p:cNvSpPr>
          <p:nvPr/>
        </p:nvSpPr>
        <p:spPr bwMode="auto">
          <a:xfrm>
            <a:off x="2209800" y="1066800"/>
            <a:ext cx="7086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2971800" y="1371601"/>
            <a:ext cx="7543800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300">
                <a:solidFill>
                  <a:srgbClr val="333399"/>
                </a:solidFill>
              </a:rPr>
              <a:t>E. Hubble (1913):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333399"/>
                </a:solidFill>
              </a:rPr>
              <a:t>Distant galaxies are moving away from our Milky Way, with a recession velocity, </a:t>
            </a:r>
            <a:r>
              <a:rPr lang="en-US" altLang="en-US" sz="2200" i="1">
                <a:solidFill>
                  <a:srgbClr val="333399"/>
                </a:solidFill>
              </a:rPr>
              <a:t>v</a:t>
            </a:r>
            <a:r>
              <a:rPr lang="en-US" altLang="en-US" sz="2200" i="1" baseline="-25000">
                <a:solidFill>
                  <a:srgbClr val="333399"/>
                </a:solidFill>
              </a:rPr>
              <a:t>r</a:t>
            </a:r>
            <a:r>
              <a:rPr lang="en-US" altLang="en-US" sz="2200">
                <a:solidFill>
                  <a:srgbClr val="333399"/>
                </a:solidFill>
              </a:rPr>
              <a:t>, proportional to their distance </a:t>
            </a:r>
            <a:r>
              <a:rPr lang="en-US" altLang="en-US" sz="2200" i="1">
                <a:solidFill>
                  <a:srgbClr val="333399"/>
                </a:solidFill>
              </a:rPr>
              <a:t>d</a:t>
            </a:r>
            <a:r>
              <a:rPr lang="en-US" altLang="en-US" sz="2200">
                <a:solidFill>
                  <a:srgbClr val="333399"/>
                </a:solidFill>
              </a:rPr>
              <a:t>:</a:t>
            </a:r>
          </a:p>
        </p:txBody>
      </p:sp>
      <p:sp>
        <p:nvSpPr>
          <p:cNvPr id="181255" name="Text Box 7"/>
          <p:cNvSpPr txBox="1">
            <a:spLocks noChangeArrowheads="1"/>
          </p:cNvSpPr>
          <p:nvPr/>
        </p:nvSpPr>
        <p:spPr bwMode="auto">
          <a:xfrm>
            <a:off x="8578850" y="3033713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v</a:t>
            </a:r>
            <a:r>
              <a:rPr lang="en-US" altLang="en-US" sz="2400" baseline="-25000">
                <a:solidFill>
                  <a:srgbClr val="FF0000"/>
                </a:solidFill>
              </a:rPr>
              <a:t>r</a:t>
            </a:r>
            <a:r>
              <a:rPr lang="en-US" altLang="en-US" sz="2400">
                <a:solidFill>
                  <a:srgbClr val="FF0000"/>
                </a:solidFill>
              </a:rPr>
              <a:t> = H</a:t>
            </a:r>
            <a:r>
              <a:rPr lang="en-US" altLang="en-US" sz="2400" baseline="-25000">
                <a:solidFill>
                  <a:srgbClr val="FF0000"/>
                </a:solidFill>
              </a:rPr>
              <a:t>0</a:t>
            </a:r>
            <a:r>
              <a:rPr lang="en-US" altLang="en-US" sz="2400">
                <a:solidFill>
                  <a:srgbClr val="FF0000"/>
                </a:solidFill>
              </a:rPr>
              <a:t>*d</a:t>
            </a:r>
          </a:p>
        </p:txBody>
      </p:sp>
      <p:sp>
        <p:nvSpPr>
          <p:cNvPr id="181256" name="Rectangle 8"/>
          <p:cNvSpPr>
            <a:spLocks noChangeArrowheads="1"/>
          </p:cNvSpPr>
          <p:nvPr/>
        </p:nvSpPr>
        <p:spPr bwMode="auto">
          <a:xfrm>
            <a:off x="8502650" y="3033713"/>
            <a:ext cx="1524000" cy="457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1257" name="Rectangle 9"/>
          <p:cNvSpPr>
            <a:spLocks noChangeArrowheads="1"/>
          </p:cNvSpPr>
          <p:nvPr/>
        </p:nvSpPr>
        <p:spPr bwMode="auto">
          <a:xfrm>
            <a:off x="8426450" y="2957513"/>
            <a:ext cx="1676400" cy="609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1258" name="Text Box 10"/>
          <p:cNvSpPr txBox="1">
            <a:spLocks noChangeArrowheads="1"/>
          </p:cNvSpPr>
          <p:nvPr/>
        </p:nvSpPr>
        <p:spPr bwMode="auto">
          <a:xfrm>
            <a:off x="7969250" y="3871913"/>
            <a:ext cx="2698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333399"/>
                </a:solidFill>
              </a:rPr>
              <a:t>H</a:t>
            </a:r>
            <a:r>
              <a:rPr lang="en-US" altLang="en-US" baseline="-25000">
                <a:solidFill>
                  <a:srgbClr val="333399"/>
                </a:solidFill>
              </a:rPr>
              <a:t>0</a:t>
            </a:r>
            <a:r>
              <a:rPr lang="en-US" altLang="en-US">
                <a:solidFill>
                  <a:srgbClr val="333399"/>
                </a:solidFill>
              </a:rPr>
              <a:t> </a:t>
            </a:r>
            <a:r>
              <a:rPr lang="en-US" altLang="en-US">
                <a:solidFill>
                  <a:srgbClr val="333399"/>
                </a:solidFill>
                <a:cs typeface="Arial" panose="020B0604020202020204" pitchFamily="34" charset="0"/>
              </a:rPr>
              <a:t>≈</a:t>
            </a:r>
            <a:r>
              <a:rPr lang="en-US" altLang="en-US">
                <a:solidFill>
                  <a:srgbClr val="333399"/>
                </a:solidFill>
              </a:rPr>
              <a:t> 70 km/s/Mpc is the </a:t>
            </a:r>
            <a:r>
              <a:rPr lang="en-US" altLang="en-US" b="1">
                <a:solidFill>
                  <a:srgbClr val="333399"/>
                </a:solidFill>
              </a:rPr>
              <a:t>Hubble constant</a:t>
            </a:r>
            <a:endParaRPr lang="en-US" altLang="en-US">
              <a:solidFill>
                <a:srgbClr val="333399"/>
              </a:solidFill>
            </a:endParaRPr>
          </a:p>
        </p:txBody>
      </p:sp>
      <p:sp>
        <p:nvSpPr>
          <p:cNvPr id="181259" name="Text Box 11"/>
          <p:cNvSpPr txBox="1">
            <a:spLocks noChangeArrowheads="1"/>
          </p:cNvSpPr>
          <p:nvPr/>
        </p:nvSpPr>
        <p:spPr bwMode="auto">
          <a:xfrm>
            <a:off x="8153400" y="4648200"/>
            <a:ext cx="2514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  <a:cs typeface="Arial" panose="020B0604020202020204" pitchFamily="34" charset="0"/>
              </a:rPr>
              <a:t> Measure v</a:t>
            </a:r>
            <a:r>
              <a:rPr lang="en-US" altLang="en-US" sz="2400" baseline="-25000">
                <a:solidFill>
                  <a:srgbClr val="333399"/>
                </a:solidFill>
                <a:cs typeface="Arial" panose="020B0604020202020204" pitchFamily="34" charset="0"/>
              </a:rPr>
              <a:t>r</a:t>
            </a:r>
            <a:r>
              <a:rPr lang="en-US" altLang="en-US" sz="2400">
                <a:solidFill>
                  <a:srgbClr val="333399"/>
                </a:solidFill>
                <a:cs typeface="Arial" panose="020B0604020202020204" pitchFamily="34" charset="0"/>
              </a:rPr>
              <a:t> through the Doppler effect </a:t>
            </a:r>
            <a:r>
              <a:rPr lang="en-US" altLang="en-US">
                <a:solidFill>
                  <a:srgbClr val="333399"/>
                </a:solidFill>
                <a:sym typeface="Symbol" panose="05050102010706020507" pitchFamily="18" charset="2"/>
              </a:rPr>
              <a:t>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sz="2400">
                <a:solidFill>
                  <a:srgbClr val="333399"/>
                </a:solidFill>
                <a:cs typeface="Arial" panose="020B0604020202020204" pitchFamily="34" charset="0"/>
              </a:rPr>
              <a:t>infer the distance</a:t>
            </a:r>
          </a:p>
        </p:txBody>
      </p:sp>
    </p:spTree>
    <p:extLst>
      <p:ext uri="{BB962C8B-B14F-4D97-AF65-F5344CB8AC3E}">
        <p14:creationId xmlns:p14="http://schemas.microsoft.com/office/powerpoint/2010/main" val="345429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1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1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1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1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18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8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4" grpId="0" autoUpdateAnimBg="0"/>
      <p:bldP spid="181255" grpId="0" autoUpdateAnimBg="0"/>
      <p:bldP spid="181256" grpId="0" animBg="1"/>
      <p:bldP spid="181257" grpId="0" animBg="1"/>
      <p:bldP spid="181258" grpId="0" autoUpdateAnimBg="0"/>
      <p:bldP spid="181259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First Studies of the Galaxy</a:t>
            </a:r>
          </a:p>
        </p:txBody>
      </p:sp>
      <p:sp>
        <p:nvSpPr>
          <p:cNvPr id="203779" name="Line 3"/>
          <p:cNvSpPr>
            <a:spLocks noChangeShapeType="1"/>
          </p:cNvSpPr>
          <p:nvPr/>
        </p:nvSpPr>
        <p:spPr bwMode="auto">
          <a:xfrm>
            <a:off x="2209800" y="838200"/>
            <a:ext cx="76200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037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3781" name="Picture 5" descr="15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66800"/>
            <a:ext cx="7467600" cy="259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782" name="Picture 6" descr="04b"/>
          <p:cNvPicPr>
            <a:picLocks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0400" y="3200400"/>
            <a:ext cx="3657600" cy="1455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3783" name="Text Box 7"/>
          <p:cNvSpPr txBox="1">
            <a:spLocks noChangeArrowheads="1"/>
          </p:cNvSpPr>
          <p:nvPr/>
        </p:nvSpPr>
        <p:spPr bwMode="auto">
          <a:xfrm>
            <a:off x="2971800" y="3962401"/>
            <a:ext cx="3886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First attempt to unveil the structure of our Galaxy by William Herschel (1785), based on optical observations</a:t>
            </a:r>
          </a:p>
        </p:txBody>
      </p:sp>
      <p:sp>
        <p:nvSpPr>
          <p:cNvPr id="203784" name="Text Box 8"/>
          <p:cNvSpPr txBox="1">
            <a:spLocks noChangeArrowheads="1"/>
          </p:cNvSpPr>
          <p:nvPr/>
        </p:nvSpPr>
        <p:spPr bwMode="auto">
          <a:xfrm>
            <a:off x="2971800" y="5715001"/>
            <a:ext cx="6629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The shape of the Milky Way was believed to resemble a grindstone, with the sun close to the center</a:t>
            </a:r>
          </a:p>
        </p:txBody>
      </p:sp>
      <p:sp>
        <p:nvSpPr>
          <p:cNvPr id="203785" name="Line 9"/>
          <p:cNvSpPr>
            <a:spLocks noChangeShapeType="1"/>
          </p:cNvSpPr>
          <p:nvPr/>
        </p:nvSpPr>
        <p:spPr bwMode="auto">
          <a:xfrm flipV="1">
            <a:off x="6477000" y="2362200"/>
            <a:ext cx="762000" cy="3352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7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03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03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03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3" grpId="0" autoUpdateAnimBg="0"/>
      <p:bldP spid="203784" grpId="0" autoUpdateAnimBg="0"/>
      <p:bldP spid="20378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4000">
                <a:solidFill>
                  <a:srgbClr val="000099"/>
                </a:solidFill>
              </a:rPr>
              <a:t>The Extragalactic Distance Scale</a:t>
            </a:r>
          </a:p>
        </p:txBody>
      </p:sp>
      <p:sp>
        <p:nvSpPr>
          <p:cNvPr id="182275" name="Line 3"/>
          <p:cNvSpPr>
            <a:spLocks noChangeShapeType="1"/>
          </p:cNvSpPr>
          <p:nvPr/>
        </p:nvSpPr>
        <p:spPr bwMode="auto">
          <a:xfrm>
            <a:off x="2187575" y="838200"/>
            <a:ext cx="8458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82277" name="Picture 5" descr="seyfert_sextet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2100" y="892175"/>
            <a:ext cx="7772400" cy="594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3124200" y="1295401"/>
            <a:ext cx="6629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FFFFFF"/>
                </a:solidFill>
              </a:rPr>
              <a:t>Many galaxies are typically millions or billions of parsecs from our galaxy.  </a:t>
            </a:r>
            <a:endParaRPr lang="en-US" altLang="en-US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82279" name="Text Box 7"/>
          <p:cNvSpPr txBox="1">
            <a:spLocks noChangeArrowheads="1"/>
          </p:cNvSpPr>
          <p:nvPr/>
        </p:nvSpPr>
        <p:spPr bwMode="auto">
          <a:xfrm>
            <a:off x="3124200" y="2486025"/>
            <a:ext cx="7543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FFFFFF"/>
                </a:solidFill>
              </a:rPr>
              <a:t>Typical distance units: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Mpc = Megaparsec = 1 million parsec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Gpc = Gigaparsec = 1 billion parsec</a:t>
            </a:r>
            <a:endParaRPr lang="en-US" altLang="en-US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82280" name="Text Box 8"/>
          <p:cNvSpPr txBox="1">
            <a:spLocks noChangeArrowheads="1"/>
          </p:cNvSpPr>
          <p:nvPr/>
        </p:nvSpPr>
        <p:spPr bwMode="auto">
          <a:xfrm>
            <a:off x="3124200" y="4495801"/>
            <a:ext cx="5638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FFFFFF"/>
                </a:solidFill>
              </a:rPr>
              <a:t>Distances of Mpc or even Gpc </a:t>
            </a:r>
            <a:r>
              <a:rPr lang="en-US" altLang="en-US" sz="2400">
                <a:solidFill>
                  <a:srgbClr val="FFFFFF"/>
                </a:solidFill>
                <a:sym typeface="Wingdings" panose="05000000000000000000" pitchFamily="2" charset="2"/>
              </a:rPr>
              <a:t> The light we see left the galaxy millions or billions of years ago!!</a:t>
            </a:r>
            <a:endParaRPr lang="en-US" altLang="en-US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82281" name="Text Box 9"/>
          <p:cNvSpPr txBox="1">
            <a:spLocks noChangeArrowheads="1"/>
          </p:cNvSpPr>
          <p:nvPr/>
        </p:nvSpPr>
        <p:spPr bwMode="auto">
          <a:xfrm>
            <a:off x="3048000" y="5943600"/>
            <a:ext cx="723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FFFFFF"/>
                </a:solidFill>
                <a:sym typeface="Wingdings" panose="05000000000000000000" pitchFamily="2" charset="2"/>
              </a:rPr>
              <a:t>“Look-back times” of millions or billions of years</a:t>
            </a:r>
            <a:endParaRPr lang="en-US" altLang="en-US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223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8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8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8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8" grpId="0" autoUpdateAnimBg="0"/>
      <p:bldP spid="182279" grpId="0" autoUpdateAnimBg="0"/>
      <p:bldP spid="182280" grpId="0" autoUpdateAnimBg="0"/>
      <p:bldP spid="182281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4200">
                <a:solidFill>
                  <a:srgbClr val="000099"/>
                </a:solidFill>
              </a:rPr>
              <a:t>Galaxy Sizes and Luminosities</a:t>
            </a:r>
          </a:p>
        </p:txBody>
      </p:sp>
      <p:sp>
        <p:nvSpPr>
          <p:cNvPr id="183299" name="Line 3"/>
          <p:cNvSpPr>
            <a:spLocks noChangeShapeType="1"/>
          </p:cNvSpPr>
          <p:nvPr/>
        </p:nvSpPr>
        <p:spPr bwMode="auto">
          <a:xfrm>
            <a:off x="2209800" y="838200"/>
            <a:ext cx="81534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3301" name="Picture 5" descr="06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1314" y="1285875"/>
            <a:ext cx="4662487" cy="472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3302" name="Text Box 6"/>
          <p:cNvSpPr txBox="1">
            <a:spLocks noChangeArrowheads="1"/>
          </p:cNvSpPr>
          <p:nvPr/>
        </p:nvSpPr>
        <p:spPr bwMode="auto">
          <a:xfrm>
            <a:off x="7620000" y="1209676"/>
            <a:ext cx="3048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Vastly different sizes and luminosities:</a:t>
            </a:r>
          </a:p>
        </p:txBody>
      </p:sp>
      <p:sp>
        <p:nvSpPr>
          <p:cNvPr id="183303" name="Text Box 7"/>
          <p:cNvSpPr txBox="1">
            <a:spLocks noChangeArrowheads="1"/>
          </p:cNvSpPr>
          <p:nvPr/>
        </p:nvSpPr>
        <p:spPr bwMode="auto">
          <a:xfrm>
            <a:off x="7620000" y="2352675"/>
            <a:ext cx="28194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From small, low-luminosity irregular galaxies (much smaller and less luminous than the Milky Way) to giant ellipticals and large spirals, a few times the Milky Way’s size and luminosity</a:t>
            </a:r>
          </a:p>
        </p:txBody>
      </p:sp>
    </p:spTree>
    <p:extLst>
      <p:ext uri="{BB962C8B-B14F-4D97-AF65-F5344CB8AC3E}">
        <p14:creationId xmlns:p14="http://schemas.microsoft.com/office/powerpoint/2010/main" val="405386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3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8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2" grpId="0" autoUpdateAnimBg="0"/>
      <p:bldP spid="183303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Rotation Curves of Galaxies</a:t>
            </a:r>
          </a:p>
        </p:txBody>
      </p:sp>
      <p:sp>
        <p:nvSpPr>
          <p:cNvPr id="184323" name="Line 3"/>
          <p:cNvSpPr>
            <a:spLocks noChangeShapeType="1"/>
          </p:cNvSpPr>
          <p:nvPr/>
        </p:nvSpPr>
        <p:spPr bwMode="auto">
          <a:xfrm>
            <a:off x="2209800" y="838200"/>
            <a:ext cx="7848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84325" name="Picture 5" descr="07a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7650" y="990600"/>
            <a:ext cx="7651750" cy="4235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26" name="Text Box 6"/>
          <p:cNvSpPr txBox="1">
            <a:spLocks noChangeArrowheads="1"/>
          </p:cNvSpPr>
          <p:nvPr/>
        </p:nvSpPr>
        <p:spPr bwMode="auto">
          <a:xfrm>
            <a:off x="2895600" y="5486401"/>
            <a:ext cx="3810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Observe frequency of spectral lines across a galaxy.</a:t>
            </a:r>
          </a:p>
        </p:txBody>
      </p:sp>
      <p:sp>
        <p:nvSpPr>
          <p:cNvPr id="184327" name="Line 7"/>
          <p:cNvSpPr>
            <a:spLocks noChangeShapeType="1"/>
          </p:cNvSpPr>
          <p:nvPr/>
        </p:nvSpPr>
        <p:spPr bwMode="auto">
          <a:xfrm flipH="1" flipV="1">
            <a:off x="3567113" y="1828800"/>
            <a:ext cx="495300" cy="3733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28" name="Line 8"/>
          <p:cNvSpPr>
            <a:spLocks noChangeShapeType="1"/>
          </p:cNvSpPr>
          <p:nvPr/>
        </p:nvSpPr>
        <p:spPr bwMode="auto">
          <a:xfrm flipH="1" flipV="1">
            <a:off x="3567113" y="4267200"/>
            <a:ext cx="495300" cy="1295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29" name="Line 9"/>
          <p:cNvSpPr>
            <a:spLocks noChangeShapeType="1"/>
          </p:cNvSpPr>
          <p:nvPr/>
        </p:nvSpPr>
        <p:spPr bwMode="auto">
          <a:xfrm flipH="1">
            <a:off x="5126039" y="3657600"/>
            <a:ext cx="1487487" cy="990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30" name="Line 10"/>
          <p:cNvSpPr>
            <a:spLocks noChangeShapeType="1"/>
          </p:cNvSpPr>
          <p:nvPr/>
        </p:nvSpPr>
        <p:spPr bwMode="auto">
          <a:xfrm flipH="1" flipV="1">
            <a:off x="5267325" y="1447800"/>
            <a:ext cx="1346200" cy="2209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31" name="Line 11"/>
          <p:cNvSpPr>
            <a:spLocks noChangeShapeType="1"/>
          </p:cNvSpPr>
          <p:nvPr/>
        </p:nvSpPr>
        <p:spPr bwMode="auto">
          <a:xfrm>
            <a:off x="5975350" y="1447800"/>
            <a:ext cx="31178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32" name="Line 12"/>
          <p:cNvSpPr>
            <a:spLocks noChangeShapeType="1"/>
          </p:cNvSpPr>
          <p:nvPr/>
        </p:nvSpPr>
        <p:spPr bwMode="auto">
          <a:xfrm flipV="1">
            <a:off x="5054600" y="2514600"/>
            <a:ext cx="2692400" cy="1828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33" name="Text Box 13"/>
          <p:cNvSpPr txBox="1">
            <a:spLocks noChangeArrowheads="1"/>
          </p:cNvSpPr>
          <p:nvPr/>
        </p:nvSpPr>
        <p:spPr bwMode="auto">
          <a:xfrm>
            <a:off x="6477000" y="3429001"/>
            <a:ext cx="41148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99"/>
                </a:solidFill>
              </a:rPr>
              <a:t>From blue / red shift of spectral lines across the galaxy 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333399"/>
                </a:solidFill>
                <a:sym typeface="Symbol" panose="05050102010706020507" pitchFamily="18" charset="2"/>
              </a:rPr>
              <a:t>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infer rotational velocity</a:t>
            </a:r>
          </a:p>
        </p:txBody>
      </p:sp>
      <p:sp>
        <p:nvSpPr>
          <p:cNvPr id="184334" name="Text Box 14"/>
          <p:cNvSpPr txBox="1">
            <a:spLocks noChangeArrowheads="1"/>
          </p:cNvSpPr>
          <p:nvPr/>
        </p:nvSpPr>
        <p:spPr bwMode="auto">
          <a:xfrm>
            <a:off x="7086600" y="5029201"/>
            <a:ext cx="3505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99"/>
                </a:solidFill>
              </a:rPr>
              <a:t>Plot of rotational velocity vs. distance from the center of the galaxy: </a:t>
            </a:r>
            <a:r>
              <a:rPr lang="en-US" altLang="en-US" sz="2000" b="1">
                <a:solidFill>
                  <a:srgbClr val="333399"/>
                </a:solidFill>
              </a:rPr>
              <a:t>Rotation Curve</a:t>
            </a:r>
          </a:p>
        </p:txBody>
      </p:sp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64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4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8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84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4" dur="500"/>
                                        <p:tgtEl>
                                          <p:spTgt spid="184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184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84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500"/>
                                        <p:tgtEl>
                                          <p:spTgt spid="184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500"/>
                                        <p:tgtEl>
                                          <p:spTgt spid="184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6" grpId="0" autoUpdateAnimBg="0"/>
      <p:bldP spid="184327" grpId="0" animBg="1"/>
      <p:bldP spid="184328" grpId="0" animBg="1"/>
      <p:bldP spid="184329" grpId="0" animBg="1"/>
      <p:bldP spid="184330" grpId="0" animBg="1"/>
      <p:bldP spid="184331" grpId="0" animBg="1"/>
      <p:bldP spid="184332" grpId="0" animBg="1"/>
      <p:bldP spid="184333" grpId="0" autoUpdateAnimBg="0"/>
      <p:bldP spid="184334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600">
                <a:solidFill>
                  <a:srgbClr val="000099"/>
                </a:solidFill>
              </a:rPr>
              <a:t>Determining the Masses of Galaxies</a:t>
            </a:r>
          </a:p>
        </p:txBody>
      </p:sp>
      <p:sp>
        <p:nvSpPr>
          <p:cNvPr id="185347" name="Line 3"/>
          <p:cNvSpPr>
            <a:spLocks noChangeShapeType="1"/>
          </p:cNvSpPr>
          <p:nvPr/>
        </p:nvSpPr>
        <p:spPr bwMode="auto">
          <a:xfrm>
            <a:off x="2209800" y="838200"/>
            <a:ext cx="81534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85349" name="Picture 5" descr="07b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3375" y="1812926"/>
            <a:ext cx="7772400" cy="2225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5350" name="Text Box 6"/>
          <p:cNvSpPr txBox="1">
            <a:spLocks noChangeArrowheads="1"/>
          </p:cNvSpPr>
          <p:nvPr/>
        </p:nvSpPr>
        <p:spPr bwMode="auto">
          <a:xfrm>
            <a:off x="4953000" y="4419601"/>
            <a:ext cx="3886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Based on rotation curves, use Kepler’s 3</a:t>
            </a:r>
            <a:r>
              <a:rPr lang="en-US" altLang="en-US" sz="2400" baseline="30000">
                <a:solidFill>
                  <a:srgbClr val="333399"/>
                </a:solidFill>
              </a:rPr>
              <a:t>rd</a:t>
            </a:r>
            <a:r>
              <a:rPr lang="en-US" altLang="en-US" sz="2400">
                <a:solidFill>
                  <a:srgbClr val="333399"/>
                </a:solidFill>
              </a:rPr>
              <a:t> law to infer</a:t>
            </a:r>
          </a:p>
        </p:txBody>
      </p:sp>
      <p:sp>
        <p:nvSpPr>
          <p:cNvPr id="185351" name="Text Box 7"/>
          <p:cNvSpPr txBox="1">
            <a:spLocks noChangeArrowheads="1"/>
          </p:cNvSpPr>
          <p:nvPr/>
        </p:nvSpPr>
        <p:spPr bwMode="auto">
          <a:xfrm>
            <a:off x="4876800" y="5486400"/>
            <a:ext cx="3886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FF0000"/>
                </a:solidFill>
              </a:rPr>
              <a:t>masses of galaxies</a:t>
            </a:r>
          </a:p>
        </p:txBody>
      </p:sp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75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85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50" grpId="0" autoUpdateAnimBg="0"/>
      <p:bldP spid="185351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98438"/>
            <a:ext cx="7772400" cy="7921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700">
                <a:solidFill>
                  <a:srgbClr val="000099"/>
                </a:solidFill>
              </a:rPr>
              <a:t>Masses and Other Properties of Galaxies</a:t>
            </a:r>
          </a:p>
        </p:txBody>
      </p:sp>
      <p:sp>
        <p:nvSpPr>
          <p:cNvPr id="233475" name="Line 3"/>
          <p:cNvSpPr>
            <a:spLocks noChangeShapeType="1"/>
          </p:cNvSpPr>
          <p:nvPr/>
        </p:nvSpPr>
        <p:spPr bwMode="auto">
          <a:xfrm>
            <a:off x="2209800" y="1219200"/>
            <a:ext cx="76200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477" name="Picture 5" descr=" 16T01.jpg                                                      0017B1C9Cesare                         BA94C69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05000"/>
            <a:ext cx="76200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1043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Supermassive Black Holes</a:t>
            </a:r>
          </a:p>
        </p:txBody>
      </p:sp>
      <p:sp>
        <p:nvSpPr>
          <p:cNvPr id="187395" name="Line 3"/>
          <p:cNvSpPr>
            <a:spLocks noChangeShapeType="1"/>
          </p:cNvSpPr>
          <p:nvPr/>
        </p:nvSpPr>
        <p:spPr bwMode="auto">
          <a:xfrm>
            <a:off x="2209800" y="838200"/>
            <a:ext cx="7467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87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7397" name="Picture 5" descr="01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7" r="12048"/>
          <a:stretch>
            <a:fillRect/>
          </a:stretch>
        </p:blipFill>
        <p:spPr>
          <a:xfrm>
            <a:off x="2971800" y="1143001"/>
            <a:ext cx="4953000" cy="5070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7398" name="Text Box 6"/>
          <p:cNvSpPr txBox="1">
            <a:spLocks noChangeArrowheads="1"/>
          </p:cNvSpPr>
          <p:nvPr/>
        </p:nvSpPr>
        <p:spPr bwMode="auto">
          <a:xfrm>
            <a:off x="8001000" y="1066800"/>
            <a:ext cx="2667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From the measurement of stellar velocities near the center of a galaxy:</a:t>
            </a:r>
          </a:p>
        </p:txBody>
      </p:sp>
      <p:sp>
        <p:nvSpPr>
          <p:cNvPr id="187399" name="Text Box 7"/>
          <p:cNvSpPr txBox="1">
            <a:spLocks noChangeArrowheads="1"/>
          </p:cNvSpPr>
          <p:nvPr/>
        </p:nvSpPr>
        <p:spPr bwMode="auto">
          <a:xfrm>
            <a:off x="8001000" y="3184525"/>
            <a:ext cx="2667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Infer mass in the very center </a:t>
            </a:r>
            <a:r>
              <a:rPr lang="en-US" altLang="en-US">
                <a:solidFill>
                  <a:srgbClr val="333399"/>
                </a:solidFill>
                <a:sym typeface="Symbol" panose="05050102010706020507" pitchFamily="18" charset="2"/>
              </a:rPr>
              <a:t>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sz="2400">
                <a:solidFill>
                  <a:srgbClr val="333399"/>
                </a:solidFill>
                <a:cs typeface="Arial" panose="020B0604020202020204" pitchFamily="34" charset="0"/>
              </a:rPr>
              <a:t>central black holes!</a:t>
            </a:r>
          </a:p>
        </p:txBody>
      </p:sp>
      <p:sp>
        <p:nvSpPr>
          <p:cNvPr id="187400" name="Text Box 8"/>
          <p:cNvSpPr txBox="1">
            <a:spLocks noChangeArrowheads="1"/>
          </p:cNvSpPr>
          <p:nvPr/>
        </p:nvSpPr>
        <p:spPr bwMode="auto">
          <a:xfrm>
            <a:off x="8001000" y="5041900"/>
            <a:ext cx="25908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333399"/>
                </a:solidFill>
              </a:rPr>
              <a:t>Several million, up to more than a billion solar masses!</a:t>
            </a:r>
            <a:endParaRPr lang="en-US" altLang="en-US" sz="2100">
              <a:solidFill>
                <a:srgbClr val="333399"/>
              </a:solidFill>
              <a:cs typeface="Arial" panose="020B0604020202020204" pitchFamily="34" charset="0"/>
            </a:endParaRPr>
          </a:p>
        </p:txBody>
      </p:sp>
      <p:sp>
        <p:nvSpPr>
          <p:cNvPr id="187401" name="Text Box 9"/>
          <p:cNvSpPr txBox="1">
            <a:spLocks noChangeArrowheads="1"/>
          </p:cNvSpPr>
          <p:nvPr/>
        </p:nvSpPr>
        <p:spPr bwMode="auto">
          <a:xfrm>
            <a:off x="5486400" y="6248400"/>
            <a:ext cx="51816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333399"/>
                </a:solidFill>
                <a:sym typeface="Symbol" panose="05050102010706020507" pitchFamily="18" charset="2"/>
              </a:rPr>
              <a:t>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sz="2700">
                <a:solidFill>
                  <a:srgbClr val="333399"/>
                </a:solidFill>
              </a:rPr>
              <a:t>Supermassive black holes</a:t>
            </a:r>
          </a:p>
        </p:txBody>
      </p:sp>
    </p:spTree>
    <p:extLst>
      <p:ext uri="{BB962C8B-B14F-4D97-AF65-F5344CB8AC3E}">
        <p14:creationId xmlns:p14="http://schemas.microsoft.com/office/powerpoint/2010/main" val="91424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87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87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87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8" grpId="0" autoUpdateAnimBg="0"/>
      <p:bldP spid="187399" grpId="0" autoUpdateAnimBg="0"/>
      <p:bldP spid="187400" grpId="0" autoUpdateAnimBg="0"/>
      <p:bldP spid="187401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Dark Matter</a:t>
            </a:r>
          </a:p>
        </p:txBody>
      </p:sp>
      <p:sp>
        <p:nvSpPr>
          <p:cNvPr id="188419" name="Line 3"/>
          <p:cNvSpPr>
            <a:spLocks noChangeShapeType="1"/>
          </p:cNvSpPr>
          <p:nvPr/>
        </p:nvSpPr>
        <p:spPr bwMode="auto">
          <a:xfrm>
            <a:off x="2209800" y="838200"/>
            <a:ext cx="3886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884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8421" name="Text Box 5"/>
          <p:cNvSpPr txBox="1">
            <a:spLocks noChangeArrowheads="1"/>
          </p:cNvSpPr>
          <p:nvPr/>
        </p:nvSpPr>
        <p:spPr bwMode="auto">
          <a:xfrm>
            <a:off x="3200400" y="990600"/>
            <a:ext cx="70104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Adding “visible” mass in: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stars,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interstellar gas,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dust,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…etc., we find that most of the mass is “invisible”! </a:t>
            </a:r>
          </a:p>
        </p:txBody>
      </p:sp>
      <p:sp>
        <p:nvSpPr>
          <p:cNvPr id="188422" name="Text Box 6"/>
          <p:cNvSpPr txBox="1">
            <a:spLocks noChangeArrowheads="1"/>
          </p:cNvSpPr>
          <p:nvPr/>
        </p:nvSpPr>
        <p:spPr bwMode="auto">
          <a:xfrm>
            <a:off x="3200400" y="3886201"/>
            <a:ext cx="6781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The nature of this “dark matter” is not understood at this time.</a:t>
            </a:r>
          </a:p>
        </p:txBody>
      </p:sp>
      <p:sp>
        <p:nvSpPr>
          <p:cNvPr id="188423" name="Text Box 7"/>
          <p:cNvSpPr txBox="1">
            <a:spLocks noChangeArrowheads="1"/>
          </p:cNvSpPr>
          <p:nvPr/>
        </p:nvSpPr>
        <p:spPr bwMode="auto">
          <a:xfrm>
            <a:off x="3200400" y="5030789"/>
            <a:ext cx="6553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Some ideas: brown dwarfs, small black holes, exotic elementary particles.</a:t>
            </a:r>
          </a:p>
        </p:txBody>
      </p:sp>
    </p:spTree>
    <p:extLst>
      <p:ext uri="{BB962C8B-B14F-4D97-AF65-F5344CB8AC3E}">
        <p14:creationId xmlns:p14="http://schemas.microsoft.com/office/powerpoint/2010/main" val="357672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88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1" grpId="0" autoUpdateAnimBg="0"/>
      <p:bldP spid="188422" grpId="0" autoUpdateAnimBg="0"/>
      <p:bldP spid="188423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Clusters of Galaxies</a:t>
            </a:r>
          </a:p>
        </p:txBody>
      </p:sp>
      <p:sp>
        <p:nvSpPr>
          <p:cNvPr id="189443" name="Line 3"/>
          <p:cNvSpPr>
            <a:spLocks noChangeShapeType="1"/>
          </p:cNvSpPr>
          <p:nvPr/>
        </p:nvSpPr>
        <p:spPr bwMode="auto">
          <a:xfrm>
            <a:off x="2209800" y="838200"/>
            <a:ext cx="5943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89445" name="Picture 5" descr="hercules_cluster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2900" y="968375"/>
            <a:ext cx="7696200" cy="5867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3048000" y="1295401"/>
            <a:ext cx="73914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00" b="1">
                <a:solidFill>
                  <a:srgbClr val="FFFFFF"/>
                </a:solidFill>
              </a:rPr>
              <a:t>Galaxies generally do not exist in isolation, but form larger clusters of galaxies.</a:t>
            </a: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2819400" y="3352800"/>
            <a:ext cx="40386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FFFFFF"/>
                </a:solidFill>
              </a:rPr>
              <a:t>Rich clusters:</a:t>
            </a:r>
            <a:r>
              <a:rPr lang="en-US" altLang="en-US" sz="2400">
                <a:solidFill>
                  <a:srgbClr val="FFFFFF"/>
                </a:solidFill>
              </a:rPr>
              <a:t>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1,000 or more galaxies, diameter of ~ 3 Mpc, condensed around a large, central galaxy</a:t>
            </a:r>
          </a:p>
        </p:txBody>
      </p:sp>
      <p:sp>
        <p:nvSpPr>
          <p:cNvPr id="189448" name="Text Box 8"/>
          <p:cNvSpPr txBox="1">
            <a:spLocks noChangeArrowheads="1"/>
          </p:cNvSpPr>
          <p:nvPr/>
        </p:nvSpPr>
        <p:spPr bwMode="auto">
          <a:xfrm>
            <a:off x="6858000" y="3352800"/>
            <a:ext cx="37338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FFFFFF"/>
                </a:solidFill>
              </a:rPr>
              <a:t>Poor clusters:</a:t>
            </a:r>
            <a:r>
              <a:rPr lang="en-US" altLang="en-US" sz="2400">
                <a:solidFill>
                  <a:srgbClr val="FFFFFF"/>
                </a:solidFill>
              </a:rPr>
              <a:t>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Less than 1,000 galaxies (often just a few), diameter of a few Mpc, generally not condensed towards the center</a:t>
            </a:r>
          </a:p>
        </p:txBody>
      </p:sp>
      <p:pic>
        <p:nvPicPr>
          <p:cNvPr id="1894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01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8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89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6" grpId="0" autoUpdateAnimBg="0"/>
      <p:bldP spid="189447" grpId="0" autoUpdateAnimBg="0"/>
      <p:bldP spid="189448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4100">
                <a:solidFill>
                  <a:srgbClr val="000099"/>
                </a:solidFill>
              </a:rPr>
              <a:t>Hot Gas in Clusters of Galaxies</a:t>
            </a:r>
          </a:p>
        </p:txBody>
      </p:sp>
      <p:sp>
        <p:nvSpPr>
          <p:cNvPr id="190467" name="Line 3"/>
          <p:cNvSpPr>
            <a:spLocks noChangeShapeType="1"/>
          </p:cNvSpPr>
          <p:nvPr/>
        </p:nvSpPr>
        <p:spPr bwMode="auto">
          <a:xfrm>
            <a:off x="2209800" y="838200"/>
            <a:ext cx="8077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0469" name="Text Box 5"/>
          <p:cNvSpPr txBox="1">
            <a:spLocks noChangeArrowheads="1"/>
          </p:cNvSpPr>
          <p:nvPr/>
        </p:nvSpPr>
        <p:spPr bwMode="auto">
          <a:xfrm>
            <a:off x="2971800" y="854076"/>
            <a:ext cx="7315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Space between galaxies is not empty, but filled with hot gas (observable in X-rays)</a:t>
            </a:r>
          </a:p>
        </p:txBody>
      </p:sp>
      <p:sp>
        <p:nvSpPr>
          <p:cNvPr id="190470" name="Text Box 6"/>
          <p:cNvSpPr txBox="1">
            <a:spLocks noChangeArrowheads="1"/>
          </p:cNvSpPr>
          <p:nvPr/>
        </p:nvSpPr>
        <p:spPr bwMode="auto">
          <a:xfrm>
            <a:off x="2971800" y="1692276"/>
            <a:ext cx="7315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That this gas remains gravitationally bound provides further evidence for dark matter.</a:t>
            </a:r>
          </a:p>
        </p:txBody>
      </p:sp>
      <p:pic>
        <p:nvPicPr>
          <p:cNvPr id="190471" name="Picture 7" descr="08a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2533650"/>
            <a:ext cx="3817938" cy="3714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0472" name="Picture 8" descr="08b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2533650"/>
            <a:ext cx="3817938" cy="3714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0473" name="Text Box 9"/>
          <p:cNvSpPr txBox="1">
            <a:spLocks noChangeArrowheads="1"/>
          </p:cNvSpPr>
          <p:nvPr/>
        </p:nvSpPr>
        <p:spPr bwMode="auto">
          <a:xfrm>
            <a:off x="5187950" y="6384926"/>
            <a:ext cx="309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99"/>
                </a:solidFill>
              </a:rPr>
              <a:t>Coma Cluster of Galaxies</a:t>
            </a:r>
          </a:p>
        </p:txBody>
      </p:sp>
      <p:sp>
        <p:nvSpPr>
          <p:cNvPr id="190474" name="Text Box 10"/>
          <p:cNvSpPr txBox="1">
            <a:spLocks noChangeArrowheads="1"/>
          </p:cNvSpPr>
          <p:nvPr/>
        </p:nvSpPr>
        <p:spPr bwMode="auto">
          <a:xfrm>
            <a:off x="2873375" y="5851526"/>
            <a:ext cx="1949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FFFF"/>
                </a:solidFill>
              </a:rPr>
              <a:t>Visible light</a:t>
            </a:r>
          </a:p>
        </p:txBody>
      </p:sp>
      <p:sp>
        <p:nvSpPr>
          <p:cNvPr id="190475" name="Text Box 11"/>
          <p:cNvSpPr txBox="1">
            <a:spLocks noChangeArrowheads="1"/>
          </p:cNvSpPr>
          <p:nvPr/>
        </p:nvSpPr>
        <p:spPr bwMode="auto">
          <a:xfrm>
            <a:off x="9463088" y="5851526"/>
            <a:ext cx="1008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FFFF"/>
                </a:solidFill>
              </a:rPr>
              <a:t>X-rays</a:t>
            </a:r>
          </a:p>
        </p:txBody>
      </p:sp>
      <p:sp>
        <p:nvSpPr>
          <p:cNvPr id="190476" name="Line 12"/>
          <p:cNvSpPr>
            <a:spLocks noChangeShapeType="1"/>
          </p:cNvSpPr>
          <p:nvPr/>
        </p:nvSpPr>
        <p:spPr bwMode="auto">
          <a:xfrm flipH="1" flipV="1">
            <a:off x="6484938" y="2514600"/>
            <a:ext cx="2233612" cy="1600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0477" name="Line 13"/>
          <p:cNvSpPr>
            <a:spLocks noChangeShapeType="1"/>
          </p:cNvSpPr>
          <p:nvPr/>
        </p:nvSpPr>
        <p:spPr bwMode="auto">
          <a:xfrm flipH="1">
            <a:off x="6484938" y="4648200"/>
            <a:ext cx="2233612" cy="1600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15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90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90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9" grpId="0" autoUpdateAnimBg="0"/>
      <p:bldP spid="190470" grpId="0" autoUpdateAnimBg="0"/>
      <p:bldP spid="190473" grpId="0" autoUpdateAnimBg="0"/>
      <p:bldP spid="190474" grpId="0" autoUpdateAnimBg="0"/>
      <p:bldP spid="190475" grpId="0" autoUpdateAnimBg="0"/>
      <p:bldP spid="190476" grpId="0" animBg="1"/>
      <p:bldP spid="19047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400">
                <a:solidFill>
                  <a:srgbClr val="000099"/>
                </a:solidFill>
              </a:rPr>
              <a:t>Our Galaxy Cluster: The Local Group</a:t>
            </a:r>
          </a:p>
        </p:txBody>
      </p:sp>
      <p:sp>
        <p:nvSpPr>
          <p:cNvPr id="191491" name="Line 3"/>
          <p:cNvSpPr>
            <a:spLocks noChangeShapeType="1"/>
          </p:cNvSpPr>
          <p:nvPr/>
        </p:nvSpPr>
        <p:spPr bwMode="auto">
          <a:xfrm>
            <a:off x="2209800" y="838200"/>
            <a:ext cx="80010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91493" name="Picture 5" descr="15a"/>
          <p:cNvPicPr>
            <a:picLocks noChangeAspect="1" noChangeArrowheads="1"/>
          </p:cNvPicPr>
          <p:nvPr>
            <p:ph idx="1"/>
          </p:nvPr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1625" y="1295400"/>
            <a:ext cx="7772400" cy="480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1494" name="Text Box 6"/>
          <p:cNvSpPr txBox="1">
            <a:spLocks noChangeArrowheads="1"/>
          </p:cNvSpPr>
          <p:nvPr/>
        </p:nvSpPr>
        <p:spPr bwMode="auto">
          <a:xfrm>
            <a:off x="3571876" y="1873251"/>
            <a:ext cx="2259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00"/>
                </a:solidFill>
              </a:rPr>
              <a:t>Milky Way</a:t>
            </a:r>
          </a:p>
        </p:txBody>
      </p:sp>
      <p:sp>
        <p:nvSpPr>
          <p:cNvPr id="191495" name="Text Box 7"/>
          <p:cNvSpPr txBox="1">
            <a:spLocks noChangeArrowheads="1"/>
          </p:cNvSpPr>
          <p:nvPr/>
        </p:nvSpPr>
        <p:spPr bwMode="auto">
          <a:xfrm>
            <a:off x="8156576" y="1941514"/>
            <a:ext cx="2257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00"/>
                </a:solidFill>
              </a:rPr>
              <a:t>Andromeda galaxy</a:t>
            </a:r>
          </a:p>
        </p:txBody>
      </p:sp>
      <p:sp>
        <p:nvSpPr>
          <p:cNvPr id="191496" name="Text Box 8"/>
          <p:cNvSpPr txBox="1">
            <a:spLocks noChangeArrowheads="1"/>
          </p:cNvSpPr>
          <p:nvPr/>
        </p:nvSpPr>
        <p:spPr bwMode="auto">
          <a:xfrm>
            <a:off x="3638550" y="4733926"/>
            <a:ext cx="2590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00"/>
                </a:solidFill>
              </a:rPr>
              <a:t>Small Magellanic Cloud</a:t>
            </a:r>
          </a:p>
        </p:txBody>
      </p:sp>
      <p:sp>
        <p:nvSpPr>
          <p:cNvPr id="191497" name="Text Box 9"/>
          <p:cNvSpPr txBox="1">
            <a:spLocks noChangeArrowheads="1"/>
          </p:cNvSpPr>
          <p:nvPr/>
        </p:nvSpPr>
        <p:spPr bwMode="auto">
          <a:xfrm>
            <a:off x="5232401" y="5278439"/>
            <a:ext cx="27908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00"/>
                </a:solidFill>
              </a:rPr>
              <a:t>Large Magellanic Cloud</a:t>
            </a:r>
          </a:p>
        </p:txBody>
      </p:sp>
      <p:sp>
        <p:nvSpPr>
          <p:cNvPr id="191498" name="Line 10"/>
          <p:cNvSpPr>
            <a:spLocks noChangeShapeType="1"/>
          </p:cNvSpPr>
          <p:nvPr/>
        </p:nvSpPr>
        <p:spPr bwMode="auto">
          <a:xfrm>
            <a:off x="4170364" y="2214564"/>
            <a:ext cx="2192337" cy="143033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1499" name="Line 11"/>
          <p:cNvSpPr>
            <a:spLocks noChangeShapeType="1"/>
          </p:cNvSpPr>
          <p:nvPr/>
        </p:nvSpPr>
        <p:spPr bwMode="auto">
          <a:xfrm flipV="1">
            <a:off x="5100638" y="3986213"/>
            <a:ext cx="863600" cy="74771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1500" name="Line 12"/>
          <p:cNvSpPr>
            <a:spLocks noChangeShapeType="1"/>
          </p:cNvSpPr>
          <p:nvPr/>
        </p:nvSpPr>
        <p:spPr bwMode="auto">
          <a:xfrm flipH="1" flipV="1">
            <a:off x="6229350" y="4054476"/>
            <a:ext cx="133350" cy="12922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1501" name="Line 13"/>
          <p:cNvSpPr>
            <a:spLocks noChangeShapeType="1"/>
          </p:cNvSpPr>
          <p:nvPr/>
        </p:nvSpPr>
        <p:spPr bwMode="auto">
          <a:xfrm flipH="1">
            <a:off x="9151938" y="2282826"/>
            <a:ext cx="266700" cy="16351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91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91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91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191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91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9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9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19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4" grpId="0" autoUpdateAnimBg="0"/>
      <p:bldP spid="191495" grpId="0" autoUpdateAnimBg="0"/>
      <p:bldP spid="191496" grpId="0" autoUpdateAnimBg="0"/>
      <p:bldP spid="191497" grpId="0" autoUpdateAnimBg="0"/>
      <p:bldP spid="191498" grpId="0" animBg="1"/>
      <p:bldP spid="191499" grpId="0" animBg="1"/>
      <p:bldP spid="191500" grpId="0" animBg="1"/>
      <p:bldP spid="19150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984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300">
                <a:solidFill>
                  <a:srgbClr val="000099"/>
                </a:solidFill>
              </a:rPr>
              <a:t>Strategies to Explore the Structure of Our Milky Way</a:t>
            </a:r>
          </a:p>
        </p:txBody>
      </p:sp>
      <p:sp>
        <p:nvSpPr>
          <p:cNvPr id="204803" name="Line 3"/>
          <p:cNvSpPr>
            <a:spLocks noChangeShapeType="1"/>
          </p:cNvSpPr>
          <p:nvPr/>
        </p:nvSpPr>
        <p:spPr bwMode="auto">
          <a:xfrm>
            <a:off x="2209800" y="1143000"/>
            <a:ext cx="7848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048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3276600" y="1752601"/>
            <a:ext cx="67198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I. Select bright objects that you can see throughout the Milky Way and trace their directions and distances</a:t>
            </a:r>
          </a:p>
        </p:txBody>
      </p:sp>
      <p:sp>
        <p:nvSpPr>
          <p:cNvPr id="204806" name="Text Box 6"/>
          <p:cNvSpPr txBox="1">
            <a:spLocks noChangeArrowheads="1"/>
          </p:cNvSpPr>
          <p:nvPr/>
        </p:nvSpPr>
        <p:spPr bwMode="auto">
          <a:xfrm>
            <a:off x="3290888" y="3124200"/>
            <a:ext cx="668655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II. Observe objects at wavelengths other than visible (to circumvent the problem of optical obscuration), and catalogue their directions and distances</a:t>
            </a:r>
          </a:p>
        </p:txBody>
      </p:sp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3276600" y="4876801"/>
            <a:ext cx="67198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III. Trace the orbital velocities of objects in different directions relative to our position</a:t>
            </a:r>
          </a:p>
        </p:txBody>
      </p:sp>
    </p:spTree>
    <p:extLst>
      <p:ext uri="{BB962C8B-B14F-4D97-AF65-F5344CB8AC3E}">
        <p14:creationId xmlns:p14="http://schemas.microsoft.com/office/powerpoint/2010/main" val="224773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4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04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04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5" grpId="0" autoUpdateAnimBg="0"/>
      <p:bldP spid="204806" grpId="0" autoUpdateAnimBg="0"/>
      <p:bldP spid="204807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Neighboring Galaxies</a:t>
            </a:r>
          </a:p>
        </p:txBody>
      </p:sp>
      <p:sp>
        <p:nvSpPr>
          <p:cNvPr id="192515" name="Line 3"/>
          <p:cNvSpPr>
            <a:spLocks noChangeShapeType="1"/>
          </p:cNvSpPr>
          <p:nvPr/>
        </p:nvSpPr>
        <p:spPr bwMode="auto">
          <a:xfrm>
            <a:off x="2209800" y="838200"/>
            <a:ext cx="62484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92517" name="Picture 5" descr="15b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2886076"/>
            <a:ext cx="4343400" cy="3971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2518" name="Picture 6" descr="15c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2286000"/>
            <a:ext cx="4343400" cy="3424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2819400" y="946151"/>
            <a:ext cx="7696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Some galaxies of our local group are difficult to observe because they are located behind the center of our Milky Way, from our view point.</a:t>
            </a:r>
          </a:p>
        </p:txBody>
      </p:sp>
      <p:sp>
        <p:nvSpPr>
          <p:cNvPr id="192520" name="Text Box 8"/>
          <p:cNvSpPr txBox="1">
            <a:spLocks noChangeArrowheads="1"/>
          </p:cNvSpPr>
          <p:nvPr/>
        </p:nvSpPr>
        <p:spPr bwMode="auto">
          <a:xfrm>
            <a:off x="7467600" y="5791201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i="1">
                <a:solidFill>
                  <a:srgbClr val="333399"/>
                </a:solidFill>
              </a:rPr>
              <a:t>Spiral Galaxy Dwingeloo 1</a:t>
            </a:r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38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0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Interacting Galaxies</a:t>
            </a:r>
          </a:p>
        </p:txBody>
      </p:sp>
      <p:sp>
        <p:nvSpPr>
          <p:cNvPr id="193539" name="Line 3"/>
          <p:cNvSpPr>
            <a:spLocks noChangeShapeType="1"/>
          </p:cNvSpPr>
          <p:nvPr/>
        </p:nvSpPr>
        <p:spPr bwMode="auto">
          <a:xfrm>
            <a:off x="2209800" y="838200"/>
            <a:ext cx="5791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41" name="Picture 5" descr="12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906464"/>
            <a:ext cx="3581400" cy="3055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3200400" y="884239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FFFF"/>
                </a:solidFill>
              </a:rPr>
              <a:t>Cartwheel Galaxy</a:t>
            </a:r>
          </a:p>
        </p:txBody>
      </p:sp>
      <p:sp>
        <p:nvSpPr>
          <p:cNvPr id="193543" name="Text Box 7"/>
          <p:cNvSpPr txBox="1">
            <a:spLocks noChangeArrowheads="1"/>
          </p:cNvSpPr>
          <p:nvPr/>
        </p:nvSpPr>
        <p:spPr bwMode="auto">
          <a:xfrm>
            <a:off x="7162800" y="914401"/>
            <a:ext cx="3276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Particularly in rich clusters, galaxies can collide and interact.</a:t>
            </a:r>
          </a:p>
        </p:txBody>
      </p:sp>
      <p:sp>
        <p:nvSpPr>
          <p:cNvPr id="193544" name="Text Box 8"/>
          <p:cNvSpPr txBox="1">
            <a:spLocks noChangeArrowheads="1"/>
          </p:cNvSpPr>
          <p:nvPr/>
        </p:nvSpPr>
        <p:spPr bwMode="auto">
          <a:xfrm>
            <a:off x="7315200" y="2362201"/>
            <a:ext cx="2971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Galaxy collisions can produce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ring galaxies and</a:t>
            </a:r>
          </a:p>
        </p:txBody>
      </p:sp>
      <p:sp>
        <p:nvSpPr>
          <p:cNvPr id="193545" name="Text Box 9"/>
          <p:cNvSpPr txBox="1">
            <a:spLocks noChangeArrowheads="1"/>
          </p:cNvSpPr>
          <p:nvPr/>
        </p:nvSpPr>
        <p:spPr bwMode="auto">
          <a:xfrm>
            <a:off x="7324725" y="38862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tidal tails.</a:t>
            </a:r>
          </a:p>
        </p:txBody>
      </p:sp>
      <p:pic>
        <p:nvPicPr>
          <p:cNvPr id="193546" name="Picture 10" descr="09"/>
          <p:cNvPicPr>
            <a:picLocks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4016376"/>
            <a:ext cx="3810000" cy="2765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3547" name="Text Box 11"/>
          <p:cNvSpPr txBox="1">
            <a:spLocks noChangeArrowheads="1"/>
          </p:cNvSpPr>
          <p:nvPr/>
        </p:nvSpPr>
        <p:spPr bwMode="auto">
          <a:xfrm>
            <a:off x="7239000" y="4648201"/>
            <a:ext cx="3200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Often triggering active star formation: starburst galaxies</a:t>
            </a:r>
          </a:p>
        </p:txBody>
      </p:sp>
      <p:sp>
        <p:nvSpPr>
          <p:cNvPr id="193548" name="Text Box 12"/>
          <p:cNvSpPr txBox="1">
            <a:spLocks noChangeArrowheads="1"/>
          </p:cNvSpPr>
          <p:nvPr/>
        </p:nvSpPr>
        <p:spPr bwMode="auto">
          <a:xfrm>
            <a:off x="3200400" y="4038601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FFFF"/>
                </a:solidFill>
              </a:rPr>
              <a:t>NGC 4038/4039</a:t>
            </a:r>
          </a:p>
        </p:txBody>
      </p:sp>
      <p:sp>
        <p:nvSpPr>
          <p:cNvPr id="193549" name="Line 13"/>
          <p:cNvSpPr>
            <a:spLocks noChangeShapeType="1"/>
          </p:cNvSpPr>
          <p:nvPr/>
        </p:nvSpPr>
        <p:spPr bwMode="auto">
          <a:xfrm flipH="1" flipV="1">
            <a:off x="5105400" y="2613025"/>
            <a:ext cx="2590800" cy="762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3550" name="Line 14"/>
          <p:cNvSpPr>
            <a:spLocks noChangeShapeType="1"/>
          </p:cNvSpPr>
          <p:nvPr/>
        </p:nvSpPr>
        <p:spPr bwMode="auto">
          <a:xfrm flipH="1">
            <a:off x="4267200" y="4114800"/>
            <a:ext cx="3810000" cy="609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3551" name="Line 15"/>
          <p:cNvSpPr>
            <a:spLocks noChangeShapeType="1"/>
          </p:cNvSpPr>
          <p:nvPr/>
        </p:nvSpPr>
        <p:spPr bwMode="auto">
          <a:xfrm flipH="1">
            <a:off x="5715000" y="5334000"/>
            <a:ext cx="1752600" cy="457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52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93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193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93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7" dur="500"/>
                                        <p:tgtEl>
                                          <p:spTgt spid="193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9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6" dur="500"/>
                                        <p:tgtEl>
                                          <p:spTgt spid="193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utoUpdateAnimBg="0"/>
      <p:bldP spid="193543" grpId="0" autoUpdateAnimBg="0"/>
      <p:bldP spid="193544" grpId="0" autoUpdateAnimBg="0"/>
      <p:bldP spid="193545" grpId="0" autoUpdateAnimBg="0"/>
      <p:bldP spid="193547" grpId="0" autoUpdateAnimBg="0"/>
      <p:bldP spid="193548" grpId="0" autoUpdateAnimBg="0"/>
      <p:bldP spid="193549" grpId="0" animBg="1"/>
      <p:bldP spid="193550" grpId="0" animBg="1"/>
      <p:bldP spid="19355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Tidal Tails</a:t>
            </a:r>
          </a:p>
        </p:txBody>
      </p:sp>
      <p:sp>
        <p:nvSpPr>
          <p:cNvPr id="194563" name="Line 3"/>
          <p:cNvSpPr>
            <a:spLocks noChangeShapeType="1"/>
          </p:cNvSpPr>
          <p:nvPr/>
        </p:nvSpPr>
        <p:spPr bwMode="auto">
          <a:xfrm>
            <a:off x="2209800" y="838200"/>
            <a:ext cx="3505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94565" name="Picture 5" descr="10a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1095375"/>
            <a:ext cx="4235450" cy="2757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66" name="Picture 6" descr="10b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4092576"/>
            <a:ext cx="7543800" cy="2536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67" name="Text Box 7"/>
          <p:cNvSpPr txBox="1">
            <a:spLocks noChangeArrowheads="1"/>
          </p:cNvSpPr>
          <p:nvPr/>
        </p:nvSpPr>
        <p:spPr bwMode="auto">
          <a:xfrm>
            <a:off x="7131050" y="1171575"/>
            <a:ext cx="3429000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300">
                <a:solidFill>
                  <a:srgbClr val="333399"/>
                </a:solidFill>
              </a:rPr>
              <a:t>Example for galaxy interaction with tidal tails: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333399"/>
                </a:solidFill>
              </a:rPr>
              <a:t>The Mice</a:t>
            </a:r>
          </a:p>
        </p:txBody>
      </p:sp>
      <p:sp>
        <p:nvSpPr>
          <p:cNvPr id="194568" name="Text Box 8"/>
          <p:cNvSpPr txBox="1">
            <a:spLocks noChangeArrowheads="1"/>
          </p:cNvSpPr>
          <p:nvPr/>
        </p:nvSpPr>
        <p:spPr bwMode="auto">
          <a:xfrm>
            <a:off x="7086600" y="2651126"/>
            <a:ext cx="3581400" cy="12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500">
                <a:solidFill>
                  <a:srgbClr val="333399"/>
                </a:solidFill>
              </a:rPr>
              <a:t>Computer simulations produce similar structures.</a:t>
            </a:r>
          </a:p>
        </p:txBody>
      </p:sp>
      <p:pic>
        <p:nvPicPr>
          <p:cNvPr id="1945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11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7" grpId="0" autoUpdateAnimBg="0"/>
      <p:bldP spid="194568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700">
                <a:solidFill>
                  <a:srgbClr val="000099"/>
                </a:solidFill>
              </a:rPr>
              <a:t>Simulations of Galaxy Interactions</a:t>
            </a:r>
          </a:p>
        </p:txBody>
      </p:sp>
      <p:sp>
        <p:nvSpPr>
          <p:cNvPr id="195587" name="Line 3"/>
          <p:cNvSpPr>
            <a:spLocks noChangeShapeType="1"/>
          </p:cNvSpPr>
          <p:nvPr/>
        </p:nvSpPr>
        <p:spPr bwMode="auto">
          <a:xfrm>
            <a:off x="2209800" y="838200"/>
            <a:ext cx="79248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589" name="Picture 5" descr="11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7"/>
          <a:stretch>
            <a:fillRect/>
          </a:stretch>
        </p:blipFill>
        <p:spPr>
          <a:xfrm>
            <a:off x="3048000" y="914401"/>
            <a:ext cx="2724150" cy="5845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5590" name="Picture 6" descr="13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3026" y="914400"/>
            <a:ext cx="2822575" cy="5867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5591" name="Text Box 7"/>
          <p:cNvSpPr txBox="1">
            <a:spLocks noChangeArrowheads="1"/>
          </p:cNvSpPr>
          <p:nvPr/>
        </p:nvSpPr>
        <p:spPr bwMode="auto">
          <a:xfrm>
            <a:off x="5902325" y="1489075"/>
            <a:ext cx="1676400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333399"/>
                </a:solidFill>
              </a:rPr>
              <a:t>Numerical simulations of galaxy interactions have been very successful in reproducing tidal interactions like bridges, tidal tails, and rings.</a:t>
            </a:r>
          </a:p>
        </p:txBody>
      </p:sp>
    </p:spTree>
    <p:extLst>
      <p:ext uri="{BB962C8B-B14F-4D97-AF65-F5344CB8AC3E}">
        <p14:creationId xmlns:p14="http://schemas.microsoft.com/office/powerpoint/2010/main" val="260260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5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91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Mergers of Galaxies</a:t>
            </a:r>
          </a:p>
        </p:txBody>
      </p:sp>
      <p:sp>
        <p:nvSpPr>
          <p:cNvPr id="196611" name="Line 3"/>
          <p:cNvSpPr>
            <a:spLocks noChangeShapeType="1"/>
          </p:cNvSpPr>
          <p:nvPr/>
        </p:nvSpPr>
        <p:spPr bwMode="auto">
          <a:xfrm>
            <a:off x="2209800" y="838200"/>
            <a:ext cx="58674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966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3" name="Picture 5" descr="14a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9426" y="1219200"/>
            <a:ext cx="3852863" cy="3746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6614" name="Picture 6" descr="14b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70726" y="1219201"/>
            <a:ext cx="3521075" cy="1908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6615" name="Picture 7" descr="14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211638"/>
            <a:ext cx="2390775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6" name="Text Box 8"/>
          <p:cNvSpPr txBox="1">
            <a:spLocks noChangeArrowheads="1"/>
          </p:cNvSpPr>
          <p:nvPr/>
        </p:nvSpPr>
        <p:spPr bwMode="auto">
          <a:xfrm>
            <a:off x="2962276" y="3352800"/>
            <a:ext cx="160972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333399"/>
                </a:solidFill>
              </a:rPr>
              <a:t>NGC 7252: Probably result of merger of two galaxies, ~ a billion years ago:</a:t>
            </a:r>
          </a:p>
        </p:txBody>
      </p:sp>
      <p:sp>
        <p:nvSpPr>
          <p:cNvPr id="196617" name="Text Box 9"/>
          <p:cNvSpPr txBox="1">
            <a:spLocks noChangeArrowheads="1"/>
          </p:cNvSpPr>
          <p:nvPr/>
        </p:nvSpPr>
        <p:spPr bwMode="auto">
          <a:xfrm>
            <a:off x="2962275" y="5334001"/>
            <a:ext cx="17272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333399"/>
                </a:solidFill>
              </a:rPr>
              <a:t>Small galaxy remnant in the center is rotating backward!</a:t>
            </a:r>
          </a:p>
        </p:txBody>
      </p:sp>
      <p:sp>
        <p:nvSpPr>
          <p:cNvPr id="196618" name="Text Box 10"/>
          <p:cNvSpPr txBox="1">
            <a:spLocks noChangeArrowheads="1"/>
          </p:cNvSpPr>
          <p:nvPr/>
        </p:nvSpPr>
        <p:spPr bwMode="auto">
          <a:xfrm>
            <a:off x="7137400" y="3108325"/>
            <a:ext cx="34544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900">
                <a:solidFill>
                  <a:srgbClr val="333399"/>
                </a:solidFill>
              </a:rPr>
              <a:t>Radio image of M 64: Central regions rotating backward!</a:t>
            </a:r>
          </a:p>
        </p:txBody>
      </p:sp>
      <p:sp>
        <p:nvSpPr>
          <p:cNvPr id="196619" name="Text Box 11"/>
          <p:cNvSpPr txBox="1">
            <a:spLocks noChangeArrowheads="1"/>
          </p:cNvSpPr>
          <p:nvPr/>
        </p:nvSpPr>
        <p:spPr bwMode="auto">
          <a:xfrm>
            <a:off x="6096001" y="5476876"/>
            <a:ext cx="17938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99"/>
                </a:solidFill>
              </a:rPr>
              <a:t>Multiple nuclei in giant elliptical galaxies</a:t>
            </a:r>
          </a:p>
        </p:txBody>
      </p:sp>
    </p:spTree>
    <p:extLst>
      <p:ext uri="{BB962C8B-B14F-4D97-AF65-F5344CB8AC3E}">
        <p14:creationId xmlns:p14="http://schemas.microsoft.com/office/powerpoint/2010/main" val="285755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6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6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6" grpId="0" autoUpdateAnimBg="0"/>
      <p:bldP spid="196617" grpId="0" autoUpdateAnimBg="0"/>
      <p:bldP spid="196618" grpId="0" autoUpdateAnimBg="0"/>
      <p:bldP spid="196619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Galactic Cannibalism</a:t>
            </a:r>
          </a:p>
        </p:txBody>
      </p:sp>
      <p:sp>
        <p:nvSpPr>
          <p:cNvPr id="197635" name="Line 3"/>
          <p:cNvSpPr>
            <a:spLocks noChangeShapeType="1"/>
          </p:cNvSpPr>
          <p:nvPr/>
        </p:nvSpPr>
        <p:spPr bwMode="auto">
          <a:xfrm>
            <a:off x="2209800" y="838200"/>
            <a:ext cx="6172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97637" name="Picture 5" descr="ngc5194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4"/>
          <a:stretch>
            <a:fillRect/>
          </a:stretch>
        </p:blipFill>
        <p:spPr>
          <a:xfrm>
            <a:off x="2438400" y="1143000"/>
            <a:ext cx="5943600" cy="5429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7638" name="Text Box 6"/>
          <p:cNvSpPr txBox="1">
            <a:spLocks noChangeArrowheads="1"/>
          </p:cNvSpPr>
          <p:nvPr/>
        </p:nvSpPr>
        <p:spPr bwMode="auto">
          <a:xfrm>
            <a:off x="7010400" y="1219200"/>
            <a:ext cx="297180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Collisions of large with small galaxies often result in complete disruption of the smaller galaxy.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Small galaxy is “swallowed” by the larger one.</a:t>
            </a:r>
          </a:p>
        </p:txBody>
      </p:sp>
      <p:sp>
        <p:nvSpPr>
          <p:cNvPr id="197639" name="Text Box 7"/>
          <p:cNvSpPr txBox="1">
            <a:spLocks noChangeArrowheads="1"/>
          </p:cNvSpPr>
          <p:nvPr/>
        </p:nvSpPr>
        <p:spPr bwMode="auto">
          <a:xfrm>
            <a:off x="7010400" y="4953001"/>
            <a:ext cx="3429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This process is called “galactic cannibalism”</a:t>
            </a:r>
          </a:p>
        </p:txBody>
      </p:sp>
      <p:sp>
        <p:nvSpPr>
          <p:cNvPr id="197640" name="Text Box 8"/>
          <p:cNvSpPr txBox="1">
            <a:spLocks noChangeArrowheads="1"/>
          </p:cNvSpPr>
          <p:nvPr/>
        </p:nvSpPr>
        <p:spPr bwMode="auto">
          <a:xfrm>
            <a:off x="3048000" y="1295401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FFFF"/>
                </a:solidFill>
              </a:rPr>
              <a:t>NGC 5194</a:t>
            </a:r>
          </a:p>
        </p:txBody>
      </p:sp>
      <p:pic>
        <p:nvPicPr>
          <p:cNvPr id="197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4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9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8" grpId="0" autoUpdateAnimBg="0"/>
      <p:bldP spid="197639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Starburst Galaxies</a:t>
            </a:r>
          </a:p>
        </p:txBody>
      </p:sp>
      <p:sp>
        <p:nvSpPr>
          <p:cNvPr id="198659" name="Line 3"/>
          <p:cNvSpPr>
            <a:spLocks noChangeShapeType="1"/>
          </p:cNvSpPr>
          <p:nvPr/>
        </p:nvSpPr>
        <p:spPr bwMode="auto">
          <a:xfrm>
            <a:off x="2209800" y="838200"/>
            <a:ext cx="54864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8661" name="Text Box 5"/>
          <p:cNvSpPr txBox="1">
            <a:spLocks noChangeArrowheads="1"/>
          </p:cNvSpPr>
          <p:nvPr/>
        </p:nvSpPr>
        <p:spPr bwMode="auto">
          <a:xfrm>
            <a:off x="7315200" y="2667000"/>
            <a:ext cx="30480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Starburst galaxies are often very rich in gas and dust; bright in infrared: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333399"/>
                </a:solidFill>
              </a:rPr>
              <a:t>ultraluminous infrared galaxies</a:t>
            </a:r>
          </a:p>
        </p:txBody>
      </p:sp>
      <p:pic>
        <p:nvPicPr>
          <p:cNvPr id="198662" name="Picture 6" descr="cocoon_galaxy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3898900"/>
            <a:ext cx="4343400" cy="2882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8663" name="Picture 7" descr="m82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914400"/>
            <a:ext cx="4343400" cy="2882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8664" name="Text Box 8"/>
          <p:cNvSpPr txBox="1">
            <a:spLocks noChangeArrowheads="1"/>
          </p:cNvSpPr>
          <p:nvPr/>
        </p:nvSpPr>
        <p:spPr bwMode="auto">
          <a:xfrm>
            <a:off x="6073775" y="3395664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FFFF"/>
                </a:solidFill>
              </a:rPr>
              <a:t>M 82</a:t>
            </a:r>
          </a:p>
        </p:txBody>
      </p:sp>
      <p:sp>
        <p:nvSpPr>
          <p:cNvPr id="198665" name="Text Box 9"/>
          <p:cNvSpPr txBox="1">
            <a:spLocks noChangeArrowheads="1"/>
          </p:cNvSpPr>
          <p:nvPr/>
        </p:nvSpPr>
        <p:spPr bwMode="auto">
          <a:xfrm>
            <a:off x="4930775" y="6362701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FFFF"/>
                </a:solidFill>
              </a:rPr>
              <a:t>Cocoon Galaxy</a:t>
            </a:r>
          </a:p>
        </p:txBody>
      </p:sp>
      <p:pic>
        <p:nvPicPr>
          <p:cNvPr id="1986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87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8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1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Large Scale Structure</a:t>
            </a:r>
          </a:p>
        </p:txBody>
      </p:sp>
      <p:sp>
        <p:nvSpPr>
          <p:cNvPr id="199683" name="Line 3"/>
          <p:cNvSpPr>
            <a:spLocks noChangeShapeType="1"/>
          </p:cNvSpPr>
          <p:nvPr/>
        </p:nvSpPr>
        <p:spPr bwMode="auto">
          <a:xfrm>
            <a:off x="2209800" y="838200"/>
            <a:ext cx="6324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9685" name="Picture 5" descr="16"/>
          <p:cNvPicPr>
            <a:picLocks noChangeAspect="1" noChangeArrowheads="1"/>
          </p:cNvPicPr>
          <p:nvPr>
            <p:ph idx="1"/>
          </p:nvPr>
        </p:nvPicPr>
        <p:blipFill>
          <a:blip r:embed="rId3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1" y="860425"/>
            <a:ext cx="5072063" cy="594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9686" name="Line 6"/>
          <p:cNvSpPr>
            <a:spLocks noChangeShapeType="1"/>
          </p:cNvSpPr>
          <p:nvPr/>
        </p:nvSpPr>
        <p:spPr bwMode="auto">
          <a:xfrm flipH="1">
            <a:off x="7067550" y="1989138"/>
            <a:ext cx="1093788" cy="45085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9687" name="Line 7"/>
          <p:cNvSpPr>
            <a:spLocks noChangeShapeType="1"/>
          </p:cNvSpPr>
          <p:nvPr/>
        </p:nvSpPr>
        <p:spPr bwMode="auto">
          <a:xfrm flipH="1">
            <a:off x="7135814" y="2063751"/>
            <a:ext cx="1093787" cy="6016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9688" name="Line 8"/>
          <p:cNvSpPr>
            <a:spLocks noChangeShapeType="1"/>
          </p:cNvSpPr>
          <p:nvPr/>
        </p:nvSpPr>
        <p:spPr bwMode="auto">
          <a:xfrm flipH="1" flipV="1">
            <a:off x="6588126" y="1838326"/>
            <a:ext cx="1573213" cy="746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9689" name="Line 9"/>
          <p:cNvSpPr>
            <a:spLocks noChangeShapeType="1"/>
          </p:cNvSpPr>
          <p:nvPr/>
        </p:nvSpPr>
        <p:spPr bwMode="auto">
          <a:xfrm flipH="1" flipV="1">
            <a:off x="6042025" y="2590800"/>
            <a:ext cx="1982788" cy="90328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9690" name="Line 10"/>
          <p:cNvSpPr>
            <a:spLocks noChangeShapeType="1"/>
          </p:cNvSpPr>
          <p:nvPr/>
        </p:nvSpPr>
        <p:spPr bwMode="auto">
          <a:xfrm flipH="1">
            <a:off x="5903913" y="3644901"/>
            <a:ext cx="2120900" cy="11271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9691" name="Line 11"/>
          <p:cNvSpPr>
            <a:spLocks noChangeShapeType="1"/>
          </p:cNvSpPr>
          <p:nvPr/>
        </p:nvSpPr>
        <p:spPr bwMode="auto">
          <a:xfrm flipH="1" flipV="1">
            <a:off x="6110288" y="5375276"/>
            <a:ext cx="2051050" cy="746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9692" name="Line 12"/>
          <p:cNvSpPr>
            <a:spLocks noChangeShapeType="1"/>
          </p:cNvSpPr>
          <p:nvPr/>
        </p:nvSpPr>
        <p:spPr bwMode="auto">
          <a:xfrm flipH="1" flipV="1">
            <a:off x="6588126" y="5148263"/>
            <a:ext cx="1573213" cy="22701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9693" name="Text Box 13"/>
          <p:cNvSpPr txBox="1">
            <a:spLocks noChangeArrowheads="1"/>
          </p:cNvSpPr>
          <p:nvPr/>
        </p:nvSpPr>
        <p:spPr bwMode="auto">
          <a:xfrm>
            <a:off x="8001000" y="1190625"/>
            <a:ext cx="2286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Superclusters = clusters of clusters of galaxies</a:t>
            </a:r>
          </a:p>
        </p:txBody>
      </p:sp>
      <p:sp>
        <p:nvSpPr>
          <p:cNvPr id="199694" name="Text Box 14"/>
          <p:cNvSpPr txBox="1">
            <a:spLocks noChangeArrowheads="1"/>
          </p:cNvSpPr>
          <p:nvPr/>
        </p:nvSpPr>
        <p:spPr bwMode="auto">
          <a:xfrm>
            <a:off x="8001000" y="4894264"/>
            <a:ext cx="2667000" cy="167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300">
                <a:solidFill>
                  <a:srgbClr val="333399"/>
                </a:solidFill>
              </a:rPr>
              <a:t>Vast regions of space are completely empty: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300">
                <a:solidFill>
                  <a:srgbClr val="333399"/>
                </a:solidFill>
              </a:rPr>
              <a:t>“voids”</a:t>
            </a:r>
          </a:p>
        </p:txBody>
      </p:sp>
      <p:sp>
        <p:nvSpPr>
          <p:cNvPr id="199695" name="Text Box 15"/>
          <p:cNvSpPr txBox="1">
            <a:spLocks noChangeArrowheads="1"/>
          </p:cNvSpPr>
          <p:nvPr/>
        </p:nvSpPr>
        <p:spPr bwMode="auto">
          <a:xfrm>
            <a:off x="8001000" y="2971801"/>
            <a:ext cx="23622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300">
                <a:solidFill>
                  <a:srgbClr val="333399"/>
                </a:solidFill>
              </a:rPr>
              <a:t>Superclusters appear aligned along walls and filaments.</a:t>
            </a:r>
          </a:p>
        </p:txBody>
      </p:sp>
    </p:spTree>
    <p:extLst>
      <p:ext uri="{BB962C8B-B14F-4D97-AF65-F5344CB8AC3E}">
        <p14:creationId xmlns:p14="http://schemas.microsoft.com/office/powerpoint/2010/main" val="70694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9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500"/>
                                        <p:tgtEl>
                                          <p:spTgt spid="19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99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19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199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99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199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199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6" grpId="0" animBg="1"/>
      <p:bldP spid="199687" grpId="0" animBg="1"/>
      <p:bldP spid="199688" grpId="0" animBg="1"/>
      <p:bldP spid="199689" grpId="0" animBg="1"/>
      <p:bldP spid="199690" grpId="0" animBg="1"/>
      <p:bldP spid="199691" grpId="0" animBg="1"/>
      <p:bldP spid="199692" grpId="0" animBg="1"/>
      <p:bldP spid="199693" grpId="0" autoUpdateAnimBg="0"/>
      <p:bldP spid="199694" grpId="0" autoUpdateAnimBg="0"/>
      <p:bldP spid="199695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1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The Farthest Galaxies</a:t>
            </a:r>
          </a:p>
        </p:txBody>
      </p:sp>
      <p:sp>
        <p:nvSpPr>
          <p:cNvPr id="200707" name="Line 3"/>
          <p:cNvSpPr>
            <a:spLocks noChangeShapeType="1"/>
          </p:cNvSpPr>
          <p:nvPr/>
        </p:nvSpPr>
        <p:spPr bwMode="auto">
          <a:xfrm>
            <a:off x="2209800" y="838200"/>
            <a:ext cx="64008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007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0709" name="Picture 5" descr="distant_galaxies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976" y="1036638"/>
            <a:ext cx="6175375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0710" name="Text Box 6"/>
          <p:cNvSpPr txBox="1">
            <a:spLocks noChangeArrowheads="1"/>
          </p:cNvSpPr>
          <p:nvPr/>
        </p:nvSpPr>
        <p:spPr bwMode="auto">
          <a:xfrm>
            <a:off x="3003550" y="5730876"/>
            <a:ext cx="7620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The most distant galaxies visible by HST are seen at a time when the universe was only ~ 1 billion years old. </a:t>
            </a:r>
          </a:p>
        </p:txBody>
      </p:sp>
    </p:spTree>
    <p:extLst>
      <p:ext uri="{BB962C8B-B14F-4D97-AF65-F5344CB8AC3E}">
        <p14:creationId xmlns:p14="http://schemas.microsoft.com/office/powerpoint/2010/main" val="158994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1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2746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800">
                <a:solidFill>
                  <a:srgbClr val="000099"/>
                </a:solidFill>
              </a:rPr>
              <a:t>Exploring the Galaxy Using Clusters of Stars</a:t>
            </a:r>
          </a:p>
        </p:txBody>
      </p:sp>
      <p:sp>
        <p:nvSpPr>
          <p:cNvPr id="205827" name="Line 3"/>
          <p:cNvSpPr>
            <a:spLocks noChangeShapeType="1"/>
          </p:cNvSpPr>
          <p:nvPr/>
        </p:nvSpPr>
        <p:spPr bwMode="auto">
          <a:xfrm>
            <a:off x="2209800" y="1295400"/>
            <a:ext cx="68580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8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29" name="Picture 5" descr="05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2667000"/>
            <a:ext cx="5181600" cy="3067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830" name="Picture 6" descr="09a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58200" y="1524000"/>
            <a:ext cx="1938338" cy="220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831" name="Picture 7" descr="09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4572000"/>
            <a:ext cx="20796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2" name="Text Box 8"/>
          <p:cNvSpPr txBox="1">
            <a:spLocks noChangeArrowheads="1"/>
          </p:cNvSpPr>
          <p:nvPr/>
        </p:nvSpPr>
        <p:spPr bwMode="auto">
          <a:xfrm>
            <a:off x="3048000" y="1447801"/>
            <a:ext cx="441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Two types of star clusters:</a:t>
            </a:r>
          </a:p>
        </p:txBody>
      </p:sp>
      <p:sp>
        <p:nvSpPr>
          <p:cNvPr id="205833" name="Text Box 9"/>
          <p:cNvSpPr txBox="1">
            <a:spLocks noChangeArrowheads="1"/>
          </p:cNvSpPr>
          <p:nvPr/>
        </p:nvSpPr>
        <p:spPr bwMode="auto">
          <a:xfrm>
            <a:off x="3124200" y="1905001"/>
            <a:ext cx="5257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1) </a:t>
            </a:r>
            <a:r>
              <a:rPr lang="en-US" altLang="en-US" sz="2000" b="1">
                <a:solidFill>
                  <a:srgbClr val="003399"/>
                </a:solidFill>
              </a:rPr>
              <a:t>Open clusters</a:t>
            </a:r>
            <a:r>
              <a:rPr lang="en-US" altLang="en-US" sz="2000">
                <a:solidFill>
                  <a:srgbClr val="003399"/>
                </a:solidFill>
              </a:rPr>
              <a:t>: young clusters of recently formed stars; within the disk of the Galaxy</a:t>
            </a:r>
          </a:p>
        </p:txBody>
      </p:sp>
      <p:sp>
        <p:nvSpPr>
          <p:cNvPr id="205834" name="Text Box 10"/>
          <p:cNvSpPr txBox="1">
            <a:spLocks noChangeArrowheads="1"/>
          </p:cNvSpPr>
          <p:nvPr/>
        </p:nvSpPr>
        <p:spPr bwMode="auto">
          <a:xfrm>
            <a:off x="8686800" y="1600201"/>
            <a:ext cx="16589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FFFFFF"/>
                </a:solidFill>
              </a:rPr>
              <a:t>Open clusters h and </a:t>
            </a:r>
            <a:r>
              <a:rPr lang="en-US" altLang="en-US" sz="1600">
                <a:solidFill>
                  <a:srgbClr val="FFFFFF"/>
                </a:solidFill>
                <a:latin typeface="Symbol" panose="05050102010706020507" pitchFamily="18" charset="2"/>
              </a:rPr>
              <a:t>c</a:t>
            </a:r>
            <a:r>
              <a:rPr lang="en-US" altLang="en-US" sz="1600">
                <a:solidFill>
                  <a:srgbClr val="FFFFFF"/>
                </a:solidFill>
              </a:rPr>
              <a:t> Persei</a:t>
            </a:r>
          </a:p>
        </p:txBody>
      </p:sp>
      <p:sp>
        <p:nvSpPr>
          <p:cNvPr id="205835" name="Text Box 11"/>
          <p:cNvSpPr txBox="1">
            <a:spLocks noChangeArrowheads="1"/>
          </p:cNvSpPr>
          <p:nvPr/>
        </p:nvSpPr>
        <p:spPr bwMode="auto">
          <a:xfrm>
            <a:off x="4953000" y="5851526"/>
            <a:ext cx="5715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3399"/>
                </a:solidFill>
              </a:rPr>
              <a:t>2) </a:t>
            </a:r>
            <a:r>
              <a:rPr lang="en-US" altLang="en-US" sz="2000" b="1">
                <a:solidFill>
                  <a:srgbClr val="003399"/>
                </a:solidFill>
              </a:rPr>
              <a:t>Globular clusters</a:t>
            </a:r>
            <a:r>
              <a:rPr lang="en-US" altLang="en-US" sz="2000">
                <a:solidFill>
                  <a:srgbClr val="003399"/>
                </a:solidFill>
              </a:rPr>
              <a:t>: old, centrally concentrated clusters of stars; mostly in a halo around the Galaxy</a:t>
            </a:r>
          </a:p>
        </p:txBody>
      </p:sp>
      <p:sp>
        <p:nvSpPr>
          <p:cNvPr id="205836" name="Text Box 12"/>
          <p:cNvSpPr txBox="1">
            <a:spLocks noChangeArrowheads="1"/>
          </p:cNvSpPr>
          <p:nvPr/>
        </p:nvSpPr>
        <p:spPr bwMode="auto">
          <a:xfrm>
            <a:off x="2819400" y="6400800"/>
            <a:ext cx="228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FFFFFF"/>
                </a:solidFill>
              </a:rPr>
              <a:t>Globular Cluster M 19</a:t>
            </a:r>
          </a:p>
        </p:txBody>
      </p:sp>
    </p:spTree>
    <p:extLst>
      <p:ext uri="{BB962C8B-B14F-4D97-AF65-F5344CB8AC3E}">
        <p14:creationId xmlns:p14="http://schemas.microsoft.com/office/powerpoint/2010/main" val="111261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5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05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05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32" grpId="0" autoUpdateAnimBg="0"/>
      <p:bldP spid="205833" grpId="0" autoUpdateAnimBg="0"/>
      <p:bldP spid="205834" grpId="0" autoUpdateAnimBg="0"/>
      <p:bldP spid="205835" grpId="0" autoUpdateAnimBg="0"/>
      <p:bldP spid="20583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>
                <a:solidFill>
                  <a:srgbClr val="000099"/>
                </a:solidFill>
              </a:rPr>
              <a:t>Globular Clusters</a:t>
            </a:r>
          </a:p>
        </p:txBody>
      </p:sp>
      <p:sp>
        <p:nvSpPr>
          <p:cNvPr id="206851" name="Line 3"/>
          <p:cNvSpPr>
            <a:spLocks noChangeShapeType="1"/>
          </p:cNvSpPr>
          <p:nvPr/>
        </p:nvSpPr>
        <p:spPr bwMode="auto">
          <a:xfrm>
            <a:off x="2209800" y="838200"/>
            <a:ext cx="5181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068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53" name="Picture 5" descr="09b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5064" y="1143000"/>
            <a:ext cx="4452937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6854" name="Text Box 6"/>
          <p:cNvSpPr txBox="1">
            <a:spLocks noChangeArrowheads="1"/>
          </p:cNvSpPr>
          <p:nvPr/>
        </p:nvSpPr>
        <p:spPr bwMode="auto">
          <a:xfrm>
            <a:off x="3581400" y="4892676"/>
            <a:ext cx="487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000">
              <a:solidFill>
                <a:srgbClr val="003399"/>
              </a:solidFill>
            </a:endParaRPr>
          </a:p>
        </p:txBody>
      </p:sp>
      <p:sp>
        <p:nvSpPr>
          <p:cNvPr id="206855" name="Text Box 7"/>
          <p:cNvSpPr txBox="1">
            <a:spLocks noChangeArrowheads="1"/>
          </p:cNvSpPr>
          <p:nvPr/>
        </p:nvSpPr>
        <p:spPr bwMode="auto">
          <a:xfrm>
            <a:off x="2971800" y="1143000"/>
            <a:ext cx="3124200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003399"/>
                </a:solidFill>
              </a:rPr>
              <a:t> Dense clusters of 50,000 – 1 million stars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003399"/>
                </a:solidFill>
              </a:rPr>
              <a:t> Old (~ 11 billion years), lower-main-sequence stars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003399"/>
                </a:solidFill>
              </a:rPr>
              <a:t> Approx. 200 globular clusters in our Milky Way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altLang="en-US" sz="2400">
              <a:solidFill>
                <a:srgbClr val="003399"/>
              </a:solidFill>
            </a:endParaRPr>
          </a:p>
        </p:txBody>
      </p:sp>
      <p:sp>
        <p:nvSpPr>
          <p:cNvPr id="206856" name="Text Box 8"/>
          <p:cNvSpPr txBox="1">
            <a:spLocks noChangeArrowheads="1"/>
          </p:cNvSpPr>
          <p:nvPr/>
        </p:nvSpPr>
        <p:spPr bwMode="auto">
          <a:xfrm>
            <a:off x="8077200" y="5257801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FF"/>
                </a:solidFill>
              </a:rPr>
              <a:t>Globular Cluster M80</a:t>
            </a:r>
          </a:p>
        </p:txBody>
      </p:sp>
    </p:spTree>
    <p:extLst>
      <p:ext uri="{BB962C8B-B14F-4D97-AF65-F5344CB8AC3E}">
        <p14:creationId xmlns:p14="http://schemas.microsoft.com/office/powerpoint/2010/main" val="369831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6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22238"/>
            <a:ext cx="7772400" cy="715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500">
                <a:solidFill>
                  <a:srgbClr val="000099"/>
                </a:solidFill>
              </a:rPr>
              <a:t>Locating the Center of the Milky Way</a:t>
            </a:r>
          </a:p>
        </p:txBody>
      </p:sp>
      <p:sp>
        <p:nvSpPr>
          <p:cNvPr id="207875" name="Line 3"/>
          <p:cNvSpPr>
            <a:spLocks noChangeShapeType="1"/>
          </p:cNvSpPr>
          <p:nvPr/>
        </p:nvSpPr>
        <p:spPr bwMode="auto">
          <a:xfrm>
            <a:off x="2209800" y="838200"/>
            <a:ext cx="8229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078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877" name="Picture 5" descr="03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3733801"/>
            <a:ext cx="4267200" cy="3101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2971800" y="1600200"/>
            <a:ext cx="2819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Distribution of globular clusters is </a:t>
            </a:r>
            <a:r>
              <a:rPr lang="en-US" altLang="en-US" sz="2400" b="1" i="1">
                <a:solidFill>
                  <a:srgbClr val="003399"/>
                </a:solidFill>
              </a:rPr>
              <a:t>not </a:t>
            </a:r>
            <a:r>
              <a:rPr lang="en-US" altLang="en-US" sz="2400">
                <a:solidFill>
                  <a:srgbClr val="003399"/>
                </a:solidFill>
              </a:rPr>
              <a:t>centered on the sun…</a:t>
            </a:r>
          </a:p>
        </p:txBody>
      </p:sp>
      <p:sp>
        <p:nvSpPr>
          <p:cNvPr id="207879" name="Text Box 7"/>
          <p:cNvSpPr txBox="1">
            <a:spLocks noChangeArrowheads="1"/>
          </p:cNvSpPr>
          <p:nvPr/>
        </p:nvSpPr>
        <p:spPr bwMode="auto">
          <a:xfrm>
            <a:off x="2971800" y="4038600"/>
            <a:ext cx="3124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3399"/>
                </a:solidFill>
              </a:rPr>
              <a:t>…but on a location which is heavily obscured from direct (visual) observation</a:t>
            </a:r>
          </a:p>
        </p:txBody>
      </p:sp>
      <p:sp>
        <p:nvSpPr>
          <p:cNvPr id="207880" name="Line 8"/>
          <p:cNvSpPr>
            <a:spLocks noChangeShapeType="1"/>
          </p:cNvSpPr>
          <p:nvPr/>
        </p:nvSpPr>
        <p:spPr bwMode="auto">
          <a:xfrm>
            <a:off x="5943600" y="5105400"/>
            <a:ext cx="2514600" cy="228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07881" name="Picture 9" descr="15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90601"/>
            <a:ext cx="4191000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1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7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0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207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8" grpId="0" autoUpdateAnimBg="0"/>
      <p:bldP spid="207879" grpId="0" autoUpdateAnimBg="0"/>
      <p:bldP spid="207880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2728</Words>
  <Application>Microsoft Office PowerPoint</Application>
  <PresentationFormat>Widescreen</PresentationFormat>
  <Paragraphs>333</Paragraphs>
  <Slides>68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Symbol</vt:lpstr>
      <vt:lpstr>Wingdings</vt:lpstr>
      <vt:lpstr>Default Design</vt:lpstr>
      <vt:lpstr>1_Default Design</vt:lpstr>
      <vt:lpstr>Microsoft Photo Editor 3.0 Photo</vt:lpstr>
      <vt:lpstr>The Milky Way Galaxy</vt:lpstr>
      <vt:lpstr>The Milky Way</vt:lpstr>
      <vt:lpstr>The Structure of the Milky Way (1)</vt:lpstr>
      <vt:lpstr>The Structure of the Milky Way (2)</vt:lpstr>
      <vt:lpstr>First Studies of the Galaxy</vt:lpstr>
      <vt:lpstr>Strategies to Explore the Structure of Our Milky Way</vt:lpstr>
      <vt:lpstr>Exploring the Galaxy Using Clusters of Stars</vt:lpstr>
      <vt:lpstr>Globular Clusters</vt:lpstr>
      <vt:lpstr>Locating the Center of the Milky Way</vt:lpstr>
      <vt:lpstr>Infrared View of the Milky Way</vt:lpstr>
      <vt:lpstr>A View of Galaxies Similar to Our Milky Way</vt:lpstr>
      <vt:lpstr>Exploring the Milky Way with Massive Stars and Open Clusters</vt:lpstr>
      <vt:lpstr>Massive Stars and Open Clusters</vt:lpstr>
      <vt:lpstr>Orbital Motion in the Milky Way (1)</vt:lpstr>
      <vt:lpstr>Orbital Motion in the Milky Way (2)</vt:lpstr>
      <vt:lpstr>Finding Mass from Orbital Velocity</vt:lpstr>
      <vt:lpstr>The Mass of the Milky Way</vt:lpstr>
      <vt:lpstr>The Mass of the Milky Way (2)</vt:lpstr>
      <vt:lpstr>Metals in Stars</vt:lpstr>
      <vt:lpstr>Stellar Populations</vt:lpstr>
      <vt:lpstr>The Abundance of Elements in the Universe</vt:lpstr>
      <vt:lpstr>Galactic Fountains</vt:lpstr>
      <vt:lpstr>History of the Milky Way</vt:lpstr>
      <vt:lpstr>Changes to the Traditional Theory</vt:lpstr>
      <vt:lpstr>O and B Associations</vt:lpstr>
      <vt:lpstr>Radio View of the Milky Way</vt:lpstr>
      <vt:lpstr>Radio Observations (2)</vt:lpstr>
      <vt:lpstr>Tracing Molecular Clouds</vt:lpstr>
      <vt:lpstr>Structure of the Milky Way Revealed</vt:lpstr>
      <vt:lpstr>Star Formation in Spiral Arms</vt:lpstr>
      <vt:lpstr>Star Formation in Spiral Arms (2)</vt:lpstr>
      <vt:lpstr>The Nature of Spiral Arms</vt:lpstr>
      <vt:lpstr>Grand-Design Spiral Galaxies</vt:lpstr>
      <vt:lpstr>Self-Sustained Star Formation in Spiral Arms</vt:lpstr>
      <vt:lpstr>The Whirlpool Galaxy</vt:lpstr>
      <vt:lpstr>The Galactic Center (1)</vt:lpstr>
      <vt:lpstr>Radio View of the Galactic Center</vt:lpstr>
      <vt:lpstr>A Black Hole at the Center of Our Galaxy</vt:lpstr>
      <vt:lpstr>X-ray View of the Galactic Center</vt:lpstr>
      <vt:lpstr>Galaxies</vt:lpstr>
      <vt:lpstr>Galaxy Diversity</vt:lpstr>
      <vt:lpstr>Galaxy Classification</vt:lpstr>
      <vt:lpstr>Gas and Dust in Galaxies</vt:lpstr>
      <vt:lpstr>Barred Spirals</vt:lpstr>
      <vt:lpstr>Irregular Galaxies</vt:lpstr>
      <vt:lpstr>Distance Measurements to Other Galaxies (1)</vt:lpstr>
      <vt:lpstr>Cepheid Distance Measurement</vt:lpstr>
      <vt:lpstr>The Most Distant Galaxies</vt:lpstr>
      <vt:lpstr>Distance Measurements to Other Galaxies (2): The Hubble Law</vt:lpstr>
      <vt:lpstr>The Extragalactic Distance Scale</vt:lpstr>
      <vt:lpstr>Galaxy Sizes and Luminosities</vt:lpstr>
      <vt:lpstr>Rotation Curves of Galaxies</vt:lpstr>
      <vt:lpstr>Determining the Masses of Galaxies</vt:lpstr>
      <vt:lpstr>Masses and Other Properties of Galaxies</vt:lpstr>
      <vt:lpstr>Supermassive Black Holes</vt:lpstr>
      <vt:lpstr>Dark Matter</vt:lpstr>
      <vt:lpstr>Clusters of Galaxies</vt:lpstr>
      <vt:lpstr>Hot Gas in Clusters of Galaxies</vt:lpstr>
      <vt:lpstr>Our Galaxy Cluster: The Local Group</vt:lpstr>
      <vt:lpstr>Neighboring Galaxies</vt:lpstr>
      <vt:lpstr>Interacting Galaxies</vt:lpstr>
      <vt:lpstr>Tidal Tails</vt:lpstr>
      <vt:lpstr>Simulations of Galaxy Interactions</vt:lpstr>
      <vt:lpstr>Mergers of Galaxies</vt:lpstr>
      <vt:lpstr>Galactic Cannibalism</vt:lpstr>
      <vt:lpstr>Starburst Galaxies</vt:lpstr>
      <vt:lpstr>Large Scale Structure</vt:lpstr>
      <vt:lpstr>The Farthest Galaxies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Milky Way Galaxy</dc:title>
  <dc:creator>kim owen</dc:creator>
  <cp:lastModifiedBy>kim owen</cp:lastModifiedBy>
  <cp:revision>1</cp:revision>
  <dcterms:created xsi:type="dcterms:W3CDTF">2014-07-29T22:49:40Z</dcterms:created>
  <dcterms:modified xsi:type="dcterms:W3CDTF">2014-07-29T22:52:58Z</dcterms:modified>
</cp:coreProperties>
</file>