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02" r:id="rId4"/>
    <p:sldMasterId id="2147483717" r:id="rId5"/>
  </p:sldMasterIdLst>
  <p:notesMasterIdLst>
    <p:notesMasterId r:id="rId57"/>
  </p:notesMasterIdLst>
  <p:sldIdLst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271" r:id="rId25"/>
    <p:sldId id="272" r:id="rId26"/>
    <p:sldId id="273" r:id="rId27"/>
    <p:sldId id="293" r:id="rId28"/>
    <p:sldId id="294" r:id="rId29"/>
    <p:sldId id="274" r:id="rId30"/>
    <p:sldId id="275" r:id="rId31"/>
    <p:sldId id="276" r:id="rId32"/>
    <p:sldId id="277" r:id="rId33"/>
    <p:sldId id="278" r:id="rId34"/>
    <p:sldId id="279" r:id="rId35"/>
    <p:sldId id="295" r:id="rId36"/>
    <p:sldId id="280" r:id="rId37"/>
    <p:sldId id="304" r:id="rId38"/>
    <p:sldId id="305" r:id="rId39"/>
    <p:sldId id="306" r:id="rId40"/>
    <p:sldId id="307" r:id="rId41"/>
    <p:sldId id="308" r:id="rId42"/>
    <p:sldId id="309" r:id="rId43"/>
    <p:sldId id="311" r:id="rId44"/>
    <p:sldId id="312" r:id="rId45"/>
    <p:sldId id="313" r:id="rId46"/>
    <p:sldId id="314" r:id="rId47"/>
    <p:sldId id="281" r:id="rId48"/>
    <p:sldId id="282" r:id="rId49"/>
    <p:sldId id="284" r:id="rId50"/>
    <p:sldId id="285" r:id="rId51"/>
    <p:sldId id="286" r:id="rId52"/>
    <p:sldId id="287" r:id="rId53"/>
    <p:sldId id="288" r:id="rId54"/>
    <p:sldId id="291" r:id="rId55"/>
    <p:sldId id="292" r:id="rId5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1CD9E5-64A9-4B1D-94FB-97F22D7B7EB1}" type="datetimeFigureOut">
              <a:rPr lang="en-US"/>
              <a:pPr>
                <a:defRPr/>
              </a:pPr>
              <a:t>11/10/2017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AA674BD-520E-49E0-A5D6-17103A0FF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A8493F-FEC6-4FA1-AFEA-85662609C0BA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066" name="Rectangle 1026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Really useless terminology: “Meteroid” - the rock before it hits the Earth’s surface.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D8189E-CF2B-4922-8E4E-96E37434559A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0114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A movie of this meteorite flying through the Earth’s atmosphere is available for public use at 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http://impacts.arc.nasa.gov/gallery/comet2.mpg   Other meteors/meteorite events available on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The web include the March 26, 2003 Park Forest IL event; August 10, 1972 Grand Tetons, WY (a BIG one skipping off the atmosphere.)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D94775-5546-4016-ABBC-2B8C9AFD2B5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3186" name="Rectangle 1026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Simple rocks and metal, occasionally carbon compounds and water.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Shiny bits are metal flakes, first to condense.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White features are solidified dropletsof material that splashed out during impacts during accretion</a:t>
            </a:r>
          </a:p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EF372B-25DA-4B84-BBCE-78536AA667EE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5234" name="Rectangle 1026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5102C9-1527-41EE-9A48-0B85B5CE6D82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450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Thought question: were these pictures taken from Earth?</a:t>
            </a:r>
          </a:p>
          <a:p>
            <a:pPr>
              <a:spcBef>
                <a:spcPct val="0"/>
              </a:spcBef>
            </a:pPr>
            <a:r>
              <a:rPr lang="en-US" altLang="en-US" smtClean="0"/>
              <a:t>One of these has a satellite (Ida is orbitted by Dactyl, lower left)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89D721-4C28-4E25-842D-A44D94E81C58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2642" name="Rectangle 1026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4A19D3-ED00-42C6-AE24-2139B66093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83A441-C902-42FA-AE83-8F8BF7E095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20C29A-0E28-4397-83C4-972249486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6198CE-1779-4B03-BCAA-8B243CDA2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71D334-1E25-4AAB-82B5-00A38482A2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9CE0E7-52CD-4611-BE34-8584CFE8E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F1436-4470-4031-B779-C7FEA5198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33498D-F054-421C-ADCA-80278EFA2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4235D3-EE59-4AC5-825A-94C7A3E058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C8D768-331C-44A8-BCD3-1DEB38C41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423233-067D-4FE9-ABCB-136DA352A7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F37C55-CF15-48AE-B5CF-44CE3B56EB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21A796-C09E-4045-A607-3C6914FE84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137AD4-BF1D-403F-BBD4-C91897B01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115A70-4FE6-4DD3-A328-A85848FF7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65BAA3-E93D-4E72-B9F9-B4696C8378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2E13E5-8FEF-4DB1-8AC7-C94BE8B1B6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8C064A-558C-4394-8105-CEEA90C52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DE98FA-372C-49BD-9B04-C09A8B2750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8239D2-BF59-4E3D-BAAD-15228BA92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C72121-6577-4786-8359-3C17E46E8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B706F9-A81C-4C87-A464-F91E8E1322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0F5ED-90CB-4DC3-BFB0-C29E21A8FD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F4A175-7FD6-4CB3-BD81-22A8DAC9D7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3C8C71-B842-4734-8C57-F39A84D8BD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B78C38-6AAE-45DF-B7A0-AEDB1D438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39BC7-D5F4-4A0D-ADD7-8E9790056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96FF4E-D921-4668-9294-55659E37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C0C50D-EA64-4EFA-A914-FB7F3A6B3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31EED0-F7B2-4337-9036-3046A8BE1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0ACA1D-2104-4B27-9A06-7620BD122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485CD9-606B-441E-8583-C255D3ED4C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1C0670-D312-4147-A057-C53AAF8F12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953F49-6396-415C-AAC8-BF91304C7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D96BD1-0256-4645-8EB3-D52C75C030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919695-3641-4AF5-8452-E783942D5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7FEC4D-D26A-46A8-AB79-8D3B80BE7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5B7544-6C4E-40CD-9EAA-FB84A070F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042A2D-4A80-4F6E-95D3-1400381388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66DA0F-89A4-4AB3-803C-7E3CF50F77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C00AA3-CFD4-4BBA-AEDE-F69091C34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763B4C-5FA9-4E01-AA95-19D98C6C55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09FE88-10C3-413F-B2D5-A346C739D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C073DF-1A74-465C-8EE3-ABEAC4284C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D62EA5-CA69-4733-9E52-30C2C533D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87227A-E676-43F9-B01C-D44885AD9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DF12E3-6676-41C4-B8A4-54662C09D8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4C6E89-86B4-4A1B-83F8-9D9979AE6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98741C-668A-448D-BFE9-6F03F072B5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81DA6C-346D-4549-B44D-0FA87B86B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634E4A-6A1F-47AD-86D5-227581B7C5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AC234E-0B8F-4151-98FD-69DE9DA8A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D74BF7-1EE4-4ABC-82DA-3108FD3B7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E0835D-5E38-4CF6-9EB3-0E4960E278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7FD7CE-8E21-45E3-BC74-96AD4A32F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275C41-EA17-4F20-9A12-42C07C3229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E06EA6-EF3A-44DC-874A-FDD4EFDBA9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44732D-95E9-4695-9F74-5DF971555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9812DF-C28B-45CF-AB63-24B30A9ECB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DFE2AF-F036-4CF0-9B71-A093E94E55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A9AD1F-18E8-4A86-83E6-1CBE8B6DE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22D496-B9F0-4C08-82CE-FDB3F04E4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B3FA2B-634D-4CE3-908D-0A3C32CB8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96E1E9-E405-4B9C-9CB3-5FDA35A2A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1ADA00-7B4A-459E-ABA0-D4FC02048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A32C7E-1A1A-4D6C-AFA3-917215462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6E270F-CDDF-4706-9D71-28CA1343D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96CD93-73F1-440C-B141-A7D3E4412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2198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8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9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A666DC-98F1-4BAA-B6C3-C861FF597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2198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8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9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1FB168-4F25-4FA2-8668-3F10E78FD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2198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8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9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A71ECD-357B-4E2C-B802-D4EC15A4C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2198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8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2199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306C2E-BF71-4340-BF69-FA5728D76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3009900"/>
            <a:ext cx="7848600" cy="838200"/>
          </a:xfrm>
        </p:spPr>
        <p:txBody>
          <a:bodyPr anchor="ctr"/>
          <a:lstStyle/>
          <a:p>
            <a:pPr eaLnBrk="1" hangingPunct="1"/>
            <a:r>
              <a:rPr lang="en-US" altLang="en-US" sz="3600" b="1" smtClean="0">
                <a:solidFill>
                  <a:srgbClr val="000099"/>
                </a:solidFill>
              </a:rPr>
              <a:t>Meteorites, Asteroids, and Comets</a:t>
            </a:r>
          </a:p>
        </p:txBody>
      </p:sp>
      <p:sp>
        <p:nvSpPr>
          <p:cNvPr id="757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2286000"/>
            <a:ext cx="7848600" cy="685800"/>
          </a:xfrm>
        </p:spPr>
        <p:txBody>
          <a:bodyPr/>
          <a:lstStyle/>
          <a:p>
            <a:pPr eaLnBrk="1" hangingPunct="1"/>
            <a:r>
              <a:rPr lang="en-US" altLang="en-US" sz="4400" b="1" smtClean="0">
                <a:solidFill>
                  <a:srgbClr val="000099"/>
                </a:solidFill>
              </a:rPr>
              <a:t>Unit 4</a:t>
            </a:r>
          </a:p>
        </p:txBody>
      </p:sp>
      <p:pic>
        <p:nvPicPr>
          <p:cNvPr id="75779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Analysis of Meteorites</a:t>
            </a:r>
          </a:p>
        </p:txBody>
      </p:sp>
      <p:sp>
        <p:nvSpPr>
          <p:cNvPr id="84995" name="Line 3"/>
          <p:cNvSpPr>
            <a:spLocks noChangeShapeType="1"/>
          </p:cNvSpPr>
          <p:nvPr/>
        </p:nvSpPr>
        <p:spPr bwMode="auto">
          <a:xfrm>
            <a:off x="2209800" y="838200"/>
            <a:ext cx="6400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 descr="fig25_7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71800" y="1052513"/>
            <a:ext cx="7315200" cy="5805487"/>
          </a:xfrm>
        </p:spPr>
      </p:pic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7162800" y="823913"/>
            <a:ext cx="34290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700">
                <a:solidFill>
                  <a:srgbClr val="333399"/>
                </a:solidFill>
              </a:rPr>
              <a:t>3 broad categories: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2819400" y="1585913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24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 Iron meteorites</a:t>
            </a: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7772400" y="1752600"/>
            <a:ext cx="2590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23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 Stony meteorites</a:t>
            </a: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8026400" y="4678363"/>
            <a:ext cx="264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Tx/>
              <a:buChar char="•"/>
              <a:defRPr/>
            </a:pPr>
            <a:r>
              <a:rPr lang="en-US" altLang="en-US" sz="22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 Stony-Iron meteorites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2" grpId="0" autoUpdateAnimBg="0"/>
      <p:bldP spid="178183" grpId="0" autoUpdateAnimBg="0"/>
      <p:bldP spid="178184" grpId="0" autoUpdateAnimBg="0"/>
      <p:bldP spid="17818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z="3700" smtClean="0">
                <a:solidFill>
                  <a:srgbClr val="000099"/>
                </a:solidFill>
              </a:rPr>
              <a:t>What Does a “Meteorite” Look Like?</a:t>
            </a:r>
          </a:p>
        </p:txBody>
      </p:sp>
      <p:sp>
        <p:nvSpPr>
          <p:cNvPr id="86019" name="Line 3"/>
          <p:cNvSpPr>
            <a:spLocks noChangeShapeType="1"/>
          </p:cNvSpPr>
          <p:nvPr/>
        </p:nvSpPr>
        <p:spPr bwMode="auto">
          <a:xfrm>
            <a:off x="2187575" y="838200"/>
            <a:ext cx="845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3048000" y="4437063"/>
            <a:ext cx="73152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333399"/>
                </a:solidFill>
              </a:rPr>
              <a:t>Selection bias: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Iron meteorites are easy to recognize as meteorites (heavy, dense lumps of iron-nickel steel) – thus, more likely to be found and collected.</a:t>
            </a:r>
          </a:p>
        </p:txBody>
      </p:sp>
      <p:pic>
        <p:nvPicPr>
          <p:cNvPr id="86022" name="Picture 7" descr=" 25T02.jpg                                                      0017B793Cesare                         BA94C69E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066800"/>
            <a:ext cx="73787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 noChangeArrowheads="1"/>
          </p:cNvPicPr>
          <p:nvPr/>
        </p:nvPicPr>
        <p:blipFill>
          <a:blip r:embed="rId3"/>
          <a:srcRect t="12500" b="14583"/>
          <a:stretch>
            <a:fillRect/>
          </a:stretch>
        </p:blipFill>
        <p:spPr bwMode="auto">
          <a:xfrm>
            <a:off x="1752600" y="0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Text Box 3"/>
          <p:cNvSpPr txBox="1">
            <a:spLocks noChangeArrowheads="1"/>
          </p:cNvSpPr>
          <p:nvPr/>
        </p:nvSpPr>
        <p:spPr bwMode="auto">
          <a:xfrm>
            <a:off x="1736725" y="4851400"/>
            <a:ext cx="85185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altLang="en-US" sz="2800" b="1" i="1">
                <a:solidFill>
                  <a:srgbClr val="000000"/>
                </a:solidFill>
                <a:latin typeface="Times New Roman" pitchFamily="18" charset="0"/>
              </a:rPr>
              <a:t>Meteor: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The bright tail of hot debris from the rock</a:t>
            </a:r>
          </a:p>
          <a:p>
            <a:pPr eaLnBrk="0" hangingPunct="0">
              <a:lnSpc>
                <a:spcPct val="120000"/>
              </a:lnSpc>
            </a:pPr>
            <a:r>
              <a:rPr lang="en-US" altLang="en-US" sz="2800" b="1" i="1">
                <a:solidFill>
                  <a:srgbClr val="000000"/>
                </a:solidFill>
                <a:latin typeface="Times New Roman" pitchFamily="18" charset="0"/>
              </a:rPr>
              <a:t>Meteorite: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  A rock from space that reaches Earth’s surface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3"/>
          <a:srcRect l="25000" t="2083" r="25000" b="6250"/>
          <a:stretch>
            <a:fillRect/>
          </a:stretch>
        </p:blipFill>
        <p:spPr bwMode="auto">
          <a:xfrm>
            <a:off x="2209800" y="152400"/>
            <a:ext cx="471011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7451725" y="720725"/>
            <a:ext cx="2174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Peekskill, NY:</a:t>
            </a:r>
          </a:p>
          <a:p>
            <a:pPr eaLnBrk="0" hangingPunct="0"/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October 9, 1992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Pieces of Asteroids</a:t>
            </a:r>
            <a:r>
              <a:rPr lang="en-US" altLang="en-US" smtClean="0"/>
              <a:t>:Meteorite Types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Times" charset="0"/>
              <a:buAutoNum type="arabicParenR"/>
            </a:pPr>
            <a:r>
              <a:rPr lang="en-US" altLang="en-US" u="sng" smtClean="0"/>
              <a:t>Primitive: Unchanged in composition since they first formed 4.6 billion years ago.</a:t>
            </a:r>
          </a:p>
          <a:p>
            <a:pPr marL="609600" indent="-609600" eaLnBrk="1" hangingPunct="1">
              <a:buFont typeface="Times" charset="0"/>
              <a:buAutoNum type="arabicParenR"/>
            </a:pPr>
            <a:endParaRPr lang="en-US" altLang="en-US" u="sng" smtClean="0"/>
          </a:p>
          <a:p>
            <a:pPr marL="609600" indent="-609600" eaLnBrk="1" hangingPunct="1">
              <a:buFont typeface="Times" charset="0"/>
              <a:buAutoNum type="arabicParenR"/>
            </a:pPr>
            <a:r>
              <a:rPr lang="en-US" altLang="en-US" u="sng" smtClean="0"/>
              <a:t>Processed: Younger, have experienced processes like volcanism or differentiation.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Primitive Meteorites: simple, all ingredients mixed together</a:t>
            </a:r>
          </a:p>
        </p:txBody>
      </p:sp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3"/>
          <a:srcRect l="2251" t="16000" r="1750" b="17999"/>
          <a:stretch>
            <a:fillRect/>
          </a:stretch>
        </p:blipFill>
        <p:spPr bwMode="auto">
          <a:xfrm>
            <a:off x="1524000" y="1752600"/>
            <a:ext cx="92202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5943600" y="1676400"/>
            <a:ext cx="457200" cy="5181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6"/>
          <p:cNvPicPr>
            <a:picLocks noChangeAspect="1" noChangeArrowheads="1"/>
          </p:cNvPicPr>
          <p:nvPr/>
        </p:nvPicPr>
        <p:blipFill>
          <a:blip r:embed="rId3"/>
          <a:srcRect l="2251" t="16000" r="1750" b="17000"/>
          <a:stretch>
            <a:fillRect/>
          </a:stretch>
        </p:blipFill>
        <p:spPr bwMode="auto">
          <a:xfrm>
            <a:off x="2286000" y="2286000"/>
            <a:ext cx="8001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Processed Meteorites: </a:t>
            </a:r>
            <a:br>
              <a:rPr lang="en-US" altLang="en-US" smtClean="0"/>
            </a:br>
            <a:r>
              <a:rPr lang="en-US" altLang="en-US" sz="3200" smtClean="0"/>
              <a:t>shattered fragments of larger objects</a:t>
            </a:r>
            <a:endParaRPr lang="en-US" altLang="en-US" smtClean="0"/>
          </a:p>
        </p:txBody>
      </p:sp>
      <p:sp>
        <p:nvSpPr>
          <p:cNvPr id="94211" name="Text Box 7"/>
          <p:cNvSpPr txBox="1">
            <a:spLocks noChangeArrowheads="1"/>
          </p:cNvSpPr>
          <p:nvPr/>
        </p:nvSpPr>
        <p:spPr bwMode="auto">
          <a:xfrm>
            <a:off x="1752600" y="2286000"/>
            <a:ext cx="1676400" cy="15636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</a:rPr>
              <a:t>Iron from a core</a:t>
            </a:r>
          </a:p>
        </p:txBody>
      </p:sp>
      <p:sp>
        <p:nvSpPr>
          <p:cNvPr id="94212" name="Text Box 8"/>
          <p:cNvSpPr txBox="1">
            <a:spLocks noChangeArrowheads="1"/>
          </p:cNvSpPr>
          <p:nvPr/>
        </p:nvSpPr>
        <p:spPr bwMode="auto">
          <a:xfrm>
            <a:off x="6477000" y="5791200"/>
            <a:ext cx="44958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</a:rPr>
              <a:t>Volcanic rock from a crust or mantle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do we learn from meteorites?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/>
              <a:t>primitive meteorites tell us when solar system formation began.</a:t>
            </a:r>
          </a:p>
          <a:p>
            <a:pPr eaLnBrk="1" hangingPunct="1"/>
            <a:r>
              <a:rPr lang="en-US" altLang="en-US" u="sng" smtClean="0"/>
              <a:t>Processed meteorites tell us what asteroids are like on the inside.</a:t>
            </a:r>
          </a:p>
          <a:p>
            <a:pPr eaLnBrk="1" hangingPunct="1"/>
            <a:r>
              <a:rPr lang="en-US" altLang="en-US" smtClean="0"/>
              <a:t>Processed meteorites provide direct proof that differentiation and volcanism happened on asteroids. 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Meteorites from Moon and Mars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 few meteorites arrive from the Moon and Mars</a:t>
            </a:r>
          </a:p>
          <a:p>
            <a:pPr eaLnBrk="1" hangingPunct="1"/>
            <a:r>
              <a:rPr lang="en-US" altLang="en-US" sz="2800" smtClean="0"/>
              <a:t>Composition differs from the asteroid fragments.</a:t>
            </a:r>
          </a:p>
          <a:p>
            <a:pPr eaLnBrk="1" hangingPunct="1"/>
            <a:r>
              <a:rPr lang="en-US" altLang="en-US" sz="2800" smtClean="0"/>
              <a:t>A cheap (but slow) way to acquire moon rocks and Mars rocks.</a:t>
            </a:r>
          </a:p>
          <a:p>
            <a:pPr eaLnBrk="1" hangingPunct="1"/>
            <a:r>
              <a:rPr lang="en-US" altLang="en-US" sz="2800" smtClean="0"/>
              <a:t>One Mars meteorite generated a stir when scientists claimed evidence for microscopic life in it.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have we learned?</a:t>
            </a:r>
          </a:p>
        </p:txBody>
      </p:sp>
      <p:sp>
        <p:nvSpPr>
          <p:cNvPr id="98306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838200"/>
            <a:ext cx="44958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b="1" smtClean="0">
                <a:solidFill>
                  <a:srgbClr val="3366FF"/>
                </a:solidFill>
                <a:cs typeface="Times New Roman" pitchFamily="18" charset="0"/>
              </a:rPr>
              <a:t>• Why is there an asteroid belt?</a:t>
            </a:r>
            <a:endParaRPr lang="en-US" altLang="en-US" sz="2400" smtClean="0">
              <a:cs typeface="Times New Roman" pitchFamily="18" charset="0"/>
            </a:endParaRPr>
          </a:p>
          <a:p>
            <a:pPr eaLnBrk="1" hangingPunct="1"/>
            <a:r>
              <a:rPr lang="en-US" altLang="en-US" sz="2400" smtClean="0">
                <a:solidFill>
                  <a:srgbClr val="000000"/>
                </a:solidFill>
                <a:cs typeface="Times New Roman" pitchFamily="18" charset="0"/>
              </a:rPr>
              <a:t>Orbital resonances with Jupiter disrupted the orbits of planetesimals, preventing them from accreting into a planet. Those that were not ejected from this region make up the asteroid belt today. Most asteroids in other regions of the inner solar system accreted into one of the planets.</a:t>
            </a:r>
            <a:endParaRPr lang="en-US" altLang="en-US" sz="2400" smtClean="0">
              <a:cs typeface="Times New Roman" pitchFamily="18" charset="0"/>
            </a:endParaRPr>
          </a:p>
        </p:txBody>
      </p:sp>
      <p:sp>
        <p:nvSpPr>
          <p:cNvPr id="98307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3505200"/>
            <a:ext cx="4495800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b="1" smtClean="0">
                <a:solidFill>
                  <a:srgbClr val="3366FF"/>
                </a:solidFill>
                <a:cs typeface="Times New Roman" pitchFamily="18" charset="0"/>
              </a:rPr>
              <a:t>• How are meteorites related to asteroids?</a:t>
            </a:r>
            <a:endParaRPr lang="en-US" altLang="en-US" sz="24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cs typeface="Times New Roman" pitchFamily="18" charset="0"/>
              </a:rPr>
              <a:t>Most meteorites are pieces of asteroids. Primitive meteorites are essentially unchanged since the birth of the solar system. Processed meteorites are fragments of larger asteroids that underwent differentiation.</a:t>
            </a:r>
            <a:r>
              <a:rPr lang="en-US" altLang="en-US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  <p:pic>
        <p:nvPicPr>
          <p:cNvPr id="98308" name="Picture 1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838200"/>
            <a:ext cx="25908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7" descr="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5240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63" name="Text Box 35"/>
          <p:cNvSpPr txBox="1">
            <a:spLocks noChangeArrowheads="1"/>
          </p:cNvSpPr>
          <p:nvPr/>
        </p:nvSpPr>
        <p:spPr bwMode="auto">
          <a:xfrm>
            <a:off x="2927350" y="1589088"/>
            <a:ext cx="7740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FFFF"/>
                </a:solidFill>
              </a:rPr>
              <a:t>Appearances of comet Kohoutek (1973), Halley (1986), and Hale-Bopp (1997) caused great concern among superstitious.</a:t>
            </a:r>
          </a:p>
        </p:txBody>
      </p:sp>
      <p:sp>
        <p:nvSpPr>
          <p:cNvPr id="76804" name="Text Box 36"/>
          <p:cNvSpPr txBox="1">
            <a:spLocks noChangeArrowheads="1"/>
          </p:cNvSpPr>
          <p:nvPr/>
        </p:nvSpPr>
        <p:spPr bwMode="auto">
          <a:xfrm>
            <a:off x="3962400" y="35179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i="1">
                <a:solidFill>
                  <a:srgbClr val="FFFFFF"/>
                </a:solidFill>
              </a:rPr>
              <a:t>Comet Hyakutake in 1996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2927350" y="733425"/>
            <a:ext cx="7359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Throughout history, comets have been considered as portents of doom, even very recently: </a:t>
            </a:r>
          </a:p>
        </p:txBody>
      </p:sp>
      <p:sp>
        <p:nvSpPr>
          <p:cNvPr id="76806" name="Rectangle 8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715963"/>
          </a:xfrm>
        </p:spPr>
        <p:txBody>
          <a:bodyPr/>
          <a:lstStyle/>
          <a:p>
            <a:pPr algn="l" eaLnBrk="1" hangingPunct="1"/>
            <a:r>
              <a:rPr lang="en-US" altLang="en-US" sz="3300" smtClean="0">
                <a:solidFill>
                  <a:srgbClr val="000099"/>
                </a:solidFill>
              </a:rPr>
              <a:t>Comets of History</a:t>
            </a:r>
          </a:p>
        </p:txBody>
      </p:sp>
      <p:sp>
        <p:nvSpPr>
          <p:cNvPr id="76807" name="Line 14"/>
          <p:cNvSpPr>
            <a:spLocks noChangeShapeType="1"/>
          </p:cNvSpPr>
          <p:nvPr/>
        </p:nvSpPr>
        <p:spPr bwMode="auto">
          <a:xfrm>
            <a:off x="2209800" y="685800"/>
            <a:ext cx="434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6808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63" grpId="0" autoUpdateAnimBg="0"/>
      <p:bldP spid="7376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08b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1492250"/>
            <a:ext cx="5867400" cy="4538663"/>
          </a:xfrm>
        </p:spPr>
      </p:pic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Allende Meteorite</a:t>
            </a:r>
          </a:p>
        </p:txBody>
      </p:sp>
      <p:sp>
        <p:nvSpPr>
          <p:cNvPr id="99332" name="Line 3"/>
          <p:cNvSpPr>
            <a:spLocks noChangeShapeType="1"/>
          </p:cNvSpPr>
          <p:nvPr/>
        </p:nvSpPr>
        <p:spPr bwMode="auto">
          <a:xfrm>
            <a:off x="2209800" y="838200"/>
            <a:ext cx="6400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93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7696200" y="1035050"/>
            <a:ext cx="28956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Carbonaceous chondrite, fell in 1969 near Pueblito de Allende, Mexico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Showered an area about 50 km x 10 km with over 4 tons of fragments.</a:t>
            </a: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7467600" y="4235450"/>
            <a:ext cx="3200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Fragments containing calcium-aluminum-rich inclusions (CAIs)</a:t>
            </a:r>
          </a:p>
        </p:txBody>
      </p:sp>
      <p:sp>
        <p:nvSpPr>
          <p:cNvPr id="180233" name="Line 9"/>
          <p:cNvSpPr>
            <a:spLocks noChangeShapeType="1"/>
          </p:cNvSpPr>
          <p:nvPr/>
        </p:nvSpPr>
        <p:spPr bwMode="auto">
          <a:xfrm flipH="1" flipV="1">
            <a:off x="6400800" y="3625850"/>
            <a:ext cx="1143000" cy="1219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0234" name="Line 10"/>
          <p:cNvSpPr>
            <a:spLocks noChangeShapeType="1"/>
          </p:cNvSpPr>
          <p:nvPr/>
        </p:nvSpPr>
        <p:spPr bwMode="auto">
          <a:xfrm flipH="1" flipV="1">
            <a:off x="4953000" y="2787650"/>
            <a:ext cx="2590800" cy="2057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7086600" y="5378450"/>
            <a:ext cx="3581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Extremely temperature-resistant materials.</a:t>
            </a:r>
            <a:endParaRPr lang="en-US" altLang="en-US" sz="2400">
              <a:solidFill>
                <a:srgbClr val="FF3300"/>
              </a:solidFill>
            </a:endParaRPr>
          </a:p>
        </p:txBody>
      </p:sp>
      <p:sp>
        <p:nvSpPr>
          <p:cNvPr id="180236" name="Text Box 12"/>
          <p:cNvSpPr txBox="1">
            <a:spLocks noChangeArrowheads="1"/>
          </p:cNvSpPr>
          <p:nvPr/>
        </p:nvSpPr>
        <p:spPr bwMode="auto">
          <a:xfrm>
            <a:off x="2895600" y="6216650"/>
            <a:ext cx="7696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100">
                <a:solidFill>
                  <a:srgbClr val="333399"/>
                </a:solidFill>
              </a:rPr>
              <a:t>Allende meteorite is a very old sample of solar-nebula material!</a:t>
            </a:r>
            <a:endParaRPr lang="en-US" altLang="en-US" sz="21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autoUpdateAnimBg="0"/>
      <p:bldP spid="180232" grpId="0" autoUpdateAnimBg="0"/>
      <p:bldP spid="180233" grpId="0" animBg="1"/>
      <p:bldP spid="180234" grpId="0" animBg="1"/>
      <p:bldP spid="180235" grpId="0" autoUpdateAnimBg="0"/>
      <p:bldP spid="18023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Origins of Meteorites</a:t>
            </a: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2209800" y="838200"/>
            <a:ext cx="7239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3124200" y="1295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Probably formed in the solar nebula, ~ 4.6 billion years ago.</a:t>
            </a:r>
          </a:p>
        </p:txBody>
      </p:sp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3124200" y="2133600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Almost certainly not from comets (in contrast to meteors in meteor showers!).</a:t>
            </a:r>
          </a:p>
        </p:txBody>
      </p:sp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3124200" y="3200400"/>
            <a:ext cx="754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Probably fragments of stony-iron planetesimals</a:t>
            </a: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3124200" y="3962400"/>
            <a:ext cx="70913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Some melted by heat produced by </a:t>
            </a:r>
            <a:r>
              <a:rPr lang="en-US" altLang="en-US" sz="2400" baseline="30000">
                <a:solidFill>
                  <a:srgbClr val="333399"/>
                </a:solidFill>
              </a:rPr>
              <a:t>26</a:t>
            </a:r>
            <a:r>
              <a:rPr lang="en-US" altLang="en-US" sz="2400">
                <a:solidFill>
                  <a:srgbClr val="333399"/>
                </a:solidFill>
              </a:rPr>
              <a:t>Al decay (half-life ~ 715,000 yr).</a:t>
            </a:r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3124200" y="5029200"/>
            <a:ext cx="71739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 baseline="30000">
                <a:solidFill>
                  <a:srgbClr val="333399"/>
                </a:solidFill>
              </a:rPr>
              <a:t>26</a:t>
            </a:r>
            <a:r>
              <a:rPr lang="en-US" altLang="en-US" sz="2400">
                <a:solidFill>
                  <a:srgbClr val="333399"/>
                </a:solidFill>
              </a:rPr>
              <a:t>Al possibly provided by a nearby supernova, just a few 100,000 years before formation of the solar system (triggering formation of our sun?)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8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 build="p" autoUpdateAnimBg="0"/>
      <p:bldP spid="181254" grpId="0" autoUpdateAnimBg="0"/>
      <p:bldP spid="181255" grpId="0" autoUpdateAnimBg="0"/>
      <p:bldP spid="181256" grpId="0" autoUpdateAnimBg="0"/>
      <p:bldP spid="18125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Origins of Meteorites (2)</a:t>
            </a:r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2209800" y="838200"/>
            <a:ext cx="800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Picture 5" descr="09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077200" y="914400"/>
            <a:ext cx="2433638" cy="5715000"/>
          </a:xfrm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2819400" y="11430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Planetesimals cool and differentiate</a:t>
            </a: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2819400" y="1708150"/>
            <a:ext cx="525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Collisions eject material from different depths with different compositions and temperatures.</a:t>
            </a:r>
          </a:p>
        </p:txBody>
      </p: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2819400" y="3048000"/>
            <a:ext cx="525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Meteorites can not have been broken up from planetesimals very long ago</a:t>
            </a: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2819400" y="4343400"/>
            <a:ext cx="480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3399"/>
                </a:solidFill>
                <a:sym typeface="Symbol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so remains of planetesimals should still exist.</a:t>
            </a:r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2819400" y="53340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3399"/>
                </a:solidFill>
                <a:sym typeface="Symbol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400" b="1">
                <a:solidFill>
                  <a:srgbClr val="333399"/>
                </a:solidFill>
              </a:rPr>
              <a:t>Asteroids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8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 autoUpdateAnimBg="0"/>
      <p:bldP spid="182279" grpId="0" autoUpdateAnimBg="0"/>
      <p:bldP spid="182280" grpId="0" autoUpdateAnimBg="0"/>
      <p:bldP spid="182281" grpId="0" autoUpdateAnimBg="0"/>
      <p:bldP spid="18228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457200"/>
            <a:ext cx="23622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Asteroid Facts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438400"/>
            <a:ext cx="8382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u="sng" smtClean="0"/>
              <a:t>Asteroids are rocky leftovers of planet formation.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u="sng" smtClean="0"/>
              <a:t>Largest is Ceres, diameter ~1,000 km</a:t>
            </a:r>
            <a:r>
              <a:rPr lang="en-US" altLang="en-US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150,000 in catalogs, and probably over a million with diameter &gt;1 km.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Small asteroids are more common than large asteroids.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u="sng" smtClean="0"/>
              <a:t>All the asteroids in the solar system wouldn’t add up to even a small terrestrial planet.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</p:txBody>
      </p:sp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2"/>
          <a:srcRect l="1500" t="7001" r="2499" b="26883"/>
          <a:stretch>
            <a:fillRect/>
          </a:stretch>
        </p:blipFill>
        <p:spPr bwMode="auto">
          <a:xfrm>
            <a:off x="6096000" y="0"/>
            <a:ext cx="4572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2133600" y="5715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Asteroids are cratered and not round</a:t>
            </a:r>
            <a:endParaRPr lang="en-US" altLang="en-US" smtClean="0"/>
          </a:p>
        </p:txBody>
      </p:sp>
      <p:pic>
        <p:nvPicPr>
          <p:cNvPr id="103426" name="Picture 9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 l="15384" t="3847" r="12500" b="7692"/>
          <a:stretch>
            <a:fillRect/>
          </a:stretch>
        </p:blipFill>
        <p:spPr>
          <a:xfrm>
            <a:off x="2209800" y="533400"/>
            <a:ext cx="3124200" cy="2874963"/>
          </a:xfrm>
        </p:spPr>
      </p:pic>
      <p:pic>
        <p:nvPicPr>
          <p:cNvPr id="103427" name="Picture 10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 l="3845" t="15385" r="3847" b="15384"/>
          <a:stretch>
            <a:fillRect/>
          </a:stretch>
        </p:blipFill>
        <p:spPr>
          <a:xfrm>
            <a:off x="2362200" y="3505200"/>
            <a:ext cx="3886200" cy="2185988"/>
          </a:xfrm>
        </p:spPr>
      </p:pic>
      <p:pic>
        <p:nvPicPr>
          <p:cNvPr id="103428" name="Picture 11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 l="12500" t="3847" r="12500" b="7692"/>
          <a:stretch>
            <a:fillRect/>
          </a:stretch>
        </p:blipFill>
        <p:spPr>
          <a:xfrm>
            <a:off x="5943600" y="228600"/>
            <a:ext cx="3429000" cy="3033713"/>
          </a:xfrm>
        </p:spPr>
      </p:pic>
      <p:pic>
        <p:nvPicPr>
          <p:cNvPr id="103429" name="Picture 12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 l="3845" t="11539" r="3847" b="11539"/>
          <a:stretch>
            <a:fillRect/>
          </a:stretch>
        </p:blipFill>
        <p:spPr>
          <a:xfrm>
            <a:off x="6477000" y="3352800"/>
            <a:ext cx="3810000" cy="2381250"/>
          </a:xfrm>
        </p:spPr>
      </p:pic>
      <p:sp>
        <p:nvSpPr>
          <p:cNvPr id="1262605" name="Line 13"/>
          <p:cNvSpPr>
            <a:spLocks noChangeShapeType="1"/>
          </p:cNvSpPr>
          <p:nvPr/>
        </p:nvSpPr>
        <p:spPr bwMode="auto">
          <a:xfrm>
            <a:off x="5181600" y="3962400"/>
            <a:ext cx="6858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62608" name="Group 16"/>
          <p:cNvGrpSpPr>
            <a:grpSpLocks/>
          </p:cNvGrpSpPr>
          <p:nvPr/>
        </p:nvGrpSpPr>
        <p:grpSpPr bwMode="auto">
          <a:xfrm>
            <a:off x="3124200" y="1676400"/>
            <a:ext cx="5105400" cy="3217863"/>
            <a:chOff x="1008" y="1056"/>
            <a:chExt cx="3216" cy="2027"/>
          </a:xfrm>
        </p:grpSpPr>
        <p:pic>
          <p:nvPicPr>
            <p:cNvPr id="103432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08" y="1056"/>
              <a:ext cx="2544" cy="20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03433" name="Line 15"/>
            <p:cNvSpPr>
              <a:spLocks noChangeShapeType="1"/>
            </p:cNvSpPr>
            <p:nvPr/>
          </p:nvSpPr>
          <p:spPr bwMode="auto">
            <a:xfrm>
              <a:off x="3552" y="2064"/>
              <a:ext cx="672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6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6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Asteroids</a:t>
            </a:r>
          </a:p>
        </p:txBody>
      </p:sp>
      <p:sp>
        <p:nvSpPr>
          <p:cNvPr id="105475" name="Line 3"/>
          <p:cNvSpPr>
            <a:spLocks noChangeShapeType="1"/>
          </p:cNvSpPr>
          <p:nvPr/>
        </p:nvSpPr>
        <p:spPr bwMode="auto">
          <a:xfrm>
            <a:off x="2209800" y="838200"/>
            <a:ext cx="3276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5" descr="fig25_10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19600" y="944563"/>
            <a:ext cx="6172200" cy="5837237"/>
          </a:xfrm>
        </p:spPr>
      </p:pic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2819400" y="4114800"/>
            <a:ext cx="1981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Last remains of planetesimals that built the planets 4.6 billion years ago!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Asteroid Belt</a:t>
            </a:r>
          </a:p>
        </p:txBody>
      </p:sp>
      <p:sp>
        <p:nvSpPr>
          <p:cNvPr id="106499" name="Line 3"/>
          <p:cNvSpPr>
            <a:spLocks noChangeShapeType="1"/>
          </p:cNvSpPr>
          <p:nvPr/>
        </p:nvSpPr>
        <p:spPr bwMode="auto">
          <a:xfrm>
            <a:off x="2209800" y="838200"/>
            <a:ext cx="5181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5" descr="11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608638" y="1036638"/>
            <a:ext cx="4830762" cy="4830762"/>
          </a:xfrm>
        </p:spPr>
      </p:pic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5867400" y="5943600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Sizes and shapes of the largest asteroids, compared to the moon</a:t>
            </a:r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2895600" y="1012825"/>
            <a:ext cx="2743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Small, irregular objects, mostly in the apparent gap between the orbits of Mars and Jupiter.</a:t>
            </a:r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2895600" y="3797300"/>
            <a:ext cx="30178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Thousands of asteroids with accurately determined orbits known today.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6" grpId="0" autoUpdateAnimBg="0"/>
      <p:bldP spid="184327" grpId="0" autoUpdateAnimBg="0"/>
      <p:bldP spid="18432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9" name="Picture 5" descr="1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4425" y="2887663"/>
            <a:ext cx="8229600" cy="2217737"/>
          </a:xfrm>
        </p:spPr>
      </p:pic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Kirkwood’s Gaps</a:t>
            </a:r>
          </a:p>
        </p:txBody>
      </p:sp>
      <p:sp>
        <p:nvSpPr>
          <p:cNvPr id="107524" name="Line 3"/>
          <p:cNvSpPr>
            <a:spLocks noChangeShapeType="1"/>
          </p:cNvSpPr>
          <p:nvPr/>
        </p:nvSpPr>
        <p:spPr bwMode="auto">
          <a:xfrm>
            <a:off x="2209800" y="838200"/>
            <a:ext cx="5029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752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2819400" y="914400"/>
            <a:ext cx="7848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The asteroid orbits are not evenly distributed throughout the asteroid belt between Mars and Jupiter.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There are several gaps where no asteroids are found: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333399"/>
                </a:solidFill>
              </a:rPr>
              <a:t>Kirkwood’s gaps</a:t>
            </a:r>
            <a:r>
              <a:rPr lang="en-US" altLang="en-US" sz="2400">
                <a:solidFill>
                  <a:srgbClr val="333399"/>
                </a:solidFill>
              </a:rPr>
              <a:t> (purple bars below)</a:t>
            </a:r>
          </a:p>
        </p:txBody>
      </p:sp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3048000" y="5076825"/>
            <a:ext cx="2895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These correspond to resonances of the orbits with the orbit of Jupiter.</a:t>
            </a:r>
          </a:p>
        </p:txBody>
      </p:sp>
      <p:sp>
        <p:nvSpPr>
          <p:cNvPr id="185354" name="Oval 10"/>
          <p:cNvSpPr>
            <a:spLocks noChangeArrowheads="1"/>
          </p:cNvSpPr>
          <p:nvPr/>
        </p:nvSpPr>
        <p:spPr bwMode="auto">
          <a:xfrm>
            <a:off x="9296400" y="5791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5" name="Oval 11"/>
          <p:cNvSpPr>
            <a:spLocks noChangeArrowheads="1"/>
          </p:cNvSpPr>
          <p:nvPr/>
        </p:nvSpPr>
        <p:spPr bwMode="auto">
          <a:xfrm>
            <a:off x="8686800" y="5181600"/>
            <a:ext cx="1295400" cy="1295400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6" name="Oval 12"/>
          <p:cNvSpPr>
            <a:spLocks noChangeArrowheads="1"/>
          </p:cNvSpPr>
          <p:nvPr/>
        </p:nvSpPr>
        <p:spPr bwMode="auto">
          <a:xfrm>
            <a:off x="8305800" y="4800600"/>
            <a:ext cx="2057400" cy="2057400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7" name="Oval 13"/>
          <p:cNvSpPr>
            <a:spLocks noChangeArrowheads="1"/>
          </p:cNvSpPr>
          <p:nvPr/>
        </p:nvSpPr>
        <p:spPr bwMode="auto">
          <a:xfrm>
            <a:off x="9906000" y="5791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8" name="Oval 14"/>
          <p:cNvSpPr>
            <a:spLocks noChangeArrowheads="1"/>
          </p:cNvSpPr>
          <p:nvPr/>
        </p:nvSpPr>
        <p:spPr bwMode="auto">
          <a:xfrm>
            <a:off x="10287000" y="579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6096000" y="5486400"/>
            <a:ext cx="228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Example: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2:3 resonance</a:t>
            </a:r>
          </a:p>
        </p:txBody>
      </p:sp>
      <p:sp>
        <p:nvSpPr>
          <p:cNvPr id="185360" name="Line 16"/>
          <p:cNvSpPr>
            <a:spLocks noChangeShapeType="1"/>
          </p:cNvSpPr>
          <p:nvPr/>
        </p:nvSpPr>
        <p:spPr bwMode="auto">
          <a:xfrm>
            <a:off x="9829800" y="5867400"/>
            <a:ext cx="762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0" grpId="0" autoUpdateAnimBg="0"/>
      <p:bldP spid="185353" grpId="0" autoUpdateAnimBg="0"/>
      <p:bldP spid="185354" grpId="0" animBg="1"/>
      <p:bldP spid="185355" grpId="0" animBg="1"/>
      <p:bldP spid="185356" grpId="0" animBg="1"/>
      <p:bldP spid="185357" grpId="0" animBg="1"/>
      <p:bldP spid="185358" grpId="0" animBg="1"/>
      <p:bldP spid="185359" grpId="0" autoUpdateAnimBg="0"/>
      <p:bldP spid="1853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Non-Belt Asteroids</a:t>
            </a:r>
          </a:p>
        </p:txBody>
      </p:sp>
      <p:sp>
        <p:nvSpPr>
          <p:cNvPr id="108547" name="Line 3"/>
          <p:cNvSpPr>
            <a:spLocks noChangeShapeType="1"/>
          </p:cNvSpPr>
          <p:nvPr/>
        </p:nvSpPr>
        <p:spPr bwMode="auto">
          <a:xfrm>
            <a:off x="2209800" y="838200"/>
            <a:ext cx="5638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5" descr="13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1828800"/>
            <a:ext cx="4349750" cy="3927475"/>
          </a:xfrm>
        </p:spPr>
      </p:pic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2870200" y="1676400"/>
            <a:ext cx="1701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rgbClr val="333399"/>
                </a:solidFill>
              </a:rPr>
              <a:t>Apollo-Amor Objects:</a:t>
            </a:r>
          </a:p>
        </p:txBody>
      </p:sp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3397250" y="990600"/>
            <a:ext cx="693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333399"/>
                </a:solidFill>
              </a:rPr>
              <a:t>Not all asteroids orbit within the asteroid belt.</a:t>
            </a:r>
          </a:p>
        </p:txBody>
      </p:sp>
      <p:sp>
        <p:nvSpPr>
          <p:cNvPr id="186376" name="Oval 8"/>
          <p:cNvSpPr>
            <a:spLocks noChangeArrowheads="1"/>
          </p:cNvSpPr>
          <p:nvPr/>
        </p:nvSpPr>
        <p:spPr bwMode="auto">
          <a:xfrm rot="-2462351">
            <a:off x="5892800" y="3048000"/>
            <a:ext cx="965200" cy="1828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7" name="Line 9"/>
          <p:cNvSpPr>
            <a:spLocks noChangeShapeType="1"/>
          </p:cNvSpPr>
          <p:nvPr/>
        </p:nvSpPr>
        <p:spPr bwMode="auto">
          <a:xfrm>
            <a:off x="4254500" y="2209800"/>
            <a:ext cx="141605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2870200" y="2590800"/>
            <a:ext cx="1778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rgbClr val="333399"/>
                </a:solidFill>
              </a:rPr>
              <a:t>Asteroids with elliptical orbits, reaching into the inner solar system.</a:t>
            </a:r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2870200" y="4924425"/>
            <a:ext cx="17780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rgbClr val="333399"/>
                </a:solidFill>
              </a:rPr>
              <a:t>Some potentially colliding with Mars or Earth.</a:t>
            </a:r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8802688" y="2044700"/>
            <a:ext cx="18653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Trojans:  Sharing stable orbits along the orbit of Jupiter:</a:t>
            </a:r>
          </a:p>
        </p:txBody>
      </p:sp>
      <p:sp>
        <p:nvSpPr>
          <p:cNvPr id="186381" name="Line 13"/>
          <p:cNvSpPr>
            <a:spLocks noChangeShapeType="1"/>
          </p:cNvSpPr>
          <p:nvPr/>
        </p:nvSpPr>
        <p:spPr bwMode="auto">
          <a:xfrm flipH="1" flipV="1">
            <a:off x="6184900" y="2133600"/>
            <a:ext cx="2701925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82" name="Line 14"/>
          <p:cNvSpPr>
            <a:spLocks noChangeShapeType="1"/>
          </p:cNvSpPr>
          <p:nvPr/>
        </p:nvSpPr>
        <p:spPr bwMode="auto">
          <a:xfrm flipH="1">
            <a:off x="8229600" y="2286000"/>
            <a:ext cx="642938" cy="1905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83" name="Text Box 15"/>
          <p:cNvSpPr txBox="1">
            <a:spLocks noChangeArrowheads="1"/>
          </p:cNvSpPr>
          <p:nvPr/>
        </p:nvSpPr>
        <p:spPr bwMode="auto">
          <a:xfrm>
            <a:off x="8802688" y="4483100"/>
            <a:ext cx="18653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Trapped in the Lagrangian points of Jupiter.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86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8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18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5" dur="500"/>
                                        <p:tgtEl>
                                          <p:spTgt spid="18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8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4" grpId="0" autoUpdateAnimBg="0"/>
      <p:bldP spid="186375" grpId="0" autoUpdateAnimBg="0"/>
      <p:bldP spid="186376" grpId="0" animBg="1"/>
      <p:bldP spid="186377" grpId="0" animBg="1"/>
      <p:bldP spid="186378" grpId="0" autoUpdateAnimBg="0"/>
      <p:bldP spid="186379" grpId="0" autoUpdateAnimBg="0"/>
      <p:bldP spid="186380" grpId="0" autoUpdateAnimBg="0"/>
      <p:bldP spid="186381" grpId="0" animBg="1"/>
      <p:bldP spid="186382" grpId="0" animBg="1"/>
      <p:bldP spid="18638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Colors of Asteroids</a:t>
            </a:r>
          </a:p>
        </p:txBody>
      </p:sp>
      <p:sp>
        <p:nvSpPr>
          <p:cNvPr id="109571" name="Line 3"/>
          <p:cNvSpPr>
            <a:spLocks noChangeShapeType="1"/>
          </p:cNvSpPr>
          <p:nvPr/>
        </p:nvSpPr>
        <p:spPr bwMode="auto">
          <a:xfrm>
            <a:off x="2209800" y="838200"/>
            <a:ext cx="5638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5" descr="16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65688" y="1493838"/>
            <a:ext cx="3721100" cy="4525962"/>
          </a:xfrm>
        </p:spPr>
      </p:pic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4876800" y="6124575"/>
            <a:ext cx="5638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100">
                <a:solidFill>
                  <a:srgbClr val="333399"/>
                </a:solidFill>
              </a:rPr>
              <a:t>“</a:t>
            </a:r>
            <a:r>
              <a:rPr lang="en-US" altLang="en-US" sz="2100" i="1">
                <a:solidFill>
                  <a:srgbClr val="333399"/>
                </a:solidFill>
              </a:rPr>
              <a:t>Colors</a:t>
            </a:r>
            <a:r>
              <a:rPr lang="en-US" altLang="en-US" sz="2100">
                <a:solidFill>
                  <a:srgbClr val="333399"/>
                </a:solidFill>
              </a:rPr>
              <a:t>” to be interpreted as albedo (reflectivity) at different wavelengths.</a:t>
            </a:r>
          </a:p>
        </p:txBody>
      </p: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2819400" y="3760788"/>
            <a:ext cx="21494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333399"/>
                </a:solidFill>
              </a:rPr>
              <a:t>C-type:</a:t>
            </a:r>
            <a:r>
              <a:rPr lang="en-US" altLang="en-US">
                <a:solidFill>
                  <a:srgbClr val="333399"/>
                </a:solidFill>
              </a:rPr>
              <a:t> Dark asteroids, probably made out of carbon-rich materials (carbonaceous chondrites); common in the outer asteroid belt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708525" y="4065588"/>
            <a:ext cx="15621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8626475" y="2373313"/>
            <a:ext cx="18891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333399"/>
                </a:solidFill>
              </a:rPr>
              <a:t>S-type:</a:t>
            </a:r>
            <a:r>
              <a:rPr lang="en-US" altLang="en-US" sz="2000">
                <a:solidFill>
                  <a:srgbClr val="333399"/>
                </a:solidFill>
              </a:rPr>
              <a:t> Brighter, redder asteroids, probably made out of rocky materials; very common in the inner asteroid belt</a:t>
            </a:r>
          </a:p>
        </p:txBody>
      </p:sp>
      <p:sp>
        <p:nvSpPr>
          <p:cNvPr id="187402" name="Line 10"/>
          <p:cNvSpPr>
            <a:spLocks noChangeShapeType="1"/>
          </p:cNvSpPr>
          <p:nvPr/>
        </p:nvSpPr>
        <p:spPr bwMode="auto">
          <a:xfrm flipH="1">
            <a:off x="7508875" y="2693988"/>
            <a:ext cx="1106488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2884488" y="941388"/>
            <a:ext cx="20193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333399"/>
                </a:solidFill>
              </a:rPr>
              <a:t>M-type:</a:t>
            </a:r>
            <a:r>
              <a:rPr lang="en-US" altLang="en-US">
                <a:solidFill>
                  <a:srgbClr val="333399"/>
                </a:solidFill>
              </a:rPr>
              <a:t> Brighter, less reddish asteroids, probably made out of metal rich materials; probably iron cores of fragmented asteroids</a:t>
            </a:r>
          </a:p>
        </p:txBody>
      </p:sp>
      <p:sp>
        <p:nvSpPr>
          <p:cNvPr id="187404" name="Line 12"/>
          <p:cNvSpPr>
            <a:spLocks noChangeShapeType="1"/>
          </p:cNvSpPr>
          <p:nvPr/>
        </p:nvSpPr>
        <p:spPr bwMode="auto">
          <a:xfrm>
            <a:off x="4773613" y="1703388"/>
            <a:ext cx="1497012" cy="1219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8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 autoUpdateAnimBg="0"/>
      <p:bldP spid="187399" grpId="0" autoUpdateAnimBg="0"/>
      <p:bldP spid="187400" grpId="0" animBg="1"/>
      <p:bldP spid="187401" grpId="0" autoUpdateAnimBg="0"/>
      <p:bldP spid="187402" grpId="0" animBg="1"/>
      <p:bldP spid="187403" grpId="0" autoUpdateAnimBg="0"/>
      <p:bldP spid="1874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Meteorites</a:t>
            </a:r>
          </a:p>
        </p:txBody>
      </p:sp>
      <p:sp>
        <p:nvSpPr>
          <p:cNvPr id="77827" name="Line 3"/>
          <p:cNvSpPr>
            <a:spLocks noChangeShapeType="1"/>
          </p:cNvSpPr>
          <p:nvPr/>
        </p:nvSpPr>
        <p:spPr bwMode="auto">
          <a:xfrm>
            <a:off x="2209800" y="838200"/>
            <a:ext cx="3581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2895600" y="1066800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Distinguish between: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3009900" y="1600200"/>
            <a:ext cx="487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</a:rPr>
              <a:t>Meteoroid</a:t>
            </a:r>
            <a:r>
              <a:rPr lang="en-US" altLang="en-US" sz="2000">
                <a:solidFill>
                  <a:srgbClr val="333399"/>
                </a:solidFill>
              </a:rPr>
              <a:t> = small body in space</a:t>
            </a: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3009900" y="2117725"/>
            <a:ext cx="541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</a:rPr>
              <a:t>Meteor</a:t>
            </a:r>
            <a:r>
              <a:rPr lang="en-US" altLang="en-US" sz="2000">
                <a:solidFill>
                  <a:srgbClr val="333399"/>
                </a:solidFill>
              </a:rPr>
              <a:t> = meteoroid colliding with Earth and producing a visible light trace in the sky</a:t>
            </a: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3009900" y="2895600"/>
            <a:ext cx="617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3300"/>
                </a:solidFill>
              </a:rPr>
              <a:t>Meteorite</a:t>
            </a:r>
            <a:r>
              <a:rPr lang="en-US" altLang="en-US" sz="2000">
                <a:solidFill>
                  <a:srgbClr val="333399"/>
                </a:solidFill>
              </a:rPr>
              <a:t> = meteor that survives the plunge through the atmosphere to strike the ground...</a:t>
            </a: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3352800" y="4206875"/>
            <a:ext cx="723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.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3276600" y="3657600"/>
            <a:ext cx="70104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333399"/>
                </a:solidFill>
              </a:rPr>
              <a:t> Sizes from microscopic dust to a few centimeters.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333399"/>
                </a:solidFill>
              </a:rPr>
              <a:t> About 2 meteorites large enough to produce visible impacts strike the Earth every day.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333399"/>
                </a:solidFill>
              </a:rPr>
              <a:t> Statistically, one meteorite is expected to strike a building somewhere on Earth every 16 months.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rgbClr val="333399"/>
                </a:solidFill>
              </a:rPr>
              <a:t> Typically impact onto the atmosphere with 10 – 30 km/s (≈ 30 times faster than a rifle bullet).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utoUpdateAnimBg="0"/>
      <p:bldP spid="171014" grpId="0" autoUpdateAnimBg="0"/>
      <p:bldP spid="171015" grpId="0" autoUpdateAnimBg="0"/>
      <p:bldP spid="171016" grpId="0" autoUpdateAnimBg="0"/>
      <p:bldP spid="171017" grpId="0" autoUpdateAnimBg="0"/>
      <p:bldP spid="17102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Origin of Asteroids</a:t>
            </a:r>
          </a:p>
        </p:txBody>
      </p:sp>
      <p:sp>
        <p:nvSpPr>
          <p:cNvPr id="110595" name="Line 3"/>
          <p:cNvSpPr>
            <a:spLocks noChangeShapeType="1"/>
          </p:cNvSpPr>
          <p:nvPr/>
        </p:nvSpPr>
        <p:spPr bwMode="auto">
          <a:xfrm>
            <a:off x="2209800" y="838200"/>
            <a:ext cx="6553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8421" name="Picture 5" descr="1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43200" y="1828800"/>
            <a:ext cx="5867400" cy="4525963"/>
          </a:xfrm>
        </p:spPr>
      </p:pic>
      <p:sp>
        <p:nvSpPr>
          <p:cNvPr id="188422" name="Line 6"/>
          <p:cNvSpPr>
            <a:spLocks noChangeShapeType="1"/>
          </p:cNvSpPr>
          <p:nvPr/>
        </p:nvSpPr>
        <p:spPr bwMode="auto">
          <a:xfrm flipV="1">
            <a:off x="5551488" y="5943600"/>
            <a:ext cx="1306512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2819400" y="4038600"/>
            <a:ext cx="2057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Images of the Asteroid Vesta show a complex surface, including a large impact crater.</a:t>
            </a:r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3441700" y="6384925"/>
            <a:ext cx="510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Meteorite probably fragmented from Vesta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2971800" y="838200"/>
            <a:ext cx="7543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Distribution: S-type asteroids in the outer asteroid belt; C-type asteroids in inner asteroid belt </a:t>
            </a:r>
            <a:r>
              <a:rPr lang="en-US" altLang="en-US">
                <a:solidFill>
                  <a:srgbClr val="333399"/>
                </a:solidFill>
                <a:sym typeface="Symbol" pitchFamily="18" charset="2"/>
              </a:rPr>
              <a:t>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may reflect temperatures during the formation process.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610600" y="2057400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However, more complex features found: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8610600" y="3200400"/>
            <a:ext cx="2057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Vesta shows evidence for impact crater and lava flows.</a:t>
            </a: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8610600" y="4648200"/>
            <a:ext cx="2057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Heat for existence of lava flows probably from radioactive decay of </a:t>
            </a:r>
            <a:r>
              <a:rPr lang="en-US" altLang="en-US" sz="2000" baseline="30000">
                <a:solidFill>
                  <a:srgbClr val="333399"/>
                </a:solidFill>
              </a:rPr>
              <a:t>26</a:t>
            </a:r>
            <a:r>
              <a:rPr lang="en-US" altLang="en-US" sz="2000">
                <a:solidFill>
                  <a:srgbClr val="333399"/>
                </a:solidFill>
              </a:rPr>
              <a:t>Al.</a:t>
            </a:r>
          </a:p>
        </p:txBody>
      </p:sp>
      <p:pic>
        <p:nvPicPr>
          <p:cNvPr id="110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2" grpId="0" animBg="1"/>
      <p:bldP spid="188423" grpId="0" autoUpdateAnimBg="0"/>
      <p:bldP spid="188424" grpId="0" autoUpdateAnimBg="0"/>
      <p:bldP spid="188425" grpId="0" autoUpdateAnimBg="0"/>
      <p:bldP spid="188426" grpId="0" autoUpdateAnimBg="0"/>
      <p:bldP spid="188427" grpId="0" autoUpdateAnimBg="0"/>
      <p:bldP spid="18842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609600"/>
            <a:ext cx="44958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Rectangle 5"/>
          <p:cNvSpPr>
            <a:spLocks noChangeArrowheads="1"/>
          </p:cNvSpPr>
          <p:nvPr/>
        </p:nvSpPr>
        <p:spPr bwMode="auto">
          <a:xfrm>
            <a:off x="1752600" y="228600"/>
            <a:ext cx="4191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</a:rPr>
              <a:t>Rocky planetesimals survived in the asteroid belt between Mars and Jupiter because they did not accrete into a planet.</a:t>
            </a:r>
          </a:p>
          <a:p>
            <a:pPr eaLnBrk="0" hangingPunct="0"/>
            <a:endParaRPr lang="en-US" altLang="en-US" sz="32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r>
              <a:rPr lang="en-US" altLang="en-US" sz="3200" u="sng">
                <a:solidFill>
                  <a:srgbClr val="000000"/>
                </a:solidFill>
                <a:latin typeface="Times New Roman" pitchFamily="18" charset="0"/>
              </a:rPr>
              <a:t>Jupiter’s gravity, stirs up the asteroid orbits and prevents their planet formation.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Comets</a:t>
            </a:r>
          </a:p>
        </p:txBody>
      </p:sp>
      <p:sp>
        <p:nvSpPr>
          <p:cNvPr id="113667" name="Line 3"/>
          <p:cNvSpPr>
            <a:spLocks noChangeShapeType="1"/>
          </p:cNvSpPr>
          <p:nvPr/>
        </p:nvSpPr>
        <p:spPr bwMode="auto">
          <a:xfrm>
            <a:off x="2209800" y="838200"/>
            <a:ext cx="2743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18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71800" y="914400"/>
            <a:ext cx="3830638" cy="5791200"/>
          </a:xfrm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6781800" y="5959475"/>
            <a:ext cx="3200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Comet Ikeya-Seki in the dawn sky in 1965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0"/>
            <a:ext cx="6705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087688"/>
            <a:ext cx="5257800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0" y="4114800"/>
            <a:ext cx="4343400" cy="3200400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solidFill>
                  <a:schemeClr val="accent2"/>
                </a:solidFill>
              </a:rPr>
              <a:t>How do comets get their tails?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Comet Facts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u="sng" smtClean="0"/>
              <a:t>Formed beyond the frostline, comets are icy counterparts to  asteroids.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u="sng" smtClean="0"/>
              <a:t>“Dirty snowballs” = the nucleus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u="sng" smtClean="0"/>
              <a:t>Most comets do not have tails.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Most comets remain perpetually frozen in the outer solar system. Only a few enter the inner solar system, where they can grow tails.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spect="1" noChangeArrowheads="1"/>
          </p:cNvPicPr>
          <p:nvPr/>
        </p:nvPicPr>
        <p:blipFill>
          <a:blip r:embed="rId2"/>
          <a:srcRect l="3125" t="2083" r="3125" b="6250"/>
          <a:stretch>
            <a:fillRect/>
          </a:stretch>
        </p:blipFill>
        <p:spPr bwMode="auto">
          <a:xfrm>
            <a:off x="1981200" y="0"/>
            <a:ext cx="79248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2209800" y="5715000"/>
            <a:ext cx="8458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When a comet nears the Sun, its ices can sublimate into gas and carry off dust, creating a coma and long tails.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 t="1180" b="4375"/>
          <a:stretch>
            <a:fillRect/>
          </a:stretch>
        </p:blipFill>
        <p:spPr bwMode="auto">
          <a:xfrm>
            <a:off x="1447800" y="1524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 Box 5"/>
          <p:cNvSpPr txBox="1">
            <a:spLocks noChangeArrowheads="1"/>
          </p:cNvSpPr>
          <p:nvPr/>
        </p:nvSpPr>
        <p:spPr bwMode="auto">
          <a:xfrm>
            <a:off x="1524000" y="685800"/>
            <a:ext cx="22860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Draw This Picture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4"/>
          <p:cNvPicPr>
            <a:picLocks noChangeAspect="1" noChangeArrowheads="1"/>
          </p:cNvPicPr>
          <p:nvPr/>
        </p:nvPicPr>
        <p:blipFill>
          <a:blip r:embed="rId2"/>
          <a:srcRect l="1563" t="16666" r="1563" b="16667"/>
          <a:stretch>
            <a:fillRect/>
          </a:stretch>
        </p:blipFill>
        <p:spPr bwMode="auto">
          <a:xfrm>
            <a:off x="1828800" y="381000"/>
            <a:ext cx="861060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Text Box 5"/>
          <p:cNvSpPr txBox="1">
            <a:spLocks noChangeArrowheads="1"/>
          </p:cNvSpPr>
          <p:nvPr/>
        </p:nvSpPr>
        <p:spPr bwMode="auto">
          <a:xfrm>
            <a:off x="1889125" y="4911725"/>
            <a:ext cx="83978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Comets eject small particles that follow the comet around in its orbit</a:t>
            </a:r>
          </a:p>
          <a:p>
            <a:pPr eaLnBrk="0" hangingPunct="0"/>
            <a:r>
              <a:rPr lang="en-US" altLang="en-US" sz="2800" u="sng">
                <a:solidFill>
                  <a:srgbClr val="000000"/>
                </a:solidFill>
                <a:latin typeface="Times New Roman" pitchFamily="18" charset="0"/>
              </a:rPr>
              <a:t>This can cause meteor showers when Earth crosses the comet’s orbit.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2"/>
          <a:srcRect l="3125" t="18750" r="3125" b="18750"/>
          <a:stretch>
            <a:fillRect/>
          </a:stretch>
        </p:blipFill>
        <p:spPr bwMode="auto">
          <a:xfrm>
            <a:off x="1752600" y="228600"/>
            <a:ext cx="8763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0" name="Text Box 3"/>
          <p:cNvSpPr txBox="1">
            <a:spLocks noChangeArrowheads="1"/>
          </p:cNvSpPr>
          <p:nvPr/>
        </p:nvSpPr>
        <p:spPr bwMode="auto">
          <a:xfrm>
            <a:off x="1965325" y="4683125"/>
            <a:ext cx="8321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Meteors in a shower appear to emanate from the same area of sky because of Earth’s motion through space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2"/>
          <a:srcRect l="15625" t="2083" r="15625" b="6250"/>
          <a:stretch>
            <a:fillRect/>
          </a:stretch>
        </p:blipFill>
        <p:spPr bwMode="auto">
          <a:xfrm>
            <a:off x="1600200" y="228600"/>
            <a:ext cx="6248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Text Box 3"/>
          <p:cNvSpPr txBox="1">
            <a:spLocks noChangeArrowheads="1"/>
          </p:cNvSpPr>
          <p:nvPr/>
        </p:nvSpPr>
        <p:spPr bwMode="auto">
          <a:xfrm>
            <a:off x="8128000" y="4572000"/>
            <a:ext cx="2540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 i="1">
                <a:solidFill>
                  <a:srgbClr val="000000"/>
                </a:solidFill>
                <a:latin typeface="Times New Roman" pitchFamily="18" charset="0"/>
              </a:rPr>
              <a:t>Kuiper belt:</a:t>
            </a:r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On orderly orbits from 30-100 AU in disk of solar system</a:t>
            </a:r>
          </a:p>
        </p:txBody>
      </p:sp>
      <p:sp>
        <p:nvSpPr>
          <p:cNvPr id="120835" name="Text Box 4"/>
          <p:cNvSpPr txBox="1">
            <a:spLocks noChangeArrowheads="1"/>
          </p:cNvSpPr>
          <p:nvPr/>
        </p:nvSpPr>
        <p:spPr bwMode="auto">
          <a:xfrm>
            <a:off x="7848600" y="2590800"/>
            <a:ext cx="2540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 i="1">
                <a:solidFill>
                  <a:srgbClr val="000000"/>
                </a:solidFill>
                <a:latin typeface="Times New Roman" pitchFamily="18" charset="0"/>
              </a:rPr>
              <a:t>Oort cloud:</a:t>
            </a:r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On random orbits extending to about 50,000 AU</a:t>
            </a:r>
          </a:p>
        </p:txBody>
      </p:sp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7924800" y="228600"/>
            <a:ext cx="2743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Only a tiny number of comets enter the inner solar system - most stay far from the Sun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Meteor Showers</a:t>
            </a: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>
            <a:off x="2209800" y="838200"/>
            <a:ext cx="5029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3352800" y="1082675"/>
            <a:ext cx="7010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Most meteors appear in showers, peaking periodically at specific dates of the year.</a:t>
            </a:r>
          </a:p>
        </p:txBody>
      </p:sp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7" descr=" 25T01.jpg                                                      0017B793Cesare                         BA94C69E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362200"/>
            <a:ext cx="106934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did they get there?</a:t>
            </a: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/>
              <a:t>Kuiper belt comets align with the plane of planet orbits</a:t>
            </a:r>
          </a:p>
          <a:p>
            <a:pPr eaLnBrk="1" hangingPunct="1"/>
            <a:r>
              <a:rPr lang="en-US" altLang="en-US" u="sng" smtClean="0"/>
              <a:t>Oort Cloud Comets were kicked out of the solar system by the gravity from jovian planets: </a:t>
            </a:r>
            <a:r>
              <a:rPr lang="en-US" altLang="en-US" b="1" u="sng" smtClean="0"/>
              <a:t>random orbits</a:t>
            </a: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Origin of Comets</a:t>
            </a:r>
          </a:p>
        </p:txBody>
      </p:sp>
      <p:sp>
        <p:nvSpPr>
          <p:cNvPr id="122883" name="Line 3"/>
          <p:cNvSpPr>
            <a:spLocks noChangeShapeType="1"/>
          </p:cNvSpPr>
          <p:nvPr/>
        </p:nvSpPr>
        <p:spPr bwMode="auto">
          <a:xfrm>
            <a:off x="2209800" y="838200"/>
            <a:ext cx="6248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5" descr="21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70238" y="2209800"/>
            <a:ext cx="4525962" cy="4525963"/>
          </a:xfrm>
        </p:spPr>
      </p:pic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3070225" y="9144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Comets are believed to originate in the Oort cloud:</a:t>
            </a:r>
          </a:p>
        </p:txBody>
      </p:sp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3070225" y="1371600"/>
            <a:ext cx="6172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Spherical cloud of several trillion icy bodies, ~ 10,000 – 100,000 AU from the sun.</a:t>
            </a:r>
          </a:p>
        </p:txBody>
      </p:sp>
      <p:sp>
        <p:nvSpPr>
          <p:cNvPr id="197640" name="Line 8"/>
          <p:cNvSpPr>
            <a:spLocks noChangeShapeType="1"/>
          </p:cNvSpPr>
          <p:nvPr/>
        </p:nvSpPr>
        <p:spPr bwMode="auto">
          <a:xfrm>
            <a:off x="3246438" y="4191000"/>
            <a:ext cx="17526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7641" name="Text Box 9"/>
          <p:cNvSpPr txBox="1">
            <a:spLocks noChangeArrowheads="1"/>
          </p:cNvSpPr>
          <p:nvPr/>
        </p:nvSpPr>
        <p:spPr bwMode="auto">
          <a:xfrm rot="472551">
            <a:off x="3101975" y="3932238"/>
            <a:ext cx="243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10,000 – 100,000 AU</a:t>
            </a:r>
          </a:p>
        </p:txBody>
      </p:sp>
      <p:sp>
        <p:nvSpPr>
          <p:cNvPr id="197642" name="Text Box 10"/>
          <p:cNvSpPr txBox="1">
            <a:spLocks noChangeArrowheads="1"/>
          </p:cNvSpPr>
          <p:nvPr/>
        </p:nvSpPr>
        <p:spPr bwMode="auto">
          <a:xfrm>
            <a:off x="4084638" y="5653088"/>
            <a:ext cx="243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Oort Cloud</a:t>
            </a:r>
          </a:p>
        </p:txBody>
      </p:sp>
      <p:sp>
        <p:nvSpPr>
          <p:cNvPr id="197643" name="Text Box 11"/>
          <p:cNvSpPr txBox="1">
            <a:spLocks noChangeArrowheads="1"/>
          </p:cNvSpPr>
          <p:nvPr/>
        </p:nvSpPr>
        <p:spPr bwMode="auto">
          <a:xfrm>
            <a:off x="7696200" y="2362200"/>
            <a:ext cx="2971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3399"/>
                </a:solidFill>
              </a:rPr>
              <a:t>Gravitational influence of occasional passing stars may perturb some orbits and draw them towards the inner solar system.</a:t>
            </a:r>
          </a:p>
        </p:txBody>
      </p:sp>
      <p:sp>
        <p:nvSpPr>
          <p:cNvPr id="197644" name="Text Box 12"/>
          <p:cNvSpPr txBox="1">
            <a:spLocks noChangeArrowheads="1"/>
          </p:cNvSpPr>
          <p:nvPr/>
        </p:nvSpPr>
        <p:spPr bwMode="auto">
          <a:xfrm>
            <a:off x="7705725" y="4787900"/>
            <a:ext cx="28448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300">
                <a:solidFill>
                  <a:srgbClr val="333399"/>
                </a:solidFill>
              </a:rPr>
              <a:t>Interactions with planets may perturb orbits further, capturing comets in short-period orbits.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9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9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8" grpId="0" autoUpdateAnimBg="0"/>
      <p:bldP spid="197639" grpId="0" autoUpdateAnimBg="0"/>
      <p:bldP spid="197640" grpId="0" animBg="1"/>
      <p:bldP spid="197641" grpId="0" autoUpdateAnimBg="0"/>
      <p:bldP spid="197642" grpId="0" autoUpdateAnimBg="0"/>
      <p:bldP spid="197643" grpId="0" autoUpdateAnimBg="0"/>
      <p:bldP spid="19764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Kuiper Belt</a:t>
            </a:r>
          </a:p>
        </p:txBody>
      </p:sp>
      <p:sp>
        <p:nvSpPr>
          <p:cNvPr id="123907" name="Line 3"/>
          <p:cNvSpPr>
            <a:spLocks noChangeShapeType="1"/>
          </p:cNvSpPr>
          <p:nvPr/>
        </p:nvSpPr>
        <p:spPr bwMode="auto">
          <a:xfrm>
            <a:off x="2209800" y="838200"/>
            <a:ext cx="4800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1" name="Picture 5" descr="22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9588" y="2103438"/>
            <a:ext cx="4113212" cy="4525962"/>
          </a:xfrm>
        </p:spPr>
      </p:pic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2895600" y="990600"/>
            <a:ext cx="7696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100">
                <a:solidFill>
                  <a:srgbClr val="333399"/>
                </a:solidFill>
              </a:rPr>
              <a:t>Second source of small, icy bodies in the outer solar system: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2971800" y="14478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333399"/>
                </a:solidFill>
              </a:rPr>
              <a:t>Kuiper belt</a:t>
            </a:r>
            <a:r>
              <a:rPr lang="en-US" altLang="en-US" sz="2400">
                <a:solidFill>
                  <a:srgbClr val="333399"/>
                </a:solidFill>
              </a:rPr>
              <a:t>, at ~ 30 – 100 AU from the sun.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7239000" y="2209800"/>
            <a:ext cx="3200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Few Kuiper belt objects could be observed directly by Hubble Space Telescope.</a:t>
            </a:r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7239000" y="4603750"/>
            <a:ext cx="3200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Pluto and Charon may be captured Kuiper belt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2" grpId="0" autoUpdateAnimBg="0"/>
      <p:bldP spid="198663" grpId="0" autoUpdateAnimBg="0"/>
      <p:bldP spid="198664" grpId="0" autoUpdateAnimBg="0"/>
      <p:bldP spid="19866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Two Types of Tails</a:t>
            </a:r>
          </a:p>
        </p:txBody>
      </p:sp>
      <p:sp>
        <p:nvSpPr>
          <p:cNvPr id="124931" name="Line 3"/>
          <p:cNvSpPr>
            <a:spLocks noChangeShapeType="1"/>
          </p:cNvSpPr>
          <p:nvPr/>
        </p:nvSpPr>
        <p:spPr bwMode="auto">
          <a:xfrm>
            <a:off x="2209800" y="838200"/>
            <a:ext cx="5562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2895600" y="1174750"/>
            <a:ext cx="3505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Ion tail: Ionized gas pushed away from the comet by the solar wind. Pointing straight away from the sun.</a:t>
            </a:r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2895600" y="3540125"/>
            <a:ext cx="35052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Dust tail: Dust set free from vaporizing ice in the comet; carried away from the comet by the sun’s radiation pressure. Lagging behind the comet along its trajectory</a:t>
            </a:r>
          </a:p>
        </p:txBody>
      </p:sp>
      <p:pic>
        <p:nvPicPr>
          <p:cNvPr id="124935" name="Picture 7" descr="comet1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237288" y="990600"/>
            <a:ext cx="4386262" cy="5821363"/>
          </a:xfrm>
        </p:spPr>
      </p:pic>
      <p:sp>
        <p:nvSpPr>
          <p:cNvPr id="190472" name="Line 8"/>
          <p:cNvSpPr>
            <a:spLocks noChangeShapeType="1"/>
          </p:cNvSpPr>
          <p:nvPr/>
        </p:nvSpPr>
        <p:spPr bwMode="auto">
          <a:xfrm flipV="1">
            <a:off x="6248400" y="1790700"/>
            <a:ext cx="1685925" cy="7318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0473" name="Line 9"/>
          <p:cNvSpPr>
            <a:spLocks noChangeShapeType="1"/>
          </p:cNvSpPr>
          <p:nvPr/>
        </p:nvSpPr>
        <p:spPr bwMode="auto">
          <a:xfrm flipV="1">
            <a:off x="6307138" y="3587750"/>
            <a:ext cx="2849562" cy="10001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 autoUpdateAnimBg="0"/>
      <p:bldP spid="190470" grpId="0" autoUpdateAnimBg="0"/>
      <p:bldP spid="190472" grpId="0" animBg="1"/>
      <p:bldP spid="19047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286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z="3300" smtClean="0">
                <a:solidFill>
                  <a:srgbClr val="000099"/>
                </a:solidFill>
              </a:rPr>
              <a:t>Gas and Dust Tails of </a:t>
            </a:r>
            <a:br>
              <a:rPr lang="en-US" altLang="en-US" sz="3300" smtClean="0">
                <a:solidFill>
                  <a:srgbClr val="000099"/>
                </a:solidFill>
              </a:rPr>
            </a:br>
            <a:r>
              <a:rPr lang="en-US" altLang="en-US" sz="3300" smtClean="0">
                <a:solidFill>
                  <a:srgbClr val="000099"/>
                </a:solidFill>
              </a:rPr>
              <a:t>Comet Mrkos in 1957</a:t>
            </a:r>
          </a:p>
        </p:txBody>
      </p:sp>
      <p:sp>
        <p:nvSpPr>
          <p:cNvPr id="125955" name="Line 3"/>
          <p:cNvSpPr>
            <a:spLocks noChangeShapeType="1"/>
          </p:cNvSpPr>
          <p:nvPr/>
        </p:nvSpPr>
        <p:spPr bwMode="auto">
          <a:xfrm>
            <a:off x="2209800" y="1152525"/>
            <a:ext cx="4953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5" descr="comet2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27350" y="1295400"/>
            <a:ext cx="7696200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Comet Hale Bopp (1997)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09800" y="838200"/>
            <a:ext cx="7086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5" descr="comet5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08300" y="914400"/>
            <a:ext cx="3803650" cy="586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1" name="Picture 5" descr="comet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00" y="1035050"/>
            <a:ext cx="6096000" cy="3968750"/>
          </a:xfrm>
        </p:spPr>
      </p:pic>
      <p:sp>
        <p:nvSpPr>
          <p:cNvPr id="128003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Dust Jets from Comet Nuclei</a:t>
            </a:r>
          </a:p>
        </p:txBody>
      </p:sp>
      <p:sp>
        <p:nvSpPr>
          <p:cNvPr id="128004" name="Line 3"/>
          <p:cNvSpPr>
            <a:spLocks noChangeShapeType="1"/>
          </p:cNvSpPr>
          <p:nvPr/>
        </p:nvSpPr>
        <p:spPr bwMode="auto">
          <a:xfrm>
            <a:off x="2209800" y="838200"/>
            <a:ext cx="8001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2" name="Picture 6" descr="comet4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7707313" y="3022600"/>
            <a:ext cx="2960687" cy="3657600"/>
          </a:xfrm>
        </p:spPr>
      </p:pic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7924800" y="1193800"/>
            <a:ext cx="2743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Jets of dust are ejected radially from the nuclei of comets.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2667000" y="5003800"/>
            <a:ext cx="518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Comet Hale-Bopp, with uniform corona digitally removed from the image. </a:t>
            </a:r>
          </a:p>
        </p:txBody>
      </p:sp>
      <p:sp>
        <p:nvSpPr>
          <p:cNvPr id="193545" name="Text Box 9"/>
          <p:cNvSpPr txBox="1">
            <a:spLocks noChangeArrowheads="1"/>
          </p:cNvSpPr>
          <p:nvPr/>
        </p:nvSpPr>
        <p:spPr bwMode="auto">
          <a:xfrm>
            <a:off x="2590800" y="5902325"/>
            <a:ext cx="510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Comet dust material can be collected by spacecraft above Earth’s atmosphere.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3" grpId="0" autoUpdateAnimBg="0"/>
      <p:bldP spid="193544" grpId="0" autoUpdateAnimBg="0"/>
      <p:bldP spid="19354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Fragmenting Comets</a:t>
            </a:r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2209800" y="838200"/>
            <a:ext cx="6172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565" name="Picture 5" descr="comet6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95600" y="1104900"/>
            <a:ext cx="4343400" cy="4287838"/>
          </a:xfrm>
        </p:spPr>
      </p:pic>
      <p:pic>
        <p:nvPicPr>
          <p:cNvPr id="194566" name="Picture 6" descr="comet7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0" y="3611563"/>
            <a:ext cx="4495800" cy="3094037"/>
          </a:xfrm>
        </p:spPr>
      </p:pic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7239000" y="990600"/>
            <a:ext cx="3276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Comet Linear apparently completely vaporized during its sun passage in 2000.</a:t>
            </a:r>
          </a:p>
        </p:txBody>
      </p:sp>
      <p:sp>
        <p:nvSpPr>
          <p:cNvPr id="194568" name="Line 8"/>
          <p:cNvSpPr>
            <a:spLocks noChangeShapeType="1"/>
          </p:cNvSpPr>
          <p:nvPr/>
        </p:nvSpPr>
        <p:spPr bwMode="auto">
          <a:xfrm flipV="1">
            <a:off x="1905000" y="3581400"/>
            <a:ext cx="419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69" name="Line 9"/>
          <p:cNvSpPr>
            <a:spLocks noChangeShapeType="1"/>
          </p:cNvSpPr>
          <p:nvPr/>
        </p:nvSpPr>
        <p:spPr bwMode="auto">
          <a:xfrm>
            <a:off x="1828800" y="5181600"/>
            <a:ext cx="42672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70" name="Rectangle 10"/>
          <p:cNvSpPr>
            <a:spLocks noChangeArrowheads="1"/>
          </p:cNvSpPr>
          <p:nvPr/>
        </p:nvSpPr>
        <p:spPr bwMode="auto">
          <a:xfrm>
            <a:off x="6096000" y="3581400"/>
            <a:ext cx="4495800" cy="304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7239000" y="2682875"/>
            <a:ext cx="3276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Only small rocky fragments remained.</a:t>
            </a:r>
          </a:p>
        </p:txBody>
      </p:sp>
      <p:pic>
        <p:nvPicPr>
          <p:cNvPr id="1290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9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9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7" grpId="0" autoUpdateAnimBg="0"/>
      <p:bldP spid="194568" grpId="0" animBg="1"/>
      <p:bldP spid="194569" grpId="0" animBg="1"/>
      <p:bldP spid="194570" grpId="0" animBg="1"/>
      <p:bldP spid="19457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z="4300" smtClean="0">
                <a:solidFill>
                  <a:srgbClr val="000099"/>
                </a:solidFill>
              </a:rPr>
              <a:t>The Geology of Comet Nuclei</a:t>
            </a:r>
          </a:p>
        </p:txBody>
      </p:sp>
      <p:sp>
        <p:nvSpPr>
          <p:cNvPr id="130051" name="Line 3"/>
          <p:cNvSpPr>
            <a:spLocks noChangeShapeType="1"/>
          </p:cNvSpPr>
          <p:nvPr/>
        </p:nvSpPr>
        <p:spPr bwMode="auto">
          <a:xfrm>
            <a:off x="2209800" y="838200"/>
            <a:ext cx="8153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5" descr="fig25_18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981200"/>
            <a:ext cx="5867400" cy="4406900"/>
          </a:xfrm>
        </p:spPr>
      </p:pic>
      <p:sp>
        <p:nvSpPr>
          <p:cNvPr id="195590" name="Text Box 6"/>
          <p:cNvSpPr txBox="1">
            <a:spLocks noChangeArrowheads="1"/>
          </p:cNvSpPr>
          <p:nvPr/>
        </p:nvSpPr>
        <p:spPr bwMode="auto">
          <a:xfrm>
            <a:off x="2895600" y="9144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Comet nuclei contain ices of water, carbon dioxide, methane, ammonia, etc.:</a:t>
            </a:r>
            <a:r>
              <a:rPr lang="en-US" altLang="en-US">
                <a:solidFill>
                  <a:srgbClr val="333399"/>
                </a:solidFill>
              </a:rPr>
              <a:t>  </a:t>
            </a:r>
          </a:p>
        </p:txBody>
      </p:sp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2819400" y="1584325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 Materials that should have condensed from the outer solar nebula.</a:t>
            </a:r>
          </a:p>
        </p:txBody>
      </p:sp>
      <p:sp>
        <p:nvSpPr>
          <p:cNvPr id="195592" name="Text Box 8"/>
          <p:cNvSpPr txBox="1">
            <a:spLocks noChangeArrowheads="1"/>
          </p:cNvSpPr>
          <p:nvPr/>
        </p:nvSpPr>
        <p:spPr bwMode="auto">
          <a:xfrm>
            <a:off x="2819400" y="2057400"/>
            <a:ext cx="21336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 Those compounds sublime (transition from solid directly to gas phase) as comets approach the sun.</a:t>
            </a:r>
          </a:p>
        </p:txBody>
      </p:sp>
      <p:sp>
        <p:nvSpPr>
          <p:cNvPr id="195593" name="Text Box 9"/>
          <p:cNvSpPr txBox="1">
            <a:spLocks noChangeArrowheads="1"/>
          </p:cNvSpPr>
          <p:nvPr/>
        </p:nvSpPr>
        <p:spPr bwMode="auto">
          <a:xfrm>
            <a:off x="2667000" y="4708525"/>
            <a:ext cx="3124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 Densities of comet nuclei: ~ 0.1 – 0.25 g/cm</a:t>
            </a:r>
            <a:r>
              <a:rPr lang="en-US" altLang="en-US" sz="2000" baseline="30000">
                <a:solidFill>
                  <a:srgbClr val="333399"/>
                </a:solidFill>
              </a:rPr>
              <a:t>3</a:t>
            </a:r>
          </a:p>
        </p:txBody>
      </p:sp>
      <p:sp>
        <p:nvSpPr>
          <p:cNvPr id="195594" name="Text Box 10"/>
          <p:cNvSpPr txBox="1">
            <a:spLocks noChangeArrowheads="1"/>
          </p:cNvSpPr>
          <p:nvPr/>
        </p:nvSpPr>
        <p:spPr bwMode="auto">
          <a:xfrm>
            <a:off x="2819400" y="5394325"/>
            <a:ext cx="3124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Not solid ice balls, but fluffy material with significant amounts of empty space.</a:t>
            </a:r>
            <a:endParaRPr lang="en-US" altLang="en-US" sz="2000" baseline="300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0" grpId="0" autoUpdateAnimBg="0"/>
      <p:bldP spid="195591" grpId="0" autoUpdateAnimBg="0"/>
      <p:bldP spid="195592" grpId="0" autoUpdateAnimBg="0"/>
      <p:bldP spid="195593" grpId="0" autoUpdateAnimBg="0"/>
      <p:bldP spid="19559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z="3700" smtClean="0">
                <a:solidFill>
                  <a:srgbClr val="000099"/>
                </a:solidFill>
              </a:rPr>
              <a:t>Fragmentation of Comet Nuclei</a:t>
            </a:r>
          </a:p>
        </p:txBody>
      </p:sp>
      <p:sp>
        <p:nvSpPr>
          <p:cNvPr id="131075" name="Line 3"/>
          <p:cNvSpPr>
            <a:spLocks noChangeShapeType="1"/>
          </p:cNvSpPr>
          <p:nvPr/>
        </p:nvSpPr>
        <p:spPr bwMode="auto">
          <a:xfrm>
            <a:off x="2209800" y="838200"/>
            <a:ext cx="7467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Picture 5" descr="20a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62400" y="1524000"/>
            <a:ext cx="6477000" cy="1358900"/>
          </a:xfrm>
        </p:spPr>
      </p:pic>
      <p:pic>
        <p:nvPicPr>
          <p:cNvPr id="196614" name="Picture 6" descr="20b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819400" y="3484563"/>
            <a:ext cx="5029200" cy="1620837"/>
          </a:xfrm>
        </p:spPr>
      </p:pic>
      <p:pic>
        <p:nvPicPr>
          <p:cNvPr id="196615" name="Picture 7" descr="20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5156200"/>
            <a:ext cx="5029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2819400" y="9906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Comet nuclei are very fragile and are easily fragmented.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2286000" y="2971800"/>
            <a:ext cx="822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Comet Shoemaker-Levy was disrupted by tidal forces of Jupiter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7924800" y="4251325"/>
            <a:ext cx="2743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Two chains of impact craters on Earth’s moon and on Jupiter’s moon Callisto may have been caused by fragments of a comet.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6" grpId="0" autoUpdateAnimBg="0"/>
      <p:bldP spid="196617" grpId="0" autoUpdateAnimBg="0"/>
      <p:bldP spid="19661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Radiants of Meteor Showers</a:t>
            </a: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209800" y="838200"/>
            <a:ext cx="7924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1" name="Picture 5" descr="02a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95600" y="2232025"/>
            <a:ext cx="3560763" cy="4168775"/>
          </a:xfrm>
        </p:spPr>
      </p:pic>
      <p:pic>
        <p:nvPicPr>
          <p:cNvPr id="173062" name="Picture 6" descr="02b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726238" y="3802063"/>
            <a:ext cx="3560762" cy="2598737"/>
          </a:xfrm>
        </p:spPr>
      </p:pic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3289300" y="1143000"/>
            <a:ext cx="6988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Tracing the tracks of meteors in a shower backwards, they appear to come from a common origin, the </a:t>
            </a:r>
            <a:r>
              <a:rPr lang="en-US" altLang="en-US" sz="2400">
                <a:solidFill>
                  <a:srgbClr val="FF3300"/>
                </a:solidFill>
              </a:rPr>
              <a:t>radiant.</a:t>
            </a:r>
          </a:p>
        </p:txBody>
      </p:sp>
      <p:sp>
        <p:nvSpPr>
          <p:cNvPr id="173064" name="Oval 8"/>
          <p:cNvSpPr>
            <a:spLocks noChangeArrowheads="1"/>
          </p:cNvSpPr>
          <p:nvPr/>
        </p:nvSpPr>
        <p:spPr bwMode="auto">
          <a:xfrm>
            <a:off x="5448300" y="3124200"/>
            <a:ext cx="336550" cy="3810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3065" name="Line 9"/>
          <p:cNvSpPr>
            <a:spLocks noChangeShapeType="1"/>
          </p:cNvSpPr>
          <p:nvPr/>
        </p:nvSpPr>
        <p:spPr bwMode="auto">
          <a:xfrm flipH="1">
            <a:off x="5649913" y="2362200"/>
            <a:ext cx="3417887" cy="914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3066" name="Text Box 10"/>
          <p:cNvSpPr txBox="1">
            <a:spLocks noChangeArrowheads="1"/>
          </p:cNvSpPr>
          <p:nvPr/>
        </p:nvSpPr>
        <p:spPr bwMode="auto">
          <a:xfrm>
            <a:off x="6859588" y="2759075"/>
            <a:ext cx="34274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  <a:sym typeface="Symbol" pitchFamily="18" charset="2"/>
              </a:rPr>
              <a:t></a:t>
            </a:r>
            <a:r>
              <a:rPr lang="en-US" altLang="en-US" sz="2400">
                <a:solidFill>
                  <a:srgbClr val="333399"/>
                </a:solidFill>
              </a:rPr>
              <a:t> Common direction of motion through space. </a:t>
            </a:r>
            <a:endParaRPr lang="en-US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3" grpId="0" autoUpdateAnimBg="0"/>
      <p:bldP spid="173064" grpId="0" animBg="1"/>
      <p:bldP spid="173065" grpId="0" animBg="1"/>
      <p:bldP spid="17306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Impacts on Earth</a:t>
            </a:r>
          </a:p>
        </p:txBody>
      </p:sp>
      <p:sp>
        <p:nvSpPr>
          <p:cNvPr id="132099" name="Line 3"/>
          <p:cNvSpPr>
            <a:spLocks noChangeShapeType="1"/>
          </p:cNvSpPr>
          <p:nvPr/>
        </p:nvSpPr>
        <p:spPr bwMode="auto">
          <a:xfrm>
            <a:off x="2209800" y="838200"/>
            <a:ext cx="5181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 descr="25_22c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0" y="2057400"/>
            <a:ext cx="3490913" cy="4525963"/>
          </a:xfrm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2971800" y="898525"/>
            <a:ext cx="7315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Comet nucleus impact producing the </a:t>
            </a:r>
            <a:r>
              <a:rPr lang="en-US" altLang="en-US" sz="2000" b="1">
                <a:solidFill>
                  <a:srgbClr val="333399"/>
                </a:solidFill>
              </a:rPr>
              <a:t>Chicxulub crater</a:t>
            </a:r>
            <a:r>
              <a:rPr lang="en-US" altLang="en-US" sz="2000">
                <a:solidFill>
                  <a:srgbClr val="333399"/>
                </a:solidFill>
              </a:rPr>
              <a:t> ~ 65 million years ago may have caused major climate change, leading to the extinction of many species, including dinosaurs.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2895600" y="5486400"/>
            <a:ext cx="3962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rgbClr val="333399"/>
                </a:solidFill>
              </a:rPr>
              <a:t>Gravity map shows the extent of the crater hidden below limestone deposited since the impact.</a:t>
            </a:r>
          </a:p>
        </p:txBody>
      </p:sp>
      <p:pic>
        <p:nvPicPr>
          <p:cNvPr id="199688" name="Picture 8" descr="23b"/>
          <p:cNvPicPr>
            <a:picLocks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19400" y="2057400"/>
            <a:ext cx="4724400" cy="33353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6" grpId="0" autoUpdateAnimBg="0"/>
      <p:bldP spid="199687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The Tunguska Event</a:t>
            </a:r>
          </a:p>
        </p:txBody>
      </p:sp>
      <p:sp>
        <p:nvSpPr>
          <p:cNvPr id="133123" name="Line 3"/>
          <p:cNvSpPr>
            <a:spLocks noChangeShapeType="1"/>
          </p:cNvSpPr>
          <p:nvPr/>
        </p:nvSpPr>
        <p:spPr bwMode="auto">
          <a:xfrm>
            <a:off x="2209800" y="838200"/>
            <a:ext cx="60960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7010400" y="1066800"/>
            <a:ext cx="3352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The Tunguska event in Siberia in 1908 destroyed an area the size of a large city!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Explosion of a large object, probably an Apollo asteroid of 90 – 190 m in diameter, a few km above the ground.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Energy release comparable to a 12-megaton nuclear weapon!</a:t>
            </a:r>
          </a:p>
        </p:txBody>
      </p:sp>
      <p:pic>
        <p:nvPicPr>
          <p:cNvPr id="133126" name="Picture 6" descr="25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143000"/>
            <a:ext cx="32258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048000" y="5410200"/>
            <a:ext cx="3200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000000"/>
                </a:solidFill>
              </a:rPr>
              <a:t>Area of destruction from the Tunguska event superimposed on a map of Washington, D.C. and surrounding beltway.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Meteoroid Orbits</a:t>
            </a: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2209800" y="838200"/>
            <a:ext cx="51054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Picture 5" descr="03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0" y="990600"/>
            <a:ext cx="4572000" cy="4572000"/>
          </a:xfrm>
        </p:spPr>
      </p:pic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2895600" y="914400"/>
            <a:ext cx="320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Meteoroids contributing to a meteor shower are debris particles, orbiting in the path of a comet.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Spread out all along the orbit of the comet.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Comet may still exist or have been destroyed.</a:t>
            </a: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2971800" y="5791200"/>
            <a:ext cx="7315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Only a few </a:t>
            </a:r>
            <a:r>
              <a:rPr lang="en-US" altLang="en-US" sz="2400" i="1">
                <a:solidFill>
                  <a:srgbClr val="333399"/>
                </a:solidFill>
              </a:rPr>
              <a:t>sporadic meteors</a:t>
            </a:r>
            <a:r>
              <a:rPr lang="en-US" altLang="en-US" sz="2400">
                <a:solidFill>
                  <a:srgbClr val="333399"/>
                </a:solidFill>
              </a:rPr>
              <a:t> are not associated with comet orbits.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6" grpId="0" autoUpdateAnimBg="0"/>
      <p:bldP spid="17408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Meteorite Impacts on Earth</a:t>
            </a: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2209800" y="838200"/>
            <a:ext cx="7467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9" name="Picture 5" descr="04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447800"/>
            <a:ext cx="5562600" cy="4422775"/>
          </a:xfrm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4724400" y="9144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Over 150 impact craters found on Earth.</a:t>
            </a:r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2819400" y="2819400"/>
            <a:ext cx="2133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Famous example: </a:t>
            </a:r>
            <a:r>
              <a:rPr lang="en-US" altLang="en-US" sz="2400" b="1">
                <a:solidFill>
                  <a:srgbClr val="333399"/>
                </a:solidFill>
              </a:rPr>
              <a:t>Barringer Crater</a:t>
            </a:r>
            <a:r>
              <a:rPr lang="en-US" altLang="en-US" sz="2400">
                <a:solidFill>
                  <a:srgbClr val="333399"/>
                </a:solidFill>
              </a:rPr>
              <a:t> near Flagstaff, AZ:</a:t>
            </a: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648200" y="5835650"/>
            <a:ext cx="586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Formed ~ 50,000 years ago by a meteorite of ~ 80 – 100 m diameter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 autoUpdateAnimBg="0"/>
      <p:bldP spid="175111" grpId="0" autoUpdateAnimBg="0"/>
      <p:bldP spid="1751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Impact Craters on Earth</a:t>
            </a:r>
          </a:p>
        </p:txBody>
      </p:sp>
      <p:sp>
        <p:nvSpPr>
          <p:cNvPr id="82947" name="Line 3"/>
          <p:cNvSpPr>
            <a:spLocks noChangeShapeType="1"/>
          </p:cNvSpPr>
          <p:nvPr/>
        </p:nvSpPr>
        <p:spPr bwMode="auto">
          <a:xfrm>
            <a:off x="2209800" y="838200"/>
            <a:ext cx="67818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05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40050" y="1752600"/>
            <a:ext cx="7620000" cy="1731963"/>
          </a:xfrm>
        </p:spPr>
      </p:pic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3048000" y="10668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Barringer Crater: ~ 1.2 km diameter; 200 m deep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2971800" y="4343400"/>
            <a:ext cx="73279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Impact of a large body formed a crater ~ 180 – 300 km in diameter in the Yucatán peninsula, ~ 65 million years ago.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Drastic influence on climate on Earth; possibly responsible for extinction of dinosaurs.</a:t>
            </a:r>
          </a:p>
        </p:txBody>
      </p:sp>
      <p:sp>
        <p:nvSpPr>
          <p:cNvPr id="176138" name="Text Box 10"/>
          <p:cNvSpPr txBox="1">
            <a:spLocks noChangeArrowheads="1"/>
          </p:cNvSpPr>
          <p:nvPr/>
        </p:nvSpPr>
        <p:spPr bwMode="auto">
          <a:xfrm>
            <a:off x="2895600" y="3733800"/>
            <a:ext cx="612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Much larger impact features exist on Earth: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4" grpId="0" autoUpdateAnimBg="0"/>
      <p:bldP spid="176136" grpId="0" autoUpdateAnimBg="0"/>
      <p:bldP spid="17613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7772400" cy="792163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rgbClr val="000099"/>
                </a:solidFill>
              </a:rPr>
              <a:t>Finding Meteorites</a:t>
            </a:r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2209800" y="838200"/>
            <a:ext cx="55626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7157" name="Picture 5" descr="06a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43200" y="1752600"/>
            <a:ext cx="4038600" cy="3557588"/>
          </a:xfrm>
        </p:spPr>
      </p:pic>
      <p:pic>
        <p:nvPicPr>
          <p:cNvPr id="177158" name="Picture 6" descr="06b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77000" y="1981200"/>
            <a:ext cx="4038600" cy="3532188"/>
          </a:xfrm>
        </p:spPr>
      </p:pic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2809875" y="892175"/>
            <a:ext cx="7848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rgbClr val="333399"/>
                </a:solidFill>
              </a:rPr>
              <a:t>Most meteorites are small and do not produce significant craters. 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2819400" y="12954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Good place to find meteorites: Antarctica!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2590800" y="5410200"/>
            <a:ext cx="2895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333399"/>
                </a:solidFill>
              </a:rPr>
              <a:t>Distinguish between:</a:t>
            </a:r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5791200" y="5578475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Tx/>
              <a:buChar char="•"/>
            </a:pPr>
            <a:r>
              <a:rPr lang="en-US" altLang="en-US" sz="2200">
                <a:solidFill>
                  <a:srgbClr val="333399"/>
                </a:solidFill>
              </a:rPr>
              <a:t> </a:t>
            </a:r>
            <a:r>
              <a:rPr lang="en-US" altLang="en-US" sz="2200">
                <a:solidFill>
                  <a:srgbClr val="FF3300"/>
                </a:solidFill>
              </a:rPr>
              <a:t>Falls</a:t>
            </a:r>
            <a:r>
              <a:rPr lang="en-US" altLang="en-US" sz="2200">
                <a:solidFill>
                  <a:srgbClr val="333399"/>
                </a:solidFill>
              </a:rPr>
              <a:t> = meteorites which have been observed to fall (fall time known).</a:t>
            </a:r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4800600" y="6324600"/>
            <a:ext cx="5791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FontTx/>
              <a:buChar char="•"/>
            </a:pPr>
            <a:r>
              <a:rPr lang="en-US" altLang="en-US" sz="2200">
                <a:solidFill>
                  <a:srgbClr val="333399"/>
                </a:solidFill>
              </a:rPr>
              <a:t> </a:t>
            </a:r>
            <a:r>
              <a:rPr lang="en-US" altLang="en-US" sz="2200">
                <a:solidFill>
                  <a:srgbClr val="FF3300"/>
                </a:solidFill>
              </a:rPr>
              <a:t>Finds</a:t>
            </a:r>
            <a:r>
              <a:rPr lang="en-US" altLang="en-US" sz="2200">
                <a:solidFill>
                  <a:srgbClr val="333399"/>
                </a:solidFill>
              </a:rPr>
              <a:t> = meteorites with unknown fall time.</a:t>
            </a:r>
          </a:p>
        </p:txBody>
      </p:sp>
      <p:pic>
        <p:nvPicPr>
          <p:cNvPr id="8397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9" grpId="0" autoUpdateAnimBg="0"/>
      <p:bldP spid="177160" grpId="0" autoUpdateAnimBg="0"/>
      <p:bldP spid="177161" grpId="0" autoUpdateAnimBg="0"/>
      <p:bldP spid="177162" grpId="0" autoUpdateAnimBg="0"/>
      <p:bldP spid="177163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_sk">
  <a:themeElements>
    <a:clrScheme name="standard_s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_s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_s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s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_sk">
  <a:themeElements>
    <a:clrScheme name="standard_s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_s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_s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s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tandard_sk">
  <a:themeElements>
    <a:clrScheme name="standard_s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_s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_s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s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tandard_sk">
  <a:themeElements>
    <a:clrScheme name="standard_s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_s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_s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s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s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1899</Words>
  <Application>Microsoft Office PowerPoint</Application>
  <PresentationFormat>Custom</PresentationFormat>
  <Paragraphs>215</Paragraphs>
  <Slides>51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72</vt:i4>
      </vt:variant>
      <vt:variant>
        <vt:lpstr>Slide Titles</vt:lpstr>
      </vt:variant>
      <vt:variant>
        <vt:i4>51</vt:i4>
      </vt:variant>
    </vt:vector>
  </HeadingPairs>
  <TitlesOfParts>
    <vt:vector size="128" baseType="lpstr">
      <vt:lpstr>Arial</vt:lpstr>
      <vt:lpstr>Calibri</vt:lpstr>
      <vt:lpstr>Times New Roman</vt:lpstr>
      <vt:lpstr>Symbol</vt:lpstr>
      <vt:lpstr>Times</vt:lpstr>
      <vt:lpstr>Default Design</vt:lpstr>
      <vt:lpstr>standard_sk</vt:lpstr>
      <vt:lpstr>1_standard_sk</vt:lpstr>
      <vt:lpstr>2_standard_sk</vt:lpstr>
      <vt:lpstr>3_standard_sk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1_standard_sk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2_standard_sk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3_standard_sk</vt:lpstr>
      <vt:lpstr>Meteorites, Asteroids, and Comets</vt:lpstr>
      <vt:lpstr>Comets of History</vt:lpstr>
      <vt:lpstr>Meteorites</vt:lpstr>
      <vt:lpstr>Meteor Showers</vt:lpstr>
      <vt:lpstr>Radiants of Meteor Showers</vt:lpstr>
      <vt:lpstr>Meteoroid Orbits</vt:lpstr>
      <vt:lpstr>Meteorite Impacts on Earth</vt:lpstr>
      <vt:lpstr>Impact Craters on Earth</vt:lpstr>
      <vt:lpstr>Finding Meteorites</vt:lpstr>
      <vt:lpstr>Analysis of Meteorites</vt:lpstr>
      <vt:lpstr>What Does a “Meteorite” Look Like?</vt:lpstr>
      <vt:lpstr>Slide 12</vt:lpstr>
      <vt:lpstr>Slide 13</vt:lpstr>
      <vt:lpstr>Pieces of Asteroids:Meteorite Types</vt:lpstr>
      <vt:lpstr>Primitive Meteorites: simple, all ingredients mixed together</vt:lpstr>
      <vt:lpstr>Processed Meteorites:  shattered fragments of larger objects</vt:lpstr>
      <vt:lpstr>What do we learn from meteorites?</vt:lpstr>
      <vt:lpstr>Meteorites from Moon and Mars</vt:lpstr>
      <vt:lpstr>What have we learned?</vt:lpstr>
      <vt:lpstr>The Allende Meteorite</vt:lpstr>
      <vt:lpstr>The Origins of Meteorites</vt:lpstr>
      <vt:lpstr>The Origins of Meteorites (2)</vt:lpstr>
      <vt:lpstr>Asteroid Facts</vt:lpstr>
      <vt:lpstr>Asteroids are cratered and not round</vt:lpstr>
      <vt:lpstr>Asteroids</vt:lpstr>
      <vt:lpstr>The Asteroid Belt</vt:lpstr>
      <vt:lpstr>Kirkwood’s Gaps</vt:lpstr>
      <vt:lpstr>Non-Belt Asteroids</vt:lpstr>
      <vt:lpstr>Colors of Asteroids</vt:lpstr>
      <vt:lpstr>The Origin of Asteroids</vt:lpstr>
      <vt:lpstr>Slide 31</vt:lpstr>
      <vt:lpstr>Comets</vt:lpstr>
      <vt:lpstr>How do comets get their tails?</vt:lpstr>
      <vt:lpstr>Comet Facts</vt:lpstr>
      <vt:lpstr>Slide 35</vt:lpstr>
      <vt:lpstr>Slide 36</vt:lpstr>
      <vt:lpstr>Slide 37</vt:lpstr>
      <vt:lpstr>Slide 38</vt:lpstr>
      <vt:lpstr>Slide 39</vt:lpstr>
      <vt:lpstr>How did they get there?</vt:lpstr>
      <vt:lpstr>The Origin of Comets</vt:lpstr>
      <vt:lpstr>The Kuiper Belt</vt:lpstr>
      <vt:lpstr>Two Types of Tails</vt:lpstr>
      <vt:lpstr>Gas and Dust Tails of  Comet Mrkos in 1957</vt:lpstr>
      <vt:lpstr>Comet Hale Bopp (1997)</vt:lpstr>
      <vt:lpstr>Dust Jets from Comet Nuclei</vt:lpstr>
      <vt:lpstr>Fragmenting Comets</vt:lpstr>
      <vt:lpstr>The Geology of Comet Nuclei</vt:lpstr>
      <vt:lpstr>Fragmentation of Comet Nuclei</vt:lpstr>
      <vt:lpstr>Impacts on Earth</vt:lpstr>
      <vt:lpstr>The Tunguska Event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owen</dc:creator>
  <cp:lastModifiedBy>owenkl</cp:lastModifiedBy>
  <cp:revision>3</cp:revision>
  <dcterms:created xsi:type="dcterms:W3CDTF">2014-07-28T23:24:15Z</dcterms:created>
  <dcterms:modified xsi:type="dcterms:W3CDTF">2017-11-10T15:28:44Z</dcterms:modified>
</cp:coreProperties>
</file>