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4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58FB8-1622-401E-921B-59E41C26FEB0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03B88-B179-4275-A798-C37C9C814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15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356144-0532-449F-9E91-183A2AC3BAD6}" type="slidenum">
              <a:rPr lang="en-US" altLang="en-US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779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79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Really useless terminology: “Meteroid” - the rock before it hits the Earth’s surface. </a:t>
            </a:r>
          </a:p>
        </p:txBody>
      </p:sp>
    </p:spTree>
    <p:extLst>
      <p:ext uri="{BB962C8B-B14F-4D97-AF65-F5344CB8AC3E}">
        <p14:creationId xmlns:p14="http://schemas.microsoft.com/office/powerpoint/2010/main" val="3910796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78E0D-531C-4782-A3ED-F3430BE3F613}" type="slidenum">
              <a:rPr lang="en-US" altLang="en-US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8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movie of this meteorite flying through the Earth’s atmosphere is available for public use at </a:t>
            </a:r>
          </a:p>
          <a:p>
            <a:r>
              <a:rPr lang="en-US" altLang="en-US"/>
              <a:t>http://impacts.arc.nasa.gov/gallery/comet2.mpg   Other meteors/meteorite events available on</a:t>
            </a:r>
          </a:p>
          <a:p>
            <a:r>
              <a:rPr lang="en-US" altLang="en-US"/>
              <a:t>The web include the March 26, 2003 Park Forest IL event; August 10, 1972 Grand Tetons, WY (a BIG one skipping off the atmosphere.)</a:t>
            </a:r>
          </a:p>
        </p:txBody>
      </p:sp>
    </p:spTree>
    <p:extLst>
      <p:ext uri="{BB962C8B-B14F-4D97-AF65-F5344CB8AC3E}">
        <p14:creationId xmlns:p14="http://schemas.microsoft.com/office/powerpoint/2010/main" val="723687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4CD728-B452-4DC4-AC4E-2320AE1341D0}" type="slidenum">
              <a:rPr lang="en-US" altLang="en-US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861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61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Simple rocks and metal, occasionally carbon compounds and water.</a:t>
            </a:r>
          </a:p>
          <a:p>
            <a:r>
              <a:rPr lang="en-US" altLang="en-US"/>
              <a:t>Shiny bits are metal flakes, first to condense.</a:t>
            </a:r>
          </a:p>
          <a:p>
            <a:r>
              <a:rPr lang="en-US" altLang="en-US"/>
              <a:t>White features are solidified dropletsof material that splashed out during impacts during accretion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834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A952F8-FB79-4D7C-A7CC-3784172D7BE3}" type="slidenum">
              <a:rPr lang="en-US" altLang="en-US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881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509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7CDAF1-29B5-46B8-996A-B2C1259CDD2B}" type="slidenum">
              <a:rPr lang="en-US" altLang="en-US">
                <a:solidFill>
                  <a:srgbClr val="000000"/>
                </a:solidFill>
              </a:rPr>
              <a:pPr/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6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Thought question: were these pictures taken from Earth?</a:t>
            </a:r>
          </a:p>
          <a:p>
            <a:r>
              <a:rPr lang="en-US" altLang="en-US"/>
              <a:t>One of these has a satellite (Ida is orbitted by Dactyl, lower left)</a:t>
            </a:r>
          </a:p>
        </p:txBody>
      </p:sp>
    </p:spTree>
    <p:extLst>
      <p:ext uri="{BB962C8B-B14F-4D97-AF65-F5344CB8AC3E}">
        <p14:creationId xmlns:p14="http://schemas.microsoft.com/office/powerpoint/2010/main" val="3439418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DC563-A1B1-4110-8505-A7A8647AE64E}" type="slidenum">
              <a:rPr lang="en-US" altLang="en-US">
                <a:solidFill>
                  <a:srgbClr val="000000"/>
                </a:solidFill>
              </a:rPr>
              <a:pPr/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209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51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E522F-A91D-4674-B5AE-11DCABC5E0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38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DF551-EAE3-4800-A912-DD4F1FB91E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77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1CEC4-5129-4CCA-8DCB-954674051E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30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B84E3-A747-40CE-AC0C-067C9ACBB27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09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9E0E8-E793-49FC-A6C6-46837F929D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974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FADBE-3975-4CDF-9B5C-56D88486F1E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650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50FE0-DA68-4A50-86CD-3964545121B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54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356EB-C937-4317-A7D0-603F86E3ED6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90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E3E26-D95C-4032-ADF2-95AD773417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08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745F5-C9AA-471B-9896-BA682626E8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39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68E46-1561-46A7-B025-1B693819515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13972-ED5C-491E-9A55-4235E48C812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72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E0652-79DF-4CBE-9EAA-A70A8894A6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00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A6105-315D-4C68-9739-39F63406B1A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67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56AF1-2867-476A-88F6-53D1DD0C1A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64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E8A62E6-CFEF-4159-A48E-3914E5B2F83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143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B8E3D9C-9E40-4AC8-A24E-2C4FDB52D6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211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3713801-7674-426F-960A-C842273CED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0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D7E2B-C00D-4177-829E-3D3FBF12DA7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82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F1ED8-CB10-4D95-BA6C-88AE6CF255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3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A2D60-9BDE-479D-AF01-4D0E5AC7DB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2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DCE69-0C7C-4256-B00E-46697FCD2E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33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F8D2A-D1F9-4C3B-9E96-A90A3513508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73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1CA22-8348-4EF9-87C1-8D0934F380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5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CA1C8-C97C-48F2-8062-1DCE1A62F4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12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0755B5-E239-4E16-8CC5-D7A3A271ABD9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23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2198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2198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2198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2199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A2F797-57E3-40DF-8973-65A39BC102A1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6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3009900"/>
            <a:ext cx="7848600" cy="838200"/>
          </a:xfrm>
        </p:spPr>
        <p:txBody>
          <a:bodyPr anchor="ctr"/>
          <a:lstStyle/>
          <a:p>
            <a:r>
              <a:rPr lang="en-US" altLang="en-US" sz="3600" b="1">
                <a:solidFill>
                  <a:srgbClr val="000099"/>
                </a:solidFill>
              </a:rPr>
              <a:t>Meteorites, Asteroids, and Comets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2286000"/>
            <a:ext cx="7848600" cy="685800"/>
          </a:xfrm>
        </p:spPr>
        <p:txBody>
          <a:bodyPr/>
          <a:lstStyle/>
          <a:p>
            <a:r>
              <a:rPr lang="en-US" altLang="en-US" sz="4400" b="1" dirty="0" smtClean="0">
                <a:solidFill>
                  <a:srgbClr val="000099"/>
                </a:solidFill>
              </a:rPr>
              <a:t>Unit 4</a:t>
            </a:r>
            <a:endParaRPr lang="en-US" altLang="en-US" sz="4400" b="1" dirty="0">
              <a:solidFill>
                <a:srgbClr val="000099"/>
              </a:solidFill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83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Analysis of Meteorites</a:t>
            </a:r>
          </a:p>
        </p:txBody>
      </p:sp>
      <p:sp>
        <p:nvSpPr>
          <p:cNvPr id="178179" name="Line 3"/>
          <p:cNvSpPr>
            <a:spLocks noChangeShapeType="1"/>
          </p:cNvSpPr>
          <p:nvPr/>
        </p:nvSpPr>
        <p:spPr bwMode="auto">
          <a:xfrm>
            <a:off x="2209800" y="838200"/>
            <a:ext cx="64008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78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81" name="Picture 5" descr="fig25_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1052514"/>
            <a:ext cx="7315200" cy="5805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7162800" y="823914"/>
            <a:ext cx="34290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700">
                <a:solidFill>
                  <a:srgbClr val="333399"/>
                </a:solidFill>
              </a:rPr>
              <a:t>3 broad categories:</a:t>
            </a:r>
          </a:p>
        </p:txBody>
      </p:sp>
      <p:sp>
        <p:nvSpPr>
          <p:cNvPr id="178183" name="Text Box 7"/>
          <p:cNvSpPr txBox="1">
            <a:spLocks noChangeArrowheads="1"/>
          </p:cNvSpPr>
          <p:nvPr/>
        </p:nvSpPr>
        <p:spPr bwMode="auto">
          <a:xfrm>
            <a:off x="2819400" y="1585913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Iron meteorites</a:t>
            </a:r>
          </a:p>
        </p:txBody>
      </p:sp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7772400" y="1752601"/>
            <a:ext cx="25908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3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Stony meteorites</a:t>
            </a:r>
          </a:p>
        </p:txBody>
      </p:sp>
      <p:sp>
        <p:nvSpPr>
          <p:cNvPr id="178185" name="Text Box 9"/>
          <p:cNvSpPr txBox="1">
            <a:spLocks noChangeArrowheads="1"/>
          </p:cNvSpPr>
          <p:nvPr/>
        </p:nvSpPr>
        <p:spPr bwMode="auto">
          <a:xfrm>
            <a:off x="8026400" y="4678363"/>
            <a:ext cx="264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2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Stony-Iron meteorites</a:t>
            </a:r>
          </a:p>
        </p:txBody>
      </p:sp>
    </p:spTree>
    <p:extLst>
      <p:ext uri="{BB962C8B-B14F-4D97-AF65-F5344CB8AC3E}">
        <p14:creationId xmlns:p14="http://schemas.microsoft.com/office/powerpoint/2010/main" val="403428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2" grpId="0" autoUpdateAnimBg="0"/>
      <p:bldP spid="178183" grpId="0" autoUpdateAnimBg="0"/>
      <p:bldP spid="178184" grpId="0" autoUpdateAnimBg="0"/>
      <p:bldP spid="17818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3700">
                <a:solidFill>
                  <a:srgbClr val="000099"/>
                </a:solidFill>
              </a:rPr>
              <a:t>What Does a “Meteorite” Look Like?</a:t>
            </a:r>
          </a:p>
        </p:txBody>
      </p:sp>
      <p:sp>
        <p:nvSpPr>
          <p:cNvPr id="179203" name="Line 3"/>
          <p:cNvSpPr>
            <a:spLocks noChangeShapeType="1"/>
          </p:cNvSpPr>
          <p:nvPr/>
        </p:nvSpPr>
        <p:spPr bwMode="auto">
          <a:xfrm>
            <a:off x="2187575" y="838200"/>
            <a:ext cx="84582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3048000" y="4437063"/>
            <a:ext cx="7315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333399"/>
                </a:solidFill>
              </a:rPr>
              <a:t>Selection bias: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Iron meteorites are easy to recognize as meteorites (heavy, dense lumps of iron-nickel steel) – thus, more likely to be found and collected.</a:t>
            </a:r>
          </a:p>
        </p:txBody>
      </p:sp>
      <p:pic>
        <p:nvPicPr>
          <p:cNvPr id="179207" name="Picture 7" descr=" 25T02.jpg                                                      0017B793Cesare                         BA94C69E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66800"/>
            <a:ext cx="7378700" cy="370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34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6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4583"/>
          <a:stretch>
            <a:fillRect/>
          </a:stretch>
        </p:blipFill>
        <p:spPr bwMode="auto">
          <a:xfrm>
            <a:off x="1752600" y="0"/>
            <a:ext cx="8915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6579" name="Text Box 3"/>
          <p:cNvSpPr txBox="1">
            <a:spLocks noChangeArrowheads="1"/>
          </p:cNvSpPr>
          <p:nvPr/>
        </p:nvSpPr>
        <p:spPr bwMode="auto">
          <a:xfrm>
            <a:off x="1736726" y="4851400"/>
            <a:ext cx="85185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0000"/>
                </a:solidFill>
              </a:rPr>
              <a:t>Meteor: </a:t>
            </a:r>
            <a:r>
              <a:rPr lang="en-US" altLang="en-US" sz="2800">
                <a:solidFill>
                  <a:srgbClr val="000000"/>
                </a:solidFill>
              </a:rPr>
              <a:t>The bright tail of hot debris from the rock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0000"/>
                </a:solidFill>
              </a:rPr>
              <a:t>Meteorite:</a:t>
            </a:r>
            <a:r>
              <a:rPr lang="en-US" altLang="en-US" sz="2800">
                <a:solidFill>
                  <a:srgbClr val="000000"/>
                </a:solidFill>
              </a:rPr>
              <a:t>  A rock from space that reaches Earth’s surface</a:t>
            </a:r>
          </a:p>
        </p:txBody>
      </p:sp>
    </p:spTree>
    <p:extLst>
      <p:ext uri="{BB962C8B-B14F-4D97-AF65-F5344CB8AC3E}">
        <p14:creationId xmlns:p14="http://schemas.microsoft.com/office/powerpoint/2010/main" val="3242372913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083" r="25000" b="6250"/>
          <a:stretch>
            <a:fillRect/>
          </a:stretch>
        </p:blipFill>
        <p:spPr bwMode="auto">
          <a:xfrm>
            <a:off x="2209801" y="152400"/>
            <a:ext cx="4710113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03" name="Text Box 3"/>
          <p:cNvSpPr txBox="1">
            <a:spLocks noChangeArrowheads="1"/>
          </p:cNvSpPr>
          <p:nvPr/>
        </p:nvSpPr>
        <p:spPr bwMode="auto">
          <a:xfrm>
            <a:off x="7451725" y="720726"/>
            <a:ext cx="217559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Peekskill, NY: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October 9, 1992</a:t>
            </a:r>
          </a:p>
        </p:txBody>
      </p:sp>
    </p:spTree>
    <p:extLst>
      <p:ext uri="{BB962C8B-B14F-4D97-AF65-F5344CB8AC3E}">
        <p14:creationId xmlns:p14="http://schemas.microsoft.com/office/powerpoint/2010/main" val="25645987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Pieces of Asteroids</a:t>
            </a:r>
            <a:r>
              <a:rPr lang="en-US" altLang="en-US"/>
              <a:t>:Meteorite Types</a:t>
            </a:r>
          </a:p>
        </p:txBody>
      </p:sp>
      <p:sp>
        <p:nvSpPr>
          <p:cNvPr id="128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Times" panose="02020603050405020304" pitchFamily="18" charset="0"/>
              <a:buAutoNum type="arabicParenR"/>
            </a:pPr>
            <a:r>
              <a:rPr lang="en-US" altLang="en-US" u="sng"/>
              <a:t>Primitive: Unchanged in composition since they first formed 4.6 billion years ago.</a:t>
            </a:r>
          </a:p>
          <a:p>
            <a:pPr marL="609600" indent="-609600">
              <a:buFont typeface="Times" panose="02020603050405020304" pitchFamily="18" charset="0"/>
              <a:buAutoNum type="arabicParenR"/>
            </a:pPr>
            <a:endParaRPr lang="en-US" altLang="en-US" u="sng"/>
          </a:p>
          <a:p>
            <a:pPr marL="609600" indent="-609600">
              <a:buFont typeface="Times" panose="02020603050405020304" pitchFamily="18" charset="0"/>
              <a:buAutoNum type="arabicParenR"/>
            </a:pPr>
            <a:r>
              <a:rPr lang="en-US" altLang="en-US" u="sng"/>
              <a:t>Processed: Younger, have experienced processes like volcanism or differentiation.</a:t>
            </a:r>
          </a:p>
        </p:txBody>
      </p:sp>
    </p:spTree>
    <p:extLst>
      <p:ext uri="{BB962C8B-B14F-4D97-AF65-F5344CB8AC3E}">
        <p14:creationId xmlns:p14="http://schemas.microsoft.com/office/powerpoint/2010/main" val="1763813308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33400"/>
            <a:ext cx="7772400" cy="1143000"/>
          </a:xfrm>
        </p:spPr>
        <p:txBody>
          <a:bodyPr/>
          <a:lstStyle/>
          <a:p>
            <a:r>
              <a:rPr lang="en-US" altLang="en-US"/>
              <a:t>Primitive Meteorites: simple, all ingredients mixed together</a:t>
            </a:r>
          </a:p>
        </p:txBody>
      </p:sp>
      <p:pic>
        <p:nvPicPr>
          <p:cNvPr id="128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t="16000" r="1750" b="17999"/>
          <a:stretch>
            <a:fillRect/>
          </a:stretch>
        </p:blipFill>
        <p:spPr bwMode="auto">
          <a:xfrm>
            <a:off x="1524000" y="1752601"/>
            <a:ext cx="9220200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5124" name="Rectangle 4"/>
          <p:cNvSpPr>
            <a:spLocks noChangeArrowheads="1"/>
          </p:cNvSpPr>
          <p:nvPr/>
        </p:nvSpPr>
        <p:spPr bwMode="auto">
          <a:xfrm>
            <a:off x="5943600" y="1676400"/>
            <a:ext cx="457200" cy="5181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477250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t="16000" r="1750" b="17000"/>
          <a:stretch>
            <a:fillRect/>
          </a:stretch>
        </p:blipFill>
        <p:spPr bwMode="auto">
          <a:xfrm>
            <a:off x="2286000" y="2286001"/>
            <a:ext cx="8001000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Processed Meteorites: </a:t>
            </a:r>
            <a:br>
              <a:rPr lang="en-US" altLang="en-US"/>
            </a:br>
            <a:r>
              <a:rPr lang="en-US" altLang="en-US" sz="3200"/>
              <a:t>shattered fragments of larger objects</a:t>
            </a:r>
            <a:endParaRPr lang="en-US" altLang="en-US"/>
          </a:p>
        </p:txBody>
      </p:sp>
      <p:sp>
        <p:nvSpPr>
          <p:cNvPr id="1287175" name="Text Box 7"/>
          <p:cNvSpPr txBox="1">
            <a:spLocks noChangeArrowheads="1"/>
          </p:cNvSpPr>
          <p:nvPr/>
        </p:nvSpPr>
        <p:spPr bwMode="auto">
          <a:xfrm>
            <a:off x="1752600" y="2286000"/>
            <a:ext cx="1676400" cy="1563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</a:rPr>
              <a:t>Iron from a core</a:t>
            </a:r>
          </a:p>
        </p:txBody>
      </p:sp>
      <p:sp>
        <p:nvSpPr>
          <p:cNvPr id="1287176" name="Text Box 8"/>
          <p:cNvSpPr txBox="1">
            <a:spLocks noChangeArrowheads="1"/>
          </p:cNvSpPr>
          <p:nvPr/>
        </p:nvSpPr>
        <p:spPr bwMode="auto">
          <a:xfrm>
            <a:off x="6477000" y="5791200"/>
            <a:ext cx="4495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</a:rPr>
              <a:t>Volcanic rock from a crust or mantle</a:t>
            </a:r>
          </a:p>
        </p:txBody>
      </p:sp>
    </p:spTree>
    <p:extLst>
      <p:ext uri="{BB962C8B-B14F-4D97-AF65-F5344CB8AC3E}">
        <p14:creationId xmlns:p14="http://schemas.microsoft.com/office/powerpoint/2010/main" val="1619401308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do we learn from meteorites?</a:t>
            </a:r>
          </a:p>
        </p:txBody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u="sng"/>
              <a:t>primitive meteorites tell us when solar system formation began.</a:t>
            </a:r>
          </a:p>
          <a:p>
            <a:r>
              <a:rPr lang="en-US" altLang="en-US" u="sng"/>
              <a:t>Processed meteorites tell us what asteroids are like on the inside.</a:t>
            </a:r>
          </a:p>
          <a:p>
            <a:r>
              <a:rPr lang="en-US" altLang="en-US"/>
              <a:t>Processed meteorites provide direct proof that differentiation and volcanism happened on asteroids. </a:t>
            </a:r>
          </a:p>
        </p:txBody>
      </p:sp>
    </p:spTree>
    <p:extLst>
      <p:ext uri="{BB962C8B-B14F-4D97-AF65-F5344CB8AC3E}">
        <p14:creationId xmlns:p14="http://schemas.microsoft.com/office/powerpoint/2010/main" val="474367845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8153400" cy="1143000"/>
          </a:xfrm>
        </p:spPr>
        <p:txBody>
          <a:bodyPr/>
          <a:lstStyle/>
          <a:p>
            <a:r>
              <a:rPr lang="en-US" altLang="en-US"/>
              <a:t>Meteorites from Moon and Mars</a:t>
            </a:r>
          </a:p>
        </p:txBody>
      </p:sp>
      <p:sp>
        <p:nvSpPr>
          <p:cNvPr id="129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8305800" cy="4114800"/>
          </a:xfrm>
        </p:spPr>
        <p:txBody>
          <a:bodyPr/>
          <a:lstStyle/>
          <a:p>
            <a:r>
              <a:rPr lang="en-US" altLang="en-US" sz="2800"/>
              <a:t>A few meteorites arrive from the Moon and Mars</a:t>
            </a:r>
          </a:p>
          <a:p>
            <a:r>
              <a:rPr lang="en-US" altLang="en-US" sz="2800"/>
              <a:t>Composition differs from the asteroid fragments.</a:t>
            </a:r>
          </a:p>
          <a:p>
            <a:r>
              <a:rPr lang="en-US" altLang="en-US" sz="2800"/>
              <a:t>A cheap (but slow) way to acquire moon rocks and Mars rocks.</a:t>
            </a:r>
          </a:p>
          <a:p>
            <a:r>
              <a:rPr lang="en-US" altLang="en-US" sz="2800"/>
              <a:t>One Mars meteorite generated a stir when scientists claimed evidence for microscopic life in it.</a:t>
            </a:r>
          </a:p>
        </p:txBody>
      </p:sp>
    </p:spTree>
    <p:extLst>
      <p:ext uri="{BB962C8B-B14F-4D97-AF65-F5344CB8AC3E}">
        <p14:creationId xmlns:p14="http://schemas.microsoft.com/office/powerpoint/2010/main" val="116551815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7772400" cy="1143000"/>
          </a:xfrm>
        </p:spPr>
        <p:txBody>
          <a:bodyPr/>
          <a:lstStyle/>
          <a:p>
            <a:r>
              <a:rPr lang="en-US" altLang="en-US"/>
              <a:t>What have we learned?</a:t>
            </a:r>
          </a:p>
        </p:txBody>
      </p:sp>
      <p:sp>
        <p:nvSpPr>
          <p:cNvPr id="132608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838200"/>
            <a:ext cx="4495800" cy="5257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1">
                <a:solidFill>
                  <a:srgbClr val="3366FF"/>
                </a:solidFill>
                <a:cs typeface="Times New Roman" panose="02020603050405020304" pitchFamily="18" charset="0"/>
              </a:rPr>
              <a:t>• Why is there an asteroid belt?</a:t>
            </a:r>
            <a:endParaRPr lang="en-US" altLang="en-US" sz="2400">
              <a:cs typeface="Times New Roman" panose="02020603050405020304" pitchFamily="18" charset="0"/>
            </a:endParaRPr>
          </a:p>
          <a:p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Orbital resonances with Jupiter disrupted the orbits of planetesimals, preventing them from accreting into a planet. Those that were not ejected from this region make up the asteroid belt today. Most asteroids in other regions of the inner solar system accreted into one of the planets.</a:t>
            </a:r>
            <a:endParaRPr lang="en-US" altLang="en-US" sz="2400">
              <a:cs typeface="Times New Roman" panose="02020603050405020304" pitchFamily="18" charset="0"/>
            </a:endParaRPr>
          </a:p>
        </p:txBody>
      </p:sp>
      <p:sp>
        <p:nvSpPr>
          <p:cNvPr id="1326084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5867400" y="3505200"/>
            <a:ext cx="4495800" cy="3352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3366FF"/>
                </a:solidFill>
                <a:cs typeface="Times New Roman" panose="02020603050405020304" pitchFamily="18" charset="0"/>
              </a:rPr>
              <a:t>• How are meteorites related to asteroids?</a:t>
            </a:r>
            <a:endParaRPr lang="en-US" altLang="en-US" sz="240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Most meteorites are pieces of asteroids. Primitive meteorites are essentially unchanged since the birth of the solar system. Processed meteorites are fragments of larger asteroids that underwent differentiation.</a:t>
            </a:r>
            <a:r>
              <a:rPr lang="en-US" altLang="en-US" sz="2400"/>
              <a:t> 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</p:txBody>
      </p:sp>
      <p:pic>
        <p:nvPicPr>
          <p:cNvPr id="1326085" name="Picture 1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38201"/>
            <a:ext cx="2590800" cy="257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37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65" name="Picture 37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63" name="Text Box 35"/>
          <p:cNvSpPr txBox="1">
            <a:spLocks noChangeArrowheads="1"/>
          </p:cNvSpPr>
          <p:nvPr/>
        </p:nvSpPr>
        <p:spPr bwMode="auto">
          <a:xfrm>
            <a:off x="2927350" y="1589089"/>
            <a:ext cx="77406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</a:rPr>
              <a:t>Appearances of comet Kohoutek (1973), Halley (1986), and Hale-Bopp (1997) caused great concern among superstitious.</a:t>
            </a:r>
          </a:p>
        </p:txBody>
      </p:sp>
      <p:sp>
        <p:nvSpPr>
          <p:cNvPr id="73764" name="Text Box 36"/>
          <p:cNvSpPr txBox="1">
            <a:spLocks noChangeArrowheads="1"/>
          </p:cNvSpPr>
          <p:nvPr/>
        </p:nvSpPr>
        <p:spPr bwMode="auto">
          <a:xfrm>
            <a:off x="3962400" y="3517901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i="1">
                <a:solidFill>
                  <a:srgbClr val="FFFFFF"/>
                </a:solidFill>
              </a:rPr>
              <a:t>Comet Hyakutake in 1996</a:t>
            </a:r>
          </a:p>
        </p:txBody>
      </p:sp>
      <p:sp>
        <p:nvSpPr>
          <p:cNvPr id="73762" name="Text Box 34"/>
          <p:cNvSpPr txBox="1">
            <a:spLocks noChangeArrowheads="1"/>
          </p:cNvSpPr>
          <p:nvPr/>
        </p:nvSpPr>
        <p:spPr bwMode="auto">
          <a:xfrm>
            <a:off x="2927350" y="733426"/>
            <a:ext cx="73596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Throughout history, comets have been considered as portents of doom, even very recently: </a:t>
            </a:r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title"/>
          </p:nvPr>
        </p:nvSpPr>
        <p:spPr>
          <a:xfrm>
            <a:off x="2895600" y="1"/>
            <a:ext cx="7772400" cy="7159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3300">
                <a:solidFill>
                  <a:srgbClr val="000099"/>
                </a:solidFill>
              </a:rPr>
              <a:t>Comets of History</a:t>
            </a:r>
          </a:p>
        </p:txBody>
      </p:sp>
      <p:sp>
        <p:nvSpPr>
          <p:cNvPr id="73742" name="Line 14"/>
          <p:cNvSpPr>
            <a:spLocks noChangeShapeType="1"/>
          </p:cNvSpPr>
          <p:nvPr/>
        </p:nvSpPr>
        <p:spPr bwMode="auto">
          <a:xfrm>
            <a:off x="2209800" y="685800"/>
            <a:ext cx="43434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3761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81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63" grpId="0" autoUpdateAnimBg="0"/>
      <p:bldP spid="7376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9" name="Picture 5" descr="08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492251"/>
            <a:ext cx="5867400" cy="4538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The Allende Meteorite</a:t>
            </a:r>
          </a:p>
        </p:txBody>
      </p:sp>
      <p:sp>
        <p:nvSpPr>
          <p:cNvPr id="180227" name="Line 3"/>
          <p:cNvSpPr>
            <a:spLocks noChangeShapeType="1"/>
          </p:cNvSpPr>
          <p:nvPr/>
        </p:nvSpPr>
        <p:spPr bwMode="auto">
          <a:xfrm>
            <a:off x="2209800" y="838200"/>
            <a:ext cx="64008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0230" name="Text Box 6"/>
          <p:cNvSpPr txBox="1">
            <a:spLocks noChangeArrowheads="1"/>
          </p:cNvSpPr>
          <p:nvPr/>
        </p:nvSpPr>
        <p:spPr bwMode="auto">
          <a:xfrm>
            <a:off x="7696200" y="1035050"/>
            <a:ext cx="28956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</a:rPr>
              <a:t> Carbonaceous chondrite, fell in 1969 near Pueblito de Allende, Mexico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</a:rPr>
              <a:t> Showered an area about 50 km x 10 km with over 4 tons of fragments.</a:t>
            </a:r>
          </a:p>
        </p:txBody>
      </p:sp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7467600" y="4235451"/>
            <a:ext cx="320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Fragments containing calcium-aluminum-rich inclusions (CAIs)</a:t>
            </a:r>
          </a:p>
        </p:txBody>
      </p:sp>
      <p:sp>
        <p:nvSpPr>
          <p:cNvPr id="180233" name="Line 9"/>
          <p:cNvSpPr>
            <a:spLocks noChangeShapeType="1"/>
          </p:cNvSpPr>
          <p:nvPr/>
        </p:nvSpPr>
        <p:spPr bwMode="auto">
          <a:xfrm flipH="1" flipV="1">
            <a:off x="6400800" y="3625850"/>
            <a:ext cx="1143000" cy="1219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0234" name="Line 10"/>
          <p:cNvSpPr>
            <a:spLocks noChangeShapeType="1"/>
          </p:cNvSpPr>
          <p:nvPr/>
        </p:nvSpPr>
        <p:spPr bwMode="auto">
          <a:xfrm flipH="1" flipV="1">
            <a:off x="4953000" y="2787650"/>
            <a:ext cx="2590800" cy="2057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0235" name="Text Box 11"/>
          <p:cNvSpPr txBox="1">
            <a:spLocks noChangeArrowheads="1"/>
          </p:cNvSpPr>
          <p:nvPr/>
        </p:nvSpPr>
        <p:spPr bwMode="auto">
          <a:xfrm>
            <a:off x="7086600" y="5378451"/>
            <a:ext cx="358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Extremely temperature-resistant materials.</a:t>
            </a:r>
            <a:endParaRPr lang="en-US" altLang="en-US" sz="2400">
              <a:solidFill>
                <a:srgbClr val="FF3300"/>
              </a:solidFill>
            </a:endParaRPr>
          </a:p>
        </p:txBody>
      </p:sp>
      <p:sp>
        <p:nvSpPr>
          <p:cNvPr id="180236" name="Text Box 12"/>
          <p:cNvSpPr txBox="1">
            <a:spLocks noChangeArrowheads="1"/>
          </p:cNvSpPr>
          <p:nvPr/>
        </p:nvSpPr>
        <p:spPr bwMode="auto">
          <a:xfrm>
            <a:off x="2895600" y="6216650"/>
            <a:ext cx="76962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333399"/>
                </a:solidFill>
              </a:rPr>
              <a:t>Allende meteorite is a very old sample of solar-nebula material!</a:t>
            </a:r>
            <a:endParaRPr lang="en-US" altLang="en-US" sz="210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7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8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8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0" grpId="0" autoUpdateAnimBg="0"/>
      <p:bldP spid="180232" grpId="0" autoUpdateAnimBg="0"/>
      <p:bldP spid="180233" grpId="0" animBg="1"/>
      <p:bldP spid="180234" grpId="0" animBg="1"/>
      <p:bldP spid="180235" grpId="0" autoUpdateAnimBg="0"/>
      <p:bldP spid="18023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The Origins of Meteorites</a:t>
            </a:r>
          </a:p>
        </p:txBody>
      </p:sp>
      <p:sp>
        <p:nvSpPr>
          <p:cNvPr id="181251" name="Line 3"/>
          <p:cNvSpPr>
            <a:spLocks noChangeShapeType="1"/>
          </p:cNvSpPr>
          <p:nvPr/>
        </p:nvSpPr>
        <p:spPr bwMode="auto">
          <a:xfrm>
            <a:off x="2209800" y="838200"/>
            <a:ext cx="72390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3124200" y="1295400"/>
            <a:ext cx="7543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</a:rPr>
              <a:t>Probably formed in the solar nebula, ~ 4.6 billion years ago.</a:t>
            </a:r>
          </a:p>
        </p:txBody>
      </p:sp>
      <p:sp>
        <p:nvSpPr>
          <p:cNvPr id="181254" name="Rectangle 6"/>
          <p:cNvSpPr>
            <a:spLocks noChangeArrowheads="1"/>
          </p:cNvSpPr>
          <p:nvPr/>
        </p:nvSpPr>
        <p:spPr bwMode="auto">
          <a:xfrm>
            <a:off x="3124200" y="2133600"/>
            <a:ext cx="7543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Almost certainly not from comets (in contrast to meteors in meteor showers!).</a:t>
            </a: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3124200" y="32004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Probably fragments of stony-iron planetesimals</a:t>
            </a:r>
          </a:p>
        </p:txBody>
      </p:sp>
      <p:sp>
        <p:nvSpPr>
          <p:cNvPr id="181256" name="Rectangle 8"/>
          <p:cNvSpPr>
            <a:spLocks noChangeArrowheads="1"/>
          </p:cNvSpPr>
          <p:nvPr/>
        </p:nvSpPr>
        <p:spPr bwMode="auto">
          <a:xfrm>
            <a:off x="3124201" y="3962400"/>
            <a:ext cx="70913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Some melted by heat produced by </a:t>
            </a:r>
            <a:r>
              <a:rPr lang="en-US" altLang="en-US" sz="2400" baseline="30000">
                <a:solidFill>
                  <a:srgbClr val="333399"/>
                </a:solidFill>
              </a:rPr>
              <a:t>26</a:t>
            </a:r>
            <a:r>
              <a:rPr lang="en-US" altLang="en-US" sz="2400">
                <a:solidFill>
                  <a:srgbClr val="333399"/>
                </a:solidFill>
              </a:rPr>
              <a:t>Al decay (half-life ~ 715,000 yr).</a:t>
            </a: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3124201" y="5029200"/>
            <a:ext cx="71739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400" baseline="30000">
                <a:solidFill>
                  <a:srgbClr val="333399"/>
                </a:solidFill>
              </a:rPr>
              <a:t>26</a:t>
            </a:r>
            <a:r>
              <a:rPr lang="en-US" altLang="en-US" sz="2400">
                <a:solidFill>
                  <a:srgbClr val="333399"/>
                </a:solidFill>
              </a:rPr>
              <a:t>Al possibly provided by a nearby supernova, just a few 100,000 years before formation of the solar system (triggering formation of our sun?)</a:t>
            </a:r>
          </a:p>
        </p:txBody>
      </p:sp>
    </p:spTree>
    <p:extLst>
      <p:ext uri="{BB962C8B-B14F-4D97-AF65-F5344CB8AC3E}">
        <p14:creationId xmlns:p14="http://schemas.microsoft.com/office/powerpoint/2010/main" val="93909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3" grpId="0" build="p" autoUpdateAnimBg="0"/>
      <p:bldP spid="181254" grpId="0" autoUpdateAnimBg="0"/>
      <p:bldP spid="181255" grpId="0" autoUpdateAnimBg="0"/>
      <p:bldP spid="181256" grpId="0" autoUpdateAnimBg="0"/>
      <p:bldP spid="18125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The Origins of Meteorites (2)</a:t>
            </a:r>
          </a:p>
        </p:txBody>
      </p:sp>
      <p:sp>
        <p:nvSpPr>
          <p:cNvPr id="182275" name="Line 3"/>
          <p:cNvSpPr>
            <a:spLocks noChangeShapeType="1"/>
          </p:cNvSpPr>
          <p:nvPr/>
        </p:nvSpPr>
        <p:spPr bwMode="auto">
          <a:xfrm>
            <a:off x="2209800" y="838200"/>
            <a:ext cx="80010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822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2277" name="Picture 5" descr="0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77200" y="914400"/>
            <a:ext cx="2433638" cy="571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2819400" y="11430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</a:rPr>
              <a:t> Planetesimals cool and differentiate</a:t>
            </a:r>
          </a:p>
        </p:txBody>
      </p:sp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2819400" y="1708151"/>
            <a:ext cx="525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</a:rPr>
              <a:t> Collisions eject material from different depths with different compositions and temperatures.</a:t>
            </a:r>
          </a:p>
        </p:txBody>
      </p:sp>
      <p:sp>
        <p:nvSpPr>
          <p:cNvPr id="182280" name="Text Box 8"/>
          <p:cNvSpPr txBox="1">
            <a:spLocks noChangeArrowheads="1"/>
          </p:cNvSpPr>
          <p:nvPr/>
        </p:nvSpPr>
        <p:spPr bwMode="auto">
          <a:xfrm>
            <a:off x="2819400" y="3048001"/>
            <a:ext cx="525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</a:rPr>
              <a:t> Meteorites can not have been broken up from planetesimals very long ago</a:t>
            </a:r>
          </a:p>
        </p:txBody>
      </p:sp>
      <p:sp>
        <p:nvSpPr>
          <p:cNvPr id="182281" name="Text Box 9"/>
          <p:cNvSpPr txBox="1">
            <a:spLocks noChangeArrowheads="1"/>
          </p:cNvSpPr>
          <p:nvPr/>
        </p:nvSpPr>
        <p:spPr bwMode="auto">
          <a:xfrm>
            <a:off x="2819400" y="4343401"/>
            <a:ext cx="480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333399"/>
                </a:solidFill>
                <a:sym typeface="Symbol" panose="05050102010706020507" pitchFamily="18" charset="2"/>
              </a:rPr>
              <a:t>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 sz="2400">
                <a:solidFill>
                  <a:srgbClr val="333399"/>
                </a:solidFill>
                <a:cs typeface="Arial" panose="020B0604020202020204" pitchFamily="34" charset="0"/>
              </a:rPr>
              <a:t>so r</a:t>
            </a:r>
            <a:r>
              <a:rPr lang="en-US" altLang="en-US" sz="2400">
                <a:solidFill>
                  <a:srgbClr val="333399"/>
                </a:solidFill>
              </a:rPr>
              <a:t>emains of planetesimals should still exist.</a:t>
            </a:r>
          </a:p>
        </p:txBody>
      </p:sp>
      <p:sp>
        <p:nvSpPr>
          <p:cNvPr id="182282" name="Text Box 10"/>
          <p:cNvSpPr txBox="1">
            <a:spLocks noChangeArrowheads="1"/>
          </p:cNvSpPr>
          <p:nvPr/>
        </p:nvSpPr>
        <p:spPr bwMode="auto">
          <a:xfrm>
            <a:off x="2819400" y="53340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333399"/>
                </a:solidFill>
                <a:sym typeface="Symbol" panose="05050102010706020507" pitchFamily="18" charset="2"/>
              </a:rPr>
              <a:t>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 sz="2400" b="1">
                <a:solidFill>
                  <a:srgbClr val="333399"/>
                </a:solidFill>
              </a:rPr>
              <a:t>Asteroids</a:t>
            </a:r>
          </a:p>
        </p:txBody>
      </p:sp>
    </p:spTree>
    <p:extLst>
      <p:ext uri="{BB962C8B-B14F-4D97-AF65-F5344CB8AC3E}">
        <p14:creationId xmlns:p14="http://schemas.microsoft.com/office/powerpoint/2010/main" val="386399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8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8" grpId="0" autoUpdateAnimBg="0"/>
      <p:bldP spid="182279" grpId="0" autoUpdateAnimBg="0"/>
      <p:bldP spid="182280" grpId="0" autoUpdateAnimBg="0"/>
      <p:bldP spid="182281" grpId="0" autoUpdateAnimBg="0"/>
      <p:bldP spid="18228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457200"/>
            <a:ext cx="2362200" cy="1752600"/>
          </a:xfrm>
        </p:spPr>
        <p:txBody>
          <a:bodyPr/>
          <a:lstStyle/>
          <a:p>
            <a:r>
              <a:rPr lang="en-US" altLang="en-US"/>
              <a:t>Asteroid Facts</a:t>
            </a:r>
          </a:p>
        </p:txBody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2438400"/>
            <a:ext cx="8382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u="sng"/>
              <a:t>Asteroids are rocky leftovers of planet formation.</a:t>
            </a:r>
          </a:p>
          <a:p>
            <a:pPr>
              <a:lnSpc>
                <a:spcPct val="90000"/>
              </a:lnSpc>
            </a:pPr>
            <a:r>
              <a:rPr lang="en-US" altLang="en-US" sz="2800" u="sng"/>
              <a:t>Largest is Ceres, diameter ~1,000 km</a:t>
            </a:r>
            <a:r>
              <a:rPr lang="en-US" altLang="en-US" sz="280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150,000 in catalogs, and probably over a million with diameter &gt;1 km.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Small asteroids are more common than large asteroids.</a:t>
            </a:r>
          </a:p>
          <a:p>
            <a:pPr>
              <a:lnSpc>
                <a:spcPct val="90000"/>
              </a:lnSpc>
            </a:pPr>
            <a:r>
              <a:rPr lang="en-US" altLang="en-US" sz="2800" u="sng"/>
              <a:t>All the asteroids in the solar system wouldn’t add up to even a small terrestrial planet.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  <p:pic>
        <p:nvPicPr>
          <p:cNvPr id="12615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" t="7001" r="2499" b="26883"/>
          <a:stretch>
            <a:fillRect/>
          </a:stretch>
        </p:blipFill>
        <p:spPr bwMode="auto">
          <a:xfrm>
            <a:off x="6096000" y="0"/>
            <a:ext cx="4572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35683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7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2133600" y="5715000"/>
            <a:ext cx="7772400" cy="1143000"/>
          </a:xfrm>
        </p:spPr>
        <p:txBody>
          <a:bodyPr/>
          <a:lstStyle/>
          <a:p>
            <a:r>
              <a:rPr lang="en-US" altLang="en-US" sz="3200"/>
              <a:t>Asteroids are cratered and not round</a:t>
            </a:r>
            <a:endParaRPr lang="en-US" altLang="en-US"/>
          </a:p>
        </p:txBody>
      </p:sp>
      <p:pic>
        <p:nvPicPr>
          <p:cNvPr id="1262601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4" t="3847" r="12500" b="7692"/>
          <a:stretch>
            <a:fillRect/>
          </a:stretch>
        </p:blipFill>
        <p:spPr>
          <a:xfrm>
            <a:off x="2209800" y="533401"/>
            <a:ext cx="3124200" cy="2874963"/>
          </a:xfrm>
          <a:noFill/>
          <a:ln/>
        </p:spPr>
      </p:pic>
      <p:pic>
        <p:nvPicPr>
          <p:cNvPr id="1262602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" t="15385" r="3847" b="15384"/>
          <a:stretch>
            <a:fillRect/>
          </a:stretch>
        </p:blipFill>
        <p:spPr>
          <a:xfrm>
            <a:off x="2362200" y="3505200"/>
            <a:ext cx="3886200" cy="2185988"/>
          </a:xfrm>
          <a:noFill/>
          <a:ln/>
        </p:spPr>
      </p:pic>
      <p:pic>
        <p:nvPicPr>
          <p:cNvPr id="1262603" name="Picture 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847" r="12500" b="7692"/>
          <a:stretch>
            <a:fillRect/>
          </a:stretch>
        </p:blipFill>
        <p:spPr>
          <a:xfrm>
            <a:off x="5943600" y="228601"/>
            <a:ext cx="3429000" cy="3033713"/>
          </a:xfrm>
          <a:noFill/>
          <a:ln/>
        </p:spPr>
      </p:pic>
      <p:pic>
        <p:nvPicPr>
          <p:cNvPr id="1262604" name="Picture 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" t="11539" r="3847" b="11539"/>
          <a:stretch>
            <a:fillRect/>
          </a:stretch>
        </p:blipFill>
        <p:spPr>
          <a:xfrm>
            <a:off x="6477000" y="3352800"/>
            <a:ext cx="3810000" cy="2381250"/>
          </a:xfrm>
          <a:noFill/>
          <a:ln/>
        </p:spPr>
      </p:pic>
      <p:sp>
        <p:nvSpPr>
          <p:cNvPr id="1262605" name="Line 13"/>
          <p:cNvSpPr>
            <a:spLocks noChangeShapeType="1"/>
          </p:cNvSpPr>
          <p:nvPr/>
        </p:nvSpPr>
        <p:spPr bwMode="auto">
          <a:xfrm>
            <a:off x="5181600" y="3962400"/>
            <a:ext cx="6858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1262608" name="Group 16"/>
          <p:cNvGrpSpPr>
            <a:grpSpLocks/>
          </p:cNvGrpSpPr>
          <p:nvPr/>
        </p:nvGrpSpPr>
        <p:grpSpPr bwMode="auto">
          <a:xfrm>
            <a:off x="3124200" y="1676401"/>
            <a:ext cx="5105400" cy="3217863"/>
            <a:chOff x="1008" y="1056"/>
            <a:chExt cx="3216" cy="2027"/>
          </a:xfrm>
        </p:grpSpPr>
        <p:pic>
          <p:nvPicPr>
            <p:cNvPr id="1262606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056"/>
              <a:ext cx="2544" cy="20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62607" name="Line 15"/>
            <p:cNvSpPr>
              <a:spLocks noChangeShapeType="1"/>
            </p:cNvSpPr>
            <p:nvPr/>
          </p:nvSpPr>
          <p:spPr bwMode="auto">
            <a:xfrm>
              <a:off x="3552" y="2064"/>
              <a:ext cx="672" cy="38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0641363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6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260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Asteroids</a:t>
            </a:r>
          </a:p>
        </p:txBody>
      </p:sp>
      <p:sp>
        <p:nvSpPr>
          <p:cNvPr id="183299" name="Line 3"/>
          <p:cNvSpPr>
            <a:spLocks noChangeShapeType="1"/>
          </p:cNvSpPr>
          <p:nvPr/>
        </p:nvSpPr>
        <p:spPr bwMode="auto">
          <a:xfrm>
            <a:off x="2209800" y="838200"/>
            <a:ext cx="32766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3301" name="Picture 5" descr="fig25_1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944564"/>
            <a:ext cx="6172200" cy="5837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2819400" y="4114801"/>
            <a:ext cx="1981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Last remains of planetesimals that built the planets 4.6 billion years ago!</a:t>
            </a:r>
          </a:p>
        </p:txBody>
      </p:sp>
    </p:spTree>
    <p:extLst>
      <p:ext uri="{BB962C8B-B14F-4D97-AF65-F5344CB8AC3E}">
        <p14:creationId xmlns:p14="http://schemas.microsoft.com/office/powerpoint/2010/main" val="197806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The Asteroid Belt</a:t>
            </a:r>
          </a:p>
        </p:txBody>
      </p:sp>
      <p:sp>
        <p:nvSpPr>
          <p:cNvPr id="184323" name="Line 3"/>
          <p:cNvSpPr>
            <a:spLocks noChangeShapeType="1"/>
          </p:cNvSpPr>
          <p:nvPr/>
        </p:nvSpPr>
        <p:spPr bwMode="auto">
          <a:xfrm>
            <a:off x="2209800" y="838200"/>
            <a:ext cx="51816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84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25" name="Picture 5" descr="1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8638" y="1036638"/>
            <a:ext cx="4830762" cy="4830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5867400" y="5943601"/>
            <a:ext cx="434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Sizes and shapes of the largest asteroids, compared to the moon</a:t>
            </a:r>
          </a:p>
        </p:txBody>
      </p:sp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2895600" y="1012825"/>
            <a:ext cx="2743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Small, irregular objects, mostly in the apparent gap between the orbits of Mars and Jupiter.</a:t>
            </a:r>
          </a:p>
        </p:txBody>
      </p:sp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2895600" y="3797300"/>
            <a:ext cx="301783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Thousands of asteroids with accurately determined orbits known today.</a:t>
            </a:r>
          </a:p>
        </p:txBody>
      </p:sp>
    </p:spTree>
    <p:extLst>
      <p:ext uri="{BB962C8B-B14F-4D97-AF65-F5344CB8AC3E}">
        <p14:creationId xmlns:p14="http://schemas.microsoft.com/office/powerpoint/2010/main" val="171331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6" grpId="0" autoUpdateAnimBg="0"/>
      <p:bldP spid="184327" grpId="0" autoUpdateAnimBg="0"/>
      <p:bldP spid="18432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9" name="Picture 5" descr="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4425" y="2887664"/>
            <a:ext cx="8229600" cy="2217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Kirkwood’s Gaps</a:t>
            </a:r>
          </a:p>
        </p:txBody>
      </p:sp>
      <p:sp>
        <p:nvSpPr>
          <p:cNvPr id="185347" name="Line 3"/>
          <p:cNvSpPr>
            <a:spLocks noChangeShapeType="1"/>
          </p:cNvSpPr>
          <p:nvPr/>
        </p:nvSpPr>
        <p:spPr bwMode="auto">
          <a:xfrm>
            <a:off x="2209800" y="838200"/>
            <a:ext cx="50292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2819400" y="914400"/>
            <a:ext cx="7848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</a:rPr>
              <a:t> The asteroid orbits are not evenly distributed throughout the asteroid belt between Mars and Jupiter.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</a:rPr>
              <a:t> There are several gaps where no asteroids are found: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333399"/>
                </a:solidFill>
              </a:rPr>
              <a:t>Kirkwood’s gaps</a:t>
            </a:r>
            <a:r>
              <a:rPr lang="en-US" altLang="en-US" sz="2400">
                <a:solidFill>
                  <a:srgbClr val="333399"/>
                </a:solidFill>
              </a:rPr>
              <a:t> (purple bars below)</a:t>
            </a:r>
          </a:p>
        </p:txBody>
      </p:sp>
      <p:sp>
        <p:nvSpPr>
          <p:cNvPr id="185353" name="Text Box 9"/>
          <p:cNvSpPr txBox="1">
            <a:spLocks noChangeArrowheads="1"/>
          </p:cNvSpPr>
          <p:nvPr/>
        </p:nvSpPr>
        <p:spPr bwMode="auto">
          <a:xfrm>
            <a:off x="3048000" y="5076825"/>
            <a:ext cx="2895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These correspond to resonances of the orbits with the orbit of Jupiter.</a:t>
            </a:r>
          </a:p>
        </p:txBody>
      </p:sp>
      <p:sp>
        <p:nvSpPr>
          <p:cNvPr id="185354" name="Oval 10"/>
          <p:cNvSpPr>
            <a:spLocks noChangeArrowheads="1"/>
          </p:cNvSpPr>
          <p:nvPr/>
        </p:nvSpPr>
        <p:spPr bwMode="auto">
          <a:xfrm>
            <a:off x="9296400" y="57912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5355" name="Oval 11"/>
          <p:cNvSpPr>
            <a:spLocks noChangeArrowheads="1"/>
          </p:cNvSpPr>
          <p:nvPr/>
        </p:nvSpPr>
        <p:spPr bwMode="auto">
          <a:xfrm>
            <a:off x="8686800" y="5181600"/>
            <a:ext cx="1295400" cy="1295400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5356" name="Oval 12"/>
          <p:cNvSpPr>
            <a:spLocks noChangeArrowheads="1"/>
          </p:cNvSpPr>
          <p:nvPr/>
        </p:nvSpPr>
        <p:spPr bwMode="auto">
          <a:xfrm>
            <a:off x="8305800" y="4800600"/>
            <a:ext cx="2057400" cy="2057400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5357" name="Oval 13"/>
          <p:cNvSpPr>
            <a:spLocks noChangeArrowheads="1"/>
          </p:cNvSpPr>
          <p:nvPr/>
        </p:nvSpPr>
        <p:spPr bwMode="auto">
          <a:xfrm>
            <a:off x="9906000" y="579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5358" name="Oval 14"/>
          <p:cNvSpPr>
            <a:spLocks noChangeArrowheads="1"/>
          </p:cNvSpPr>
          <p:nvPr/>
        </p:nvSpPr>
        <p:spPr bwMode="auto">
          <a:xfrm>
            <a:off x="10287000" y="57912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5359" name="Text Box 15"/>
          <p:cNvSpPr txBox="1">
            <a:spLocks noChangeArrowheads="1"/>
          </p:cNvSpPr>
          <p:nvPr/>
        </p:nvSpPr>
        <p:spPr bwMode="auto">
          <a:xfrm>
            <a:off x="6096000" y="5486401"/>
            <a:ext cx="2286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Example: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2:3 resonance</a:t>
            </a:r>
          </a:p>
        </p:txBody>
      </p:sp>
      <p:sp>
        <p:nvSpPr>
          <p:cNvPr id="185360" name="Line 16"/>
          <p:cNvSpPr>
            <a:spLocks noChangeShapeType="1"/>
          </p:cNvSpPr>
          <p:nvPr/>
        </p:nvSpPr>
        <p:spPr bwMode="auto">
          <a:xfrm>
            <a:off x="9829800" y="5867400"/>
            <a:ext cx="7620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1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8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0" grpId="0" autoUpdateAnimBg="0"/>
      <p:bldP spid="185353" grpId="0" autoUpdateAnimBg="0"/>
      <p:bldP spid="185354" grpId="0" animBg="1"/>
      <p:bldP spid="185355" grpId="0" animBg="1"/>
      <p:bldP spid="185356" grpId="0" animBg="1"/>
      <p:bldP spid="185357" grpId="0" animBg="1"/>
      <p:bldP spid="185358" grpId="0" animBg="1"/>
      <p:bldP spid="185359" grpId="0" autoUpdateAnimBg="0"/>
      <p:bldP spid="18536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Non-Belt Asteroids</a:t>
            </a:r>
          </a:p>
        </p:txBody>
      </p:sp>
      <p:sp>
        <p:nvSpPr>
          <p:cNvPr id="186371" name="Line 3"/>
          <p:cNvSpPr>
            <a:spLocks noChangeShapeType="1"/>
          </p:cNvSpPr>
          <p:nvPr/>
        </p:nvSpPr>
        <p:spPr bwMode="auto">
          <a:xfrm>
            <a:off x="2209800" y="838200"/>
            <a:ext cx="56388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86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6373" name="Picture 5" descr="1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828801"/>
            <a:ext cx="4349750" cy="3927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2870200" y="1676401"/>
            <a:ext cx="17018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333399"/>
                </a:solidFill>
              </a:rPr>
              <a:t>Apollo-Amor Objects:</a:t>
            </a:r>
          </a:p>
        </p:txBody>
      </p:sp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3397250" y="990601"/>
            <a:ext cx="69342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500">
                <a:solidFill>
                  <a:srgbClr val="333399"/>
                </a:solidFill>
              </a:rPr>
              <a:t>Not all asteroids orbit within the asteroid belt.</a:t>
            </a:r>
          </a:p>
        </p:txBody>
      </p:sp>
      <p:sp>
        <p:nvSpPr>
          <p:cNvPr id="186376" name="Oval 8"/>
          <p:cNvSpPr>
            <a:spLocks noChangeArrowheads="1"/>
          </p:cNvSpPr>
          <p:nvPr/>
        </p:nvSpPr>
        <p:spPr bwMode="auto">
          <a:xfrm rot="-2462351">
            <a:off x="5892800" y="3048000"/>
            <a:ext cx="965200" cy="1828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6377" name="Line 9"/>
          <p:cNvSpPr>
            <a:spLocks noChangeShapeType="1"/>
          </p:cNvSpPr>
          <p:nvPr/>
        </p:nvSpPr>
        <p:spPr bwMode="auto">
          <a:xfrm>
            <a:off x="4254500" y="2209800"/>
            <a:ext cx="1416050" cy="1066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6378" name="Text Box 10"/>
          <p:cNvSpPr txBox="1">
            <a:spLocks noChangeArrowheads="1"/>
          </p:cNvSpPr>
          <p:nvPr/>
        </p:nvSpPr>
        <p:spPr bwMode="auto">
          <a:xfrm>
            <a:off x="2870200" y="2590801"/>
            <a:ext cx="17780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333399"/>
                </a:solidFill>
              </a:rPr>
              <a:t>Asteroids with elliptical orbits, reaching into the inner solar system.</a:t>
            </a: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2870200" y="4924425"/>
            <a:ext cx="17780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333399"/>
                </a:solidFill>
              </a:rPr>
              <a:t>Some potentially colliding with Mars or Earth.</a:t>
            </a:r>
          </a:p>
        </p:txBody>
      </p:sp>
      <p:sp>
        <p:nvSpPr>
          <p:cNvPr id="186380" name="Text Box 12"/>
          <p:cNvSpPr txBox="1">
            <a:spLocks noChangeArrowheads="1"/>
          </p:cNvSpPr>
          <p:nvPr/>
        </p:nvSpPr>
        <p:spPr bwMode="auto">
          <a:xfrm>
            <a:off x="8802688" y="2044700"/>
            <a:ext cx="186531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Trojans:  Sharing stable orbits along the orbit of Jupiter:</a:t>
            </a:r>
          </a:p>
        </p:txBody>
      </p:sp>
      <p:sp>
        <p:nvSpPr>
          <p:cNvPr id="186381" name="Line 13"/>
          <p:cNvSpPr>
            <a:spLocks noChangeShapeType="1"/>
          </p:cNvSpPr>
          <p:nvPr/>
        </p:nvSpPr>
        <p:spPr bwMode="auto">
          <a:xfrm flipH="1" flipV="1">
            <a:off x="6184901" y="2133600"/>
            <a:ext cx="2701925" cy="152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6382" name="Line 14"/>
          <p:cNvSpPr>
            <a:spLocks noChangeShapeType="1"/>
          </p:cNvSpPr>
          <p:nvPr/>
        </p:nvSpPr>
        <p:spPr bwMode="auto">
          <a:xfrm flipH="1">
            <a:off x="8229600" y="2286000"/>
            <a:ext cx="642938" cy="1905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6383" name="Text Box 15"/>
          <p:cNvSpPr txBox="1">
            <a:spLocks noChangeArrowheads="1"/>
          </p:cNvSpPr>
          <p:nvPr/>
        </p:nvSpPr>
        <p:spPr bwMode="auto">
          <a:xfrm>
            <a:off x="8802688" y="4483100"/>
            <a:ext cx="186531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Trapped in the Lagrangian points of Jupiter.</a:t>
            </a:r>
          </a:p>
        </p:txBody>
      </p:sp>
    </p:spTree>
    <p:extLst>
      <p:ext uri="{BB962C8B-B14F-4D97-AF65-F5344CB8AC3E}">
        <p14:creationId xmlns:p14="http://schemas.microsoft.com/office/powerpoint/2010/main" val="335480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8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8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8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8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1" dur="500"/>
                                        <p:tgtEl>
                                          <p:spTgt spid="186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186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86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4" grpId="0" autoUpdateAnimBg="0"/>
      <p:bldP spid="186375" grpId="0" autoUpdateAnimBg="0"/>
      <p:bldP spid="186376" grpId="0" animBg="1"/>
      <p:bldP spid="186377" grpId="0" animBg="1"/>
      <p:bldP spid="186378" grpId="0" autoUpdateAnimBg="0"/>
      <p:bldP spid="186379" grpId="0" autoUpdateAnimBg="0"/>
      <p:bldP spid="186380" grpId="0" autoUpdateAnimBg="0"/>
      <p:bldP spid="186381" grpId="0" animBg="1"/>
      <p:bldP spid="186382" grpId="0" animBg="1"/>
      <p:bldP spid="186383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Colors of Asteroids</a:t>
            </a:r>
          </a:p>
        </p:txBody>
      </p:sp>
      <p:sp>
        <p:nvSpPr>
          <p:cNvPr id="187395" name="Line 3"/>
          <p:cNvSpPr>
            <a:spLocks noChangeShapeType="1"/>
          </p:cNvSpPr>
          <p:nvPr/>
        </p:nvSpPr>
        <p:spPr bwMode="auto">
          <a:xfrm>
            <a:off x="2209800" y="838200"/>
            <a:ext cx="56388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7397" name="Picture 5" descr="1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5688" y="1493838"/>
            <a:ext cx="372110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4876800" y="6124576"/>
            <a:ext cx="56388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333399"/>
                </a:solidFill>
              </a:rPr>
              <a:t>“</a:t>
            </a:r>
            <a:r>
              <a:rPr lang="en-US" altLang="en-US" sz="2100" i="1">
                <a:solidFill>
                  <a:srgbClr val="333399"/>
                </a:solidFill>
              </a:rPr>
              <a:t>Colors</a:t>
            </a:r>
            <a:r>
              <a:rPr lang="en-US" altLang="en-US" sz="2100">
                <a:solidFill>
                  <a:srgbClr val="333399"/>
                </a:solidFill>
              </a:rPr>
              <a:t>” to be interpreted as albedo (reflectivity) at different wavelengths.</a:t>
            </a:r>
          </a:p>
        </p:txBody>
      </p: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2819401" y="3760788"/>
            <a:ext cx="2149475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333399"/>
                </a:solidFill>
              </a:rPr>
              <a:t>C-type:</a:t>
            </a:r>
            <a:r>
              <a:rPr lang="en-US" altLang="en-US">
                <a:solidFill>
                  <a:srgbClr val="333399"/>
                </a:solidFill>
              </a:rPr>
              <a:t> Dark asteroids, probably made out of carbon-rich materials (carbonaceous chondrites); common in the outer asteroid belt</a:t>
            </a:r>
          </a:p>
        </p:txBody>
      </p:sp>
      <p:sp>
        <p:nvSpPr>
          <p:cNvPr id="187400" name="Line 8"/>
          <p:cNvSpPr>
            <a:spLocks noChangeShapeType="1"/>
          </p:cNvSpPr>
          <p:nvPr/>
        </p:nvSpPr>
        <p:spPr bwMode="auto">
          <a:xfrm>
            <a:off x="4708525" y="4065588"/>
            <a:ext cx="1562100" cy="533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8626476" y="2373314"/>
            <a:ext cx="188912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333399"/>
                </a:solidFill>
              </a:rPr>
              <a:t>S-type:</a:t>
            </a:r>
            <a:r>
              <a:rPr lang="en-US" altLang="en-US" sz="2000">
                <a:solidFill>
                  <a:srgbClr val="333399"/>
                </a:solidFill>
              </a:rPr>
              <a:t> Brighter, redder asteroids, probably made out of rocky materials; very common in the inner asteroid belt</a:t>
            </a:r>
          </a:p>
        </p:txBody>
      </p:sp>
      <p:sp>
        <p:nvSpPr>
          <p:cNvPr id="187402" name="Line 10"/>
          <p:cNvSpPr>
            <a:spLocks noChangeShapeType="1"/>
          </p:cNvSpPr>
          <p:nvPr/>
        </p:nvSpPr>
        <p:spPr bwMode="auto">
          <a:xfrm flipH="1">
            <a:off x="7508875" y="2693988"/>
            <a:ext cx="1106488" cy="609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7403" name="Text Box 11"/>
          <p:cNvSpPr txBox="1">
            <a:spLocks noChangeArrowheads="1"/>
          </p:cNvSpPr>
          <p:nvPr/>
        </p:nvSpPr>
        <p:spPr bwMode="auto">
          <a:xfrm>
            <a:off x="2884488" y="941388"/>
            <a:ext cx="20193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333399"/>
                </a:solidFill>
              </a:rPr>
              <a:t>M-type:</a:t>
            </a:r>
            <a:r>
              <a:rPr lang="en-US" altLang="en-US">
                <a:solidFill>
                  <a:srgbClr val="333399"/>
                </a:solidFill>
              </a:rPr>
              <a:t> Brighter, less reddish asteroids, probably made out of metal rich materials; probably iron cores of fragmented asteroids</a:t>
            </a:r>
          </a:p>
        </p:txBody>
      </p:sp>
      <p:sp>
        <p:nvSpPr>
          <p:cNvPr id="187404" name="Line 12"/>
          <p:cNvSpPr>
            <a:spLocks noChangeShapeType="1"/>
          </p:cNvSpPr>
          <p:nvPr/>
        </p:nvSpPr>
        <p:spPr bwMode="auto">
          <a:xfrm>
            <a:off x="4773613" y="1703388"/>
            <a:ext cx="1497012" cy="1219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8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8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8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500"/>
                                        <p:tgtEl>
                                          <p:spTgt spid="18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8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18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8" grpId="0" autoUpdateAnimBg="0"/>
      <p:bldP spid="187399" grpId="0" autoUpdateAnimBg="0"/>
      <p:bldP spid="187400" grpId="0" animBg="1"/>
      <p:bldP spid="187401" grpId="0" autoUpdateAnimBg="0"/>
      <p:bldP spid="187402" grpId="0" animBg="1"/>
      <p:bldP spid="187403" grpId="0" autoUpdateAnimBg="0"/>
      <p:bldP spid="18740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Meteorites</a:t>
            </a:r>
          </a:p>
        </p:txBody>
      </p:sp>
      <p:sp>
        <p:nvSpPr>
          <p:cNvPr id="171011" name="Line 3"/>
          <p:cNvSpPr>
            <a:spLocks noChangeShapeType="1"/>
          </p:cNvSpPr>
          <p:nvPr/>
        </p:nvSpPr>
        <p:spPr bwMode="auto">
          <a:xfrm>
            <a:off x="2209800" y="838200"/>
            <a:ext cx="35814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71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2895600" y="1066801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Distinguish between:</a:t>
            </a:r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3009900" y="1600201"/>
            <a:ext cx="487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3300"/>
                </a:solidFill>
              </a:rPr>
              <a:t>Meteoroid</a:t>
            </a:r>
            <a:r>
              <a:rPr lang="en-US" altLang="en-US" sz="2000">
                <a:solidFill>
                  <a:srgbClr val="333399"/>
                </a:solidFill>
              </a:rPr>
              <a:t> = small body in space</a:t>
            </a:r>
          </a:p>
        </p:txBody>
      </p:sp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3009900" y="2117726"/>
            <a:ext cx="541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3300"/>
                </a:solidFill>
              </a:rPr>
              <a:t>Meteor</a:t>
            </a:r>
            <a:r>
              <a:rPr lang="en-US" altLang="en-US" sz="2000">
                <a:solidFill>
                  <a:srgbClr val="333399"/>
                </a:solidFill>
              </a:rPr>
              <a:t> = meteoroid colliding with Earth and producing a visible light trace in the sky</a:t>
            </a:r>
          </a:p>
        </p:txBody>
      </p:sp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3009900" y="2895601"/>
            <a:ext cx="617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3300"/>
                </a:solidFill>
              </a:rPr>
              <a:t>Meteorite</a:t>
            </a:r>
            <a:r>
              <a:rPr lang="en-US" altLang="en-US" sz="2000">
                <a:solidFill>
                  <a:srgbClr val="333399"/>
                </a:solidFill>
              </a:rPr>
              <a:t> = meteor that survives the plunge through the atmosphere to strike the ground...</a:t>
            </a:r>
          </a:p>
        </p:txBody>
      </p:sp>
      <p:sp>
        <p:nvSpPr>
          <p:cNvPr id="171017" name="Text Box 9"/>
          <p:cNvSpPr txBox="1">
            <a:spLocks noChangeArrowheads="1"/>
          </p:cNvSpPr>
          <p:nvPr/>
        </p:nvSpPr>
        <p:spPr bwMode="auto">
          <a:xfrm>
            <a:off x="3352800" y="4206876"/>
            <a:ext cx="723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.</a:t>
            </a:r>
          </a:p>
        </p:txBody>
      </p:sp>
      <p:sp>
        <p:nvSpPr>
          <p:cNvPr id="171020" name="Text Box 12"/>
          <p:cNvSpPr txBox="1">
            <a:spLocks noChangeArrowheads="1"/>
          </p:cNvSpPr>
          <p:nvPr/>
        </p:nvSpPr>
        <p:spPr bwMode="auto">
          <a:xfrm>
            <a:off x="3276600" y="3657601"/>
            <a:ext cx="701040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>
                <a:solidFill>
                  <a:srgbClr val="333399"/>
                </a:solidFill>
              </a:rPr>
              <a:t> Sizes from microscopic dust to a few centimeters.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>
                <a:solidFill>
                  <a:srgbClr val="333399"/>
                </a:solidFill>
              </a:rPr>
              <a:t> About 2 meteorites large enough to produce visible impacts strike the Earth every day.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>
                <a:solidFill>
                  <a:srgbClr val="333399"/>
                </a:solidFill>
              </a:rPr>
              <a:t> Statistically, one meteorite is expected to strike a building somewhere on Earth every 16 months.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>
                <a:solidFill>
                  <a:srgbClr val="333399"/>
                </a:solidFill>
              </a:rPr>
              <a:t> Typically impact onto the atmosphere with 10 – 30 km/s (</a:t>
            </a:r>
            <a:r>
              <a:rPr lang="en-US" altLang="en-US" sz="2000">
                <a:solidFill>
                  <a:srgbClr val="333399"/>
                </a:solidFill>
                <a:cs typeface="Arial" panose="020B0604020202020204" pitchFamily="34" charset="0"/>
              </a:rPr>
              <a:t>≈ </a:t>
            </a:r>
            <a:r>
              <a:rPr lang="en-US" altLang="en-US" sz="2000">
                <a:solidFill>
                  <a:srgbClr val="333399"/>
                </a:solidFill>
              </a:rPr>
              <a:t>30 times faster than a rifle bullet).</a:t>
            </a:r>
          </a:p>
        </p:txBody>
      </p:sp>
    </p:spTree>
    <p:extLst>
      <p:ext uri="{BB962C8B-B14F-4D97-AF65-F5344CB8AC3E}">
        <p14:creationId xmlns:p14="http://schemas.microsoft.com/office/powerpoint/2010/main" val="144921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7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7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3" grpId="0" autoUpdateAnimBg="0"/>
      <p:bldP spid="171014" grpId="0" autoUpdateAnimBg="0"/>
      <p:bldP spid="171015" grpId="0" autoUpdateAnimBg="0"/>
      <p:bldP spid="171016" grpId="0" autoUpdateAnimBg="0"/>
      <p:bldP spid="171017" grpId="0" autoUpdateAnimBg="0"/>
      <p:bldP spid="17102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The Origin of Asteroids</a:t>
            </a:r>
          </a:p>
        </p:txBody>
      </p:sp>
      <p:sp>
        <p:nvSpPr>
          <p:cNvPr id="188419" name="Line 3"/>
          <p:cNvSpPr>
            <a:spLocks noChangeShapeType="1"/>
          </p:cNvSpPr>
          <p:nvPr/>
        </p:nvSpPr>
        <p:spPr bwMode="auto">
          <a:xfrm>
            <a:off x="2209800" y="838200"/>
            <a:ext cx="65532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88421" name="Picture 5" descr="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828801"/>
            <a:ext cx="58674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8422" name="Line 6"/>
          <p:cNvSpPr>
            <a:spLocks noChangeShapeType="1"/>
          </p:cNvSpPr>
          <p:nvPr/>
        </p:nvSpPr>
        <p:spPr bwMode="auto">
          <a:xfrm flipV="1">
            <a:off x="5551488" y="5943600"/>
            <a:ext cx="1306512" cy="457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8423" name="Text Box 7"/>
          <p:cNvSpPr txBox="1">
            <a:spLocks noChangeArrowheads="1"/>
          </p:cNvSpPr>
          <p:nvPr/>
        </p:nvSpPr>
        <p:spPr bwMode="auto">
          <a:xfrm>
            <a:off x="2819400" y="4038601"/>
            <a:ext cx="2057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</a:rPr>
              <a:t>Images of the Asteroid Vesta show a complex surface, including a large impact crater.</a:t>
            </a:r>
          </a:p>
        </p:txBody>
      </p:sp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3441700" y="6384926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Meteorite probably fragmented from Vesta</a:t>
            </a:r>
          </a:p>
        </p:txBody>
      </p:sp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2971800" y="838201"/>
            <a:ext cx="7543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Distribution: S-type asteroids in the outer asteroid belt; C-type asteroids in inner asteroid belt </a:t>
            </a:r>
            <a:r>
              <a:rPr lang="en-US" altLang="en-US">
                <a:solidFill>
                  <a:srgbClr val="333399"/>
                </a:solidFill>
                <a:sym typeface="Symbol" panose="05050102010706020507" pitchFamily="18" charset="2"/>
              </a:rPr>
              <a:t>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 sz="2000">
                <a:solidFill>
                  <a:srgbClr val="333399"/>
                </a:solidFill>
                <a:cs typeface="Arial" panose="020B0604020202020204" pitchFamily="34" charset="0"/>
              </a:rPr>
              <a:t>may reflect temperatures during the formation process.</a:t>
            </a:r>
          </a:p>
        </p:txBody>
      </p:sp>
      <p:sp>
        <p:nvSpPr>
          <p:cNvPr id="188426" name="Text Box 10"/>
          <p:cNvSpPr txBox="1">
            <a:spLocks noChangeArrowheads="1"/>
          </p:cNvSpPr>
          <p:nvPr/>
        </p:nvSpPr>
        <p:spPr bwMode="auto">
          <a:xfrm>
            <a:off x="8610600" y="2057401"/>
            <a:ext cx="2057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However, more complex features found:</a:t>
            </a:r>
          </a:p>
        </p:txBody>
      </p:sp>
      <p:sp>
        <p:nvSpPr>
          <p:cNvPr id="188427" name="Text Box 11"/>
          <p:cNvSpPr txBox="1">
            <a:spLocks noChangeArrowheads="1"/>
          </p:cNvSpPr>
          <p:nvPr/>
        </p:nvSpPr>
        <p:spPr bwMode="auto">
          <a:xfrm>
            <a:off x="8610600" y="3200401"/>
            <a:ext cx="2057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Vesta shows evidence for impact crater and lava flows.</a:t>
            </a:r>
          </a:p>
        </p:txBody>
      </p:sp>
      <p:sp>
        <p:nvSpPr>
          <p:cNvPr id="188428" name="Text Box 12"/>
          <p:cNvSpPr txBox="1">
            <a:spLocks noChangeArrowheads="1"/>
          </p:cNvSpPr>
          <p:nvPr/>
        </p:nvSpPr>
        <p:spPr bwMode="auto">
          <a:xfrm>
            <a:off x="8610600" y="4648201"/>
            <a:ext cx="2057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Heat for existence of lava flows probably from radioactive decay of </a:t>
            </a:r>
            <a:r>
              <a:rPr lang="en-US" altLang="en-US" sz="2000" baseline="30000">
                <a:solidFill>
                  <a:srgbClr val="333399"/>
                </a:solidFill>
              </a:rPr>
              <a:t>26</a:t>
            </a:r>
            <a:r>
              <a:rPr lang="en-US" altLang="en-US" sz="2000">
                <a:solidFill>
                  <a:srgbClr val="333399"/>
                </a:solidFill>
              </a:rPr>
              <a:t>Al.</a:t>
            </a:r>
          </a:p>
        </p:txBody>
      </p:sp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96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8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8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8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2" grpId="0" animBg="1"/>
      <p:bldP spid="188423" grpId="0" autoUpdateAnimBg="0"/>
      <p:bldP spid="188424" grpId="0" autoUpdateAnimBg="0"/>
      <p:bldP spid="188425" grpId="0" autoUpdateAnimBg="0"/>
      <p:bldP spid="188426" grpId="0" autoUpdateAnimBg="0"/>
      <p:bldP spid="188427" grpId="0" autoUpdateAnimBg="0"/>
      <p:bldP spid="18842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09600"/>
            <a:ext cx="44958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9941" name="Rectangle 5"/>
          <p:cNvSpPr>
            <a:spLocks noChangeArrowheads="1"/>
          </p:cNvSpPr>
          <p:nvPr/>
        </p:nvSpPr>
        <p:spPr bwMode="auto">
          <a:xfrm>
            <a:off x="1752600" y="228600"/>
            <a:ext cx="41910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</a:rPr>
              <a:t>Rocky planetesimals survived in the asteroid belt between Mars and Jupiter because they did not accrete into a planet.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u="sng">
                <a:solidFill>
                  <a:srgbClr val="000000"/>
                </a:solidFill>
              </a:rPr>
              <a:t>Jupiter’s gravity, stirs up the asteroid orbits and prevents their planet formation.</a:t>
            </a:r>
          </a:p>
        </p:txBody>
      </p:sp>
    </p:spTree>
    <p:extLst>
      <p:ext uri="{BB962C8B-B14F-4D97-AF65-F5344CB8AC3E}">
        <p14:creationId xmlns:p14="http://schemas.microsoft.com/office/powerpoint/2010/main" val="3767098441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Meteor Showers</a:t>
            </a:r>
          </a:p>
        </p:txBody>
      </p:sp>
      <p:sp>
        <p:nvSpPr>
          <p:cNvPr id="172035" name="Line 3"/>
          <p:cNvSpPr>
            <a:spLocks noChangeShapeType="1"/>
          </p:cNvSpPr>
          <p:nvPr/>
        </p:nvSpPr>
        <p:spPr bwMode="auto">
          <a:xfrm>
            <a:off x="2209800" y="838200"/>
            <a:ext cx="50292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2038" name="Text Box 6"/>
          <p:cNvSpPr txBox="1">
            <a:spLocks noChangeArrowheads="1"/>
          </p:cNvSpPr>
          <p:nvPr/>
        </p:nvSpPr>
        <p:spPr bwMode="auto">
          <a:xfrm>
            <a:off x="3352800" y="1082676"/>
            <a:ext cx="701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Most meteors appear in showers, peaking periodically at specific dates of the year.</a:t>
            </a:r>
          </a:p>
        </p:txBody>
      </p:sp>
      <p:pic>
        <p:nvPicPr>
          <p:cNvPr id="172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39" name="Picture 7" descr=" 25T01.jpg                                                      0017B793Cesare                         BA94C69E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10694120" cy="464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69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Radiants of Meteor Showers</a:t>
            </a:r>
          </a:p>
        </p:txBody>
      </p:sp>
      <p:sp>
        <p:nvSpPr>
          <p:cNvPr id="173059" name="Line 3"/>
          <p:cNvSpPr>
            <a:spLocks noChangeShapeType="1"/>
          </p:cNvSpPr>
          <p:nvPr/>
        </p:nvSpPr>
        <p:spPr bwMode="auto">
          <a:xfrm>
            <a:off x="2209800" y="838200"/>
            <a:ext cx="79248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73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061" name="Picture 5" descr="02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1" y="2232026"/>
            <a:ext cx="3560763" cy="4168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3062" name="Picture 6" descr="02b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26238" y="3802064"/>
            <a:ext cx="3560762" cy="2598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3063" name="Text Box 7"/>
          <p:cNvSpPr txBox="1">
            <a:spLocks noChangeArrowheads="1"/>
          </p:cNvSpPr>
          <p:nvPr/>
        </p:nvSpPr>
        <p:spPr bwMode="auto">
          <a:xfrm>
            <a:off x="3289301" y="1143001"/>
            <a:ext cx="69881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Tracing the tracks of meteors in a shower backwards, they appear to come from a common origin, the </a:t>
            </a:r>
            <a:r>
              <a:rPr lang="en-US" altLang="en-US" sz="2400">
                <a:solidFill>
                  <a:srgbClr val="FF3300"/>
                </a:solidFill>
              </a:rPr>
              <a:t>radiant.</a:t>
            </a:r>
          </a:p>
        </p:txBody>
      </p:sp>
      <p:sp>
        <p:nvSpPr>
          <p:cNvPr id="173064" name="Oval 8"/>
          <p:cNvSpPr>
            <a:spLocks noChangeArrowheads="1"/>
          </p:cNvSpPr>
          <p:nvPr/>
        </p:nvSpPr>
        <p:spPr bwMode="auto">
          <a:xfrm>
            <a:off x="5448300" y="3124200"/>
            <a:ext cx="336550" cy="38100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3065" name="Line 9"/>
          <p:cNvSpPr>
            <a:spLocks noChangeShapeType="1"/>
          </p:cNvSpPr>
          <p:nvPr/>
        </p:nvSpPr>
        <p:spPr bwMode="auto">
          <a:xfrm flipH="1">
            <a:off x="5649914" y="2362200"/>
            <a:ext cx="3417887" cy="914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3066" name="Text Box 10"/>
          <p:cNvSpPr txBox="1">
            <a:spLocks noChangeArrowheads="1"/>
          </p:cNvSpPr>
          <p:nvPr/>
        </p:nvSpPr>
        <p:spPr bwMode="auto">
          <a:xfrm>
            <a:off x="6859588" y="2759076"/>
            <a:ext cx="34274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en-US" altLang="en-US" sz="2400">
                <a:solidFill>
                  <a:srgbClr val="33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333399"/>
                </a:solidFill>
              </a:rPr>
              <a:t>Common direction of motion through space. 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8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7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3" grpId="0" autoUpdateAnimBg="0"/>
      <p:bldP spid="173064" grpId="0" animBg="1"/>
      <p:bldP spid="173065" grpId="0" animBg="1"/>
      <p:bldP spid="17306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Meteoroid Orbits</a:t>
            </a:r>
          </a:p>
        </p:txBody>
      </p:sp>
      <p:sp>
        <p:nvSpPr>
          <p:cNvPr id="174083" name="Line 3"/>
          <p:cNvSpPr>
            <a:spLocks noChangeShapeType="1"/>
          </p:cNvSpPr>
          <p:nvPr/>
        </p:nvSpPr>
        <p:spPr bwMode="auto">
          <a:xfrm>
            <a:off x="2209800" y="838200"/>
            <a:ext cx="51054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85" name="Picture 5" descr="0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990600"/>
            <a:ext cx="45720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2895600" y="914401"/>
            <a:ext cx="32004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</a:rPr>
              <a:t> Meteoroids contributing to a meteor shower are debris particles, orbiting in the path of a comet.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</a:rPr>
              <a:t> Spread out all along the orbit of the comet.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</a:rPr>
              <a:t> Comet may still exist or have been destroyed.</a:t>
            </a:r>
          </a:p>
        </p:txBody>
      </p:sp>
      <p:sp>
        <p:nvSpPr>
          <p:cNvPr id="174089" name="Text Box 9"/>
          <p:cNvSpPr txBox="1">
            <a:spLocks noChangeArrowheads="1"/>
          </p:cNvSpPr>
          <p:nvPr/>
        </p:nvSpPr>
        <p:spPr bwMode="auto">
          <a:xfrm>
            <a:off x="2971800" y="5791201"/>
            <a:ext cx="731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Only a few </a:t>
            </a:r>
            <a:r>
              <a:rPr lang="en-US" altLang="en-US" sz="2400" i="1">
                <a:solidFill>
                  <a:srgbClr val="333399"/>
                </a:solidFill>
              </a:rPr>
              <a:t>sporadic meteors</a:t>
            </a:r>
            <a:r>
              <a:rPr lang="en-US" altLang="en-US" sz="2400">
                <a:solidFill>
                  <a:srgbClr val="333399"/>
                </a:solidFill>
              </a:rPr>
              <a:t> are not associated with comet orbits.</a:t>
            </a:r>
          </a:p>
        </p:txBody>
      </p:sp>
    </p:spTree>
    <p:extLst>
      <p:ext uri="{BB962C8B-B14F-4D97-AF65-F5344CB8AC3E}">
        <p14:creationId xmlns:p14="http://schemas.microsoft.com/office/powerpoint/2010/main" val="252381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6" grpId="0" autoUpdateAnimBg="0"/>
      <p:bldP spid="17408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Meteorite Impacts on Earth</a:t>
            </a:r>
          </a:p>
        </p:txBody>
      </p:sp>
      <p:sp>
        <p:nvSpPr>
          <p:cNvPr id="175107" name="Line 3"/>
          <p:cNvSpPr>
            <a:spLocks noChangeShapeType="1"/>
          </p:cNvSpPr>
          <p:nvPr/>
        </p:nvSpPr>
        <p:spPr bwMode="auto">
          <a:xfrm>
            <a:off x="2209800" y="838200"/>
            <a:ext cx="74676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75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109" name="Picture 5" descr="0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447801"/>
            <a:ext cx="5562600" cy="4422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5110" name="Text Box 6"/>
          <p:cNvSpPr txBox="1">
            <a:spLocks noChangeArrowheads="1"/>
          </p:cNvSpPr>
          <p:nvPr/>
        </p:nvSpPr>
        <p:spPr bwMode="auto">
          <a:xfrm>
            <a:off x="4724400" y="91440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Over 150 impact craters found on Earth.</a:t>
            </a:r>
          </a:p>
        </p:txBody>
      </p:sp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2819400" y="2819400"/>
            <a:ext cx="2133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Famous example: </a:t>
            </a:r>
            <a:r>
              <a:rPr lang="en-US" altLang="en-US" sz="2400" b="1">
                <a:solidFill>
                  <a:srgbClr val="333399"/>
                </a:solidFill>
              </a:rPr>
              <a:t>Barringer Crater</a:t>
            </a:r>
            <a:r>
              <a:rPr lang="en-US" altLang="en-US" sz="2400">
                <a:solidFill>
                  <a:srgbClr val="333399"/>
                </a:solidFill>
              </a:rPr>
              <a:t> near Flagstaff, AZ:</a:t>
            </a:r>
          </a:p>
        </p:txBody>
      </p:sp>
      <p:sp>
        <p:nvSpPr>
          <p:cNvPr id="175112" name="Text Box 8"/>
          <p:cNvSpPr txBox="1">
            <a:spLocks noChangeArrowheads="1"/>
          </p:cNvSpPr>
          <p:nvPr/>
        </p:nvSpPr>
        <p:spPr bwMode="auto">
          <a:xfrm>
            <a:off x="4648200" y="5835651"/>
            <a:ext cx="5867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Formed ~ 50,000 years ago by a meteorite of ~ 80 – 100 m diameter</a:t>
            </a:r>
          </a:p>
        </p:txBody>
      </p:sp>
    </p:spTree>
    <p:extLst>
      <p:ext uri="{BB962C8B-B14F-4D97-AF65-F5344CB8AC3E}">
        <p14:creationId xmlns:p14="http://schemas.microsoft.com/office/powerpoint/2010/main" val="45407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0" grpId="0" autoUpdateAnimBg="0"/>
      <p:bldP spid="175111" grpId="0" autoUpdateAnimBg="0"/>
      <p:bldP spid="17511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Impact Craters on Earth</a:t>
            </a:r>
          </a:p>
        </p:txBody>
      </p:sp>
      <p:sp>
        <p:nvSpPr>
          <p:cNvPr id="176131" name="Line 3"/>
          <p:cNvSpPr>
            <a:spLocks noChangeShapeType="1"/>
          </p:cNvSpPr>
          <p:nvPr/>
        </p:nvSpPr>
        <p:spPr bwMode="auto">
          <a:xfrm>
            <a:off x="2209800" y="838200"/>
            <a:ext cx="67818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76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133" name="Picture 5" descr="0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0050" y="1752601"/>
            <a:ext cx="7620000" cy="1731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3048000" y="1066800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Barringer Crater: ~ 1.2 km diameter; 200 m deep</a:t>
            </a:r>
          </a:p>
        </p:txBody>
      </p:sp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2971800" y="4343400"/>
            <a:ext cx="73279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</a:rPr>
              <a:t> Impact of a large body formed a crater ~ 180 – 300 km in diameter in the Yucat</a:t>
            </a:r>
            <a:r>
              <a:rPr lang="en-US" altLang="en-US" sz="2400">
                <a:solidFill>
                  <a:srgbClr val="333399"/>
                </a:solidFill>
                <a:cs typeface="Arial" panose="020B0604020202020204" pitchFamily="34" charset="0"/>
              </a:rPr>
              <a:t>á</a:t>
            </a:r>
            <a:r>
              <a:rPr lang="en-US" altLang="en-US" sz="2400">
                <a:solidFill>
                  <a:srgbClr val="333399"/>
                </a:solidFill>
              </a:rPr>
              <a:t>n peninsula, ~ 65 million years ago.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</a:rPr>
              <a:t> Drastic influence on climate on Earth; possibly responsible for extinction of dinosaurs.</a:t>
            </a:r>
          </a:p>
        </p:txBody>
      </p:sp>
      <p:sp>
        <p:nvSpPr>
          <p:cNvPr id="176138" name="Text Box 10"/>
          <p:cNvSpPr txBox="1">
            <a:spLocks noChangeArrowheads="1"/>
          </p:cNvSpPr>
          <p:nvPr/>
        </p:nvSpPr>
        <p:spPr bwMode="auto">
          <a:xfrm>
            <a:off x="2895600" y="3733800"/>
            <a:ext cx="6122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Much larger impact features exist on Earth:</a:t>
            </a:r>
          </a:p>
        </p:txBody>
      </p:sp>
    </p:spTree>
    <p:extLst>
      <p:ext uri="{BB962C8B-B14F-4D97-AF65-F5344CB8AC3E}">
        <p14:creationId xmlns:p14="http://schemas.microsoft.com/office/powerpoint/2010/main" val="358740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4" grpId="0" autoUpdateAnimBg="0"/>
      <p:bldP spid="176136" grpId="0" autoUpdateAnimBg="0"/>
      <p:bldP spid="17613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Finding Meteorites</a:t>
            </a:r>
          </a:p>
        </p:txBody>
      </p:sp>
      <p:sp>
        <p:nvSpPr>
          <p:cNvPr id="177155" name="Line 3"/>
          <p:cNvSpPr>
            <a:spLocks noChangeShapeType="1"/>
          </p:cNvSpPr>
          <p:nvPr/>
        </p:nvSpPr>
        <p:spPr bwMode="auto">
          <a:xfrm>
            <a:off x="2209800" y="838200"/>
            <a:ext cx="55626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77157" name="Picture 5" descr="06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752600"/>
            <a:ext cx="4038600" cy="3557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58" name="Picture 6" descr="06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1981200"/>
            <a:ext cx="4038600" cy="3532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2809875" y="892175"/>
            <a:ext cx="7848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333399"/>
                </a:solidFill>
              </a:rPr>
              <a:t>Most meteorites are small and do not produce significant craters. </a:t>
            </a:r>
          </a:p>
        </p:txBody>
      </p:sp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2819400" y="1295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Good place to find meteorites: Antarctica!</a:t>
            </a:r>
          </a:p>
        </p:txBody>
      </p:sp>
      <p:sp>
        <p:nvSpPr>
          <p:cNvPr id="177161" name="Text Box 9"/>
          <p:cNvSpPr txBox="1">
            <a:spLocks noChangeArrowheads="1"/>
          </p:cNvSpPr>
          <p:nvPr/>
        </p:nvSpPr>
        <p:spPr bwMode="auto">
          <a:xfrm>
            <a:off x="2590800" y="5410201"/>
            <a:ext cx="289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Distinguish between:</a:t>
            </a:r>
          </a:p>
        </p:txBody>
      </p:sp>
      <p:sp>
        <p:nvSpPr>
          <p:cNvPr id="177162" name="Text Box 10"/>
          <p:cNvSpPr txBox="1">
            <a:spLocks noChangeArrowheads="1"/>
          </p:cNvSpPr>
          <p:nvPr/>
        </p:nvSpPr>
        <p:spPr bwMode="auto">
          <a:xfrm>
            <a:off x="5791200" y="5578475"/>
            <a:ext cx="480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200">
                <a:solidFill>
                  <a:srgbClr val="333399"/>
                </a:solidFill>
              </a:rPr>
              <a:t> </a:t>
            </a:r>
            <a:r>
              <a:rPr lang="en-US" altLang="en-US" sz="2200">
                <a:solidFill>
                  <a:srgbClr val="FF3300"/>
                </a:solidFill>
              </a:rPr>
              <a:t>Falls</a:t>
            </a:r>
            <a:r>
              <a:rPr lang="en-US" altLang="en-US" sz="2200">
                <a:solidFill>
                  <a:srgbClr val="333399"/>
                </a:solidFill>
              </a:rPr>
              <a:t> = meteorites which have been observed to fall (fall time known).</a:t>
            </a:r>
          </a:p>
        </p:txBody>
      </p:sp>
      <p:sp>
        <p:nvSpPr>
          <p:cNvPr id="177163" name="Text Box 11"/>
          <p:cNvSpPr txBox="1">
            <a:spLocks noChangeArrowheads="1"/>
          </p:cNvSpPr>
          <p:nvPr/>
        </p:nvSpPr>
        <p:spPr bwMode="auto">
          <a:xfrm>
            <a:off x="4800600" y="6324600"/>
            <a:ext cx="5791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200">
                <a:solidFill>
                  <a:srgbClr val="333399"/>
                </a:solidFill>
              </a:rPr>
              <a:t> </a:t>
            </a:r>
            <a:r>
              <a:rPr lang="en-US" altLang="en-US" sz="2200">
                <a:solidFill>
                  <a:srgbClr val="FF3300"/>
                </a:solidFill>
              </a:rPr>
              <a:t>Finds</a:t>
            </a:r>
            <a:r>
              <a:rPr lang="en-US" altLang="en-US" sz="2200">
                <a:solidFill>
                  <a:srgbClr val="333399"/>
                </a:solidFill>
              </a:rPr>
              <a:t> = meteorites with unknown fall time.</a:t>
            </a:r>
          </a:p>
        </p:txBody>
      </p:sp>
      <p:pic>
        <p:nvPicPr>
          <p:cNvPr id="1771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37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7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7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9" grpId="0" autoUpdateAnimBg="0"/>
      <p:bldP spid="177160" grpId="0" autoUpdateAnimBg="0"/>
      <p:bldP spid="177161" grpId="0" autoUpdateAnimBg="0"/>
      <p:bldP spid="177162" grpId="0" autoUpdateAnimBg="0"/>
      <p:bldP spid="177163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tandard_sk">
  <a:themeElements>
    <a:clrScheme name="standard_s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_s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_s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_s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_s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_s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_s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_s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_s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1490</Words>
  <Application>Microsoft Office PowerPoint</Application>
  <PresentationFormat>Widescreen</PresentationFormat>
  <Paragraphs>152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Symbol</vt:lpstr>
      <vt:lpstr>Times</vt:lpstr>
      <vt:lpstr>Times New Roman</vt:lpstr>
      <vt:lpstr>Default Design</vt:lpstr>
      <vt:lpstr>2_standard_sk</vt:lpstr>
      <vt:lpstr>Meteorites, Asteroids, and Comets</vt:lpstr>
      <vt:lpstr>Comets of History</vt:lpstr>
      <vt:lpstr>Meteorites</vt:lpstr>
      <vt:lpstr>Meteor Showers</vt:lpstr>
      <vt:lpstr>Radiants of Meteor Showers</vt:lpstr>
      <vt:lpstr>Meteoroid Orbits</vt:lpstr>
      <vt:lpstr>Meteorite Impacts on Earth</vt:lpstr>
      <vt:lpstr>Impact Craters on Earth</vt:lpstr>
      <vt:lpstr>Finding Meteorites</vt:lpstr>
      <vt:lpstr>Analysis of Meteorites</vt:lpstr>
      <vt:lpstr>What Does a “Meteorite” Look Like?</vt:lpstr>
      <vt:lpstr>PowerPoint Presentation</vt:lpstr>
      <vt:lpstr>PowerPoint Presentation</vt:lpstr>
      <vt:lpstr>Pieces of Asteroids:Meteorite Types</vt:lpstr>
      <vt:lpstr>Primitive Meteorites: simple, all ingredients mixed together</vt:lpstr>
      <vt:lpstr>Processed Meteorites:  shattered fragments of larger objects</vt:lpstr>
      <vt:lpstr>What do we learn from meteorites?</vt:lpstr>
      <vt:lpstr>Meteorites from Moon and Mars</vt:lpstr>
      <vt:lpstr>What have we learned?</vt:lpstr>
      <vt:lpstr>The Allende Meteorite</vt:lpstr>
      <vt:lpstr>The Origins of Meteorites</vt:lpstr>
      <vt:lpstr>The Origins of Meteorites (2)</vt:lpstr>
      <vt:lpstr>Asteroid Facts</vt:lpstr>
      <vt:lpstr>Asteroids are cratered and not round</vt:lpstr>
      <vt:lpstr>Asteroids</vt:lpstr>
      <vt:lpstr>The Asteroid Belt</vt:lpstr>
      <vt:lpstr>Kirkwood’s Gaps</vt:lpstr>
      <vt:lpstr>Non-Belt Asteroids</vt:lpstr>
      <vt:lpstr>Colors of Asteroids</vt:lpstr>
      <vt:lpstr>The Origin of Asteroids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Meteorites, Asteroids, and Comets</dc:title>
  <dc:creator>kim owen</dc:creator>
  <cp:lastModifiedBy>kim owen</cp:lastModifiedBy>
  <cp:revision>1</cp:revision>
  <dcterms:created xsi:type="dcterms:W3CDTF">2014-07-29T23:16:02Z</dcterms:created>
  <dcterms:modified xsi:type="dcterms:W3CDTF">2014-07-29T23:17:13Z</dcterms:modified>
</cp:coreProperties>
</file>