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 id="2147483710" r:id="rId5"/>
  </p:sldMasterIdLst>
  <p:notesMasterIdLst>
    <p:notesMasterId r:id="rId84"/>
  </p:notesMasterIdLst>
  <p:sldIdLst>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383" r:id="rId54"/>
    <p:sldId id="384" r:id="rId55"/>
    <p:sldId id="385" r:id="rId56"/>
    <p:sldId id="386" r:id="rId57"/>
    <p:sldId id="387" r:id="rId58"/>
    <p:sldId id="388" r:id="rId59"/>
    <p:sldId id="389" r:id="rId60"/>
    <p:sldId id="390" r:id="rId61"/>
    <p:sldId id="391" r:id="rId62"/>
    <p:sldId id="392" r:id="rId63"/>
    <p:sldId id="393" r:id="rId64"/>
    <p:sldId id="394" r:id="rId65"/>
    <p:sldId id="395" r:id="rId66"/>
    <p:sldId id="396" r:id="rId67"/>
    <p:sldId id="397" r:id="rId68"/>
    <p:sldId id="398" r:id="rId69"/>
    <p:sldId id="399" r:id="rId70"/>
    <p:sldId id="400" r:id="rId71"/>
    <p:sldId id="401" r:id="rId72"/>
    <p:sldId id="402" r:id="rId73"/>
    <p:sldId id="403" r:id="rId74"/>
    <p:sldId id="404" r:id="rId75"/>
    <p:sldId id="405" r:id="rId76"/>
    <p:sldId id="406" r:id="rId77"/>
    <p:sldId id="407" r:id="rId78"/>
    <p:sldId id="408" r:id="rId79"/>
    <p:sldId id="409" r:id="rId80"/>
    <p:sldId id="410" r:id="rId81"/>
    <p:sldId id="411" r:id="rId82"/>
    <p:sldId id="412"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001A4-0221-4475-AD1B-1E7856E91B78}" type="datetimeFigureOut">
              <a:rPr lang="en-US" smtClean="0"/>
              <a:t>7/29/2014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BDA30-6351-41CE-95E3-FAEDDB42CF13}" type="slidenum">
              <a:rPr lang="en-US" smtClean="0"/>
              <a:t>‹#›</a:t>
            </a:fld>
            <a:endParaRPr lang="en-US"/>
          </a:p>
        </p:txBody>
      </p:sp>
    </p:spTree>
    <p:extLst>
      <p:ext uri="{BB962C8B-B14F-4D97-AF65-F5344CB8AC3E}">
        <p14:creationId xmlns:p14="http://schemas.microsoft.com/office/powerpoint/2010/main" val="2260562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stronomynotes.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stronomynotes.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02B8080-E654-4402-8D24-87DD16DD1AF2}" type="slidenum">
              <a:rPr lang="en-US" altLang="en-US" sz="1200">
                <a:solidFill>
                  <a:srgbClr val="000000"/>
                </a:solidFill>
              </a:rPr>
              <a:pPr/>
              <a:t>9</a:t>
            </a:fld>
            <a:endParaRPr lang="en-US" altLang="en-US" sz="1200">
              <a:solidFill>
                <a:srgbClr val="000000"/>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1559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E78F06F-6369-4D2C-BB00-ADE03A932266}" type="slidenum">
              <a:rPr lang="en-US" altLang="en-US" sz="1200">
                <a:solidFill>
                  <a:srgbClr val="000000"/>
                </a:solidFill>
              </a:rPr>
              <a:pPr/>
              <a:t>10</a:t>
            </a:fld>
            <a:endParaRPr lang="en-US" altLang="en-US" sz="1200">
              <a:solidFill>
                <a:srgbClr val="000000"/>
              </a:solidFill>
            </a:endParaRPr>
          </a:p>
        </p:txBody>
      </p:sp>
    </p:spTree>
    <p:extLst>
      <p:ext uri="{BB962C8B-B14F-4D97-AF65-F5344CB8AC3E}">
        <p14:creationId xmlns:p14="http://schemas.microsoft.com/office/powerpoint/2010/main" val="48813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student to identify which dwarf planets are plutoids</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CB332A8-DB87-43B4-9ED4-DFC06BA71A23}" type="slidenum">
              <a:rPr lang="en-US" altLang="en-US" sz="1200">
                <a:solidFill>
                  <a:srgbClr val="000000"/>
                </a:solidFill>
              </a:rPr>
              <a:pPr/>
              <a:t>11</a:t>
            </a:fld>
            <a:endParaRPr lang="en-US" altLang="en-US" sz="1200">
              <a:solidFill>
                <a:srgbClr val="000000"/>
              </a:solidFill>
            </a:endParaRPr>
          </a:p>
        </p:txBody>
      </p:sp>
    </p:spTree>
    <p:extLst>
      <p:ext uri="{BB962C8B-B14F-4D97-AF65-F5344CB8AC3E}">
        <p14:creationId xmlns:p14="http://schemas.microsoft.com/office/powerpoint/2010/main" val="4128899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86D24F2-960F-48E1-9C95-E8D8BD2EC2E4}" type="slidenum">
              <a:rPr lang="en-US" altLang="en-US" sz="1200">
                <a:solidFill>
                  <a:srgbClr val="000000"/>
                </a:solidFill>
              </a:rPr>
              <a:pPr/>
              <a:t>12</a:t>
            </a:fld>
            <a:endParaRPr lang="en-US" altLang="en-US" sz="1200">
              <a:solidFill>
                <a:srgbClr val="000000"/>
              </a:solidFill>
            </a:endParaRPr>
          </a:p>
        </p:txBody>
      </p:sp>
    </p:spTree>
    <p:extLst>
      <p:ext uri="{BB962C8B-B14F-4D97-AF65-F5344CB8AC3E}">
        <p14:creationId xmlns:p14="http://schemas.microsoft.com/office/powerpoint/2010/main" val="58923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NOTES: He = helium; H = hydrogen</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FEDAB1B-9D44-4E9E-ABC2-3E425818A205}" type="slidenum">
              <a:rPr lang="en-US" altLang="en-US" sz="1200">
                <a:solidFill>
                  <a:srgbClr val="000000"/>
                </a:solidFill>
              </a:rPr>
              <a:pPr/>
              <a:t>13</a:t>
            </a:fld>
            <a:endParaRPr lang="en-US" altLang="en-US" sz="1200">
              <a:solidFill>
                <a:srgbClr val="000000"/>
              </a:solidFill>
            </a:endParaRPr>
          </a:p>
        </p:txBody>
      </p:sp>
    </p:spTree>
    <p:extLst>
      <p:ext uri="{BB962C8B-B14F-4D97-AF65-F5344CB8AC3E}">
        <p14:creationId xmlns:p14="http://schemas.microsoft.com/office/powerpoint/2010/main" val="1170948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From http://www.astronomynotes.com/solarsys/s2.htm</a:t>
            </a:r>
          </a:p>
          <a:p>
            <a:r>
              <a:rPr lang="en-US" altLang="en-US" b="1" smtClean="0">
                <a:latin typeface="Arial" panose="020B0604020202020204" pitchFamily="34" charset="0"/>
              </a:rPr>
              <a:t>This page was copied from </a:t>
            </a:r>
            <a:r>
              <a:rPr lang="en-US" altLang="en-US" b="1" smtClean="0">
                <a:latin typeface="Arial" panose="020B0604020202020204" pitchFamily="34" charset="0"/>
                <a:hlinkClick r:id="rId3"/>
              </a:rPr>
              <a:t>Nick Strobel's Astronomy Notes</a:t>
            </a:r>
            <a:r>
              <a:rPr lang="en-US" altLang="en-US" b="1" smtClean="0">
                <a:latin typeface="Arial" panose="020B0604020202020204" pitchFamily="34" charset="0"/>
              </a:rPr>
              <a:t>. Go to his site at </a:t>
            </a:r>
            <a:r>
              <a:rPr lang="en-US" altLang="en-US" b="1" smtClean="0">
                <a:latin typeface="Arial" panose="020B0604020202020204" pitchFamily="34" charset="0"/>
                <a:hlinkClick r:id="rId3"/>
              </a:rPr>
              <a:t>www.astronomynotes.com</a:t>
            </a:r>
            <a:r>
              <a:rPr lang="en-US" altLang="en-US" b="1" smtClean="0">
                <a:latin typeface="Arial" panose="020B0604020202020204" pitchFamily="34" charset="0"/>
              </a:rPr>
              <a:t> for the updated and corrected version.</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1BD3378-B0F5-47AF-9B13-941812AC7352}" type="slidenum">
              <a:rPr lang="en-US" altLang="en-US" sz="1200">
                <a:solidFill>
                  <a:srgbClr val="000000"/>
                </a:solidFill>
              </a:rPr>
              <a:pPr/>
              <a:t>14</a:t>
            </a:fld>
            <a:endParaRPr lang="en-US" altLang="en-US" sz="1200">
              <a:solidFill>
                <a:srgbClr val="000000"/>
              </a:solidFill>
            </a:endParaRPr>
          </a:p>
        </p:txBody>
      </p:sp>
    </p:spTree>
    <p:extLst>
      <p:ext uri="{BB962C8B-B14F-4D97-AF65-F5344CB8AC3E}">
        <p14:creationId xmlns:p14="http://schemas.microsoft.com/office/powerpoint/2010/main" val="2667867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From http://www.astronomynotes.com/solarsys/s2.htm</a:t>
            </a:r>
          </a:p>
          <a:p>
            <a:r>
              <a:rPr lang="en-US" altLang="en-US" b="1" smtClean="0">
                <a:latin typeface="Arial" panose="020B0604020202020204" pitchFamily="34" charset="0"/>
              </a:rPr>
              <a:t>This page was copied from </a:t>
            </a:r>
            <a:r>
              <a:rPr lang="en-US" altLang="en-US" b="1" smtClean="0">
                <a:latin typeface="Arial" panose="020B0604020202020204" pitchFamily="34" charset="0"/>
                <a:hlinkClick r:id="rId3"/>
              </a:rPr>
              <a:t>Nick Strobel's Astronomy Notes</a:t>
            </a:r>
            <a:r>
              <a:rPr lang="en-US" altLang="en-US" b="1" smtClean="0">
                <a:latin typeface="Arial" panose="020B0604020202020204" pitchFamily="34" charset="0"/>
              </a:rPr>
              <a:t>. Go to his site at </a:t>
            </a:r>
            <a:r>
              <a:rPr lang="en-US" altLang="en-US" b="1" smtClean="0">
                <a:latin typeface="Arial" panose="020B0604020202020204" pitchFamily="34" charset="0"/>
                <a:hlinkClick r:id="rId3"/>
              </a:rPr>
              <a:t>www.astronomynotes.com</a:t>
            </a:r>
            <a:r>
              <a:rPr lang="en-US" altLang="en-US" b="1" smtClean="0">
                <a:latin typeface="Arial" panose="020B0604020202020204" pitchFamily="34" charset="0"/>
              </a:rPr>
              <a:t> for the updated and corrected version.</a:t>
            </a:r>
          </a:p>
          <a:p>
            <a:endParaRPr lang="en-US" altLang="en-US" smtClean="0">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DEF43A3-60D9-4115-8565-A0BBBC8E0384}" type="slidenum">
              <a:rPr lang="en-US" altLang="en-US" sz="1200">
                <a:solidFill>
                  <a:srgbClr val="000000"/>
                </a:solidFill>
              </a:rPr>
              <a:pPr/>
              <a:t>17</a:t>
            </a:fld>
            <a:endParaRPr lang="en-US" altLang="en-US" sz="1200">
              <a:solidFill>
                <a:srgbClr val="000000"/>
              </a:solidFill>
            </a:endParaRPr>
          </a:p>
        </p:txBody>
      </p:sp>
    </p:spTree>
    <p:extLst>
      <p:ext uri="{BB962C8B-B14F-4D97-AF65-F5344CB8AC3E}">
        <p14:creationId xmlns:p14="http://schemas.microsoft.com/office/powerpoint/2010/main" val="236400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ANSWERS: Students may notice planets in the middle of the solar system have less extreme temperatures and shorter days compared to those closest and farthest from the sun.  Venus’ data is very extreme compared to its neighbors.  Pluto’s long day also stands out compared to its neighbors. </a:t>
            </a:r>
          </a:p>
          <a:p>
            <a:r>
              <a:rPr lang="en-US" altLang="en-US" smtClean="0">
                <a:latin typeface="Arial" panose="020B0604020202020204" pitchFamily="34" charset="0"/>
              </a:rPr>
              <a:t>From http://www.enchantedlearning.com/subjects/astronomy/planets/</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E111BC7-FF5E-4247-B417-CF7DE3484387}" type="slidenum">
              <a:rPr lang="en-US" altLang="en-US" sz="1200">
                <a:solidFill>
                  <a:srgbClr val="000000"/>
                </a:solidFill>
              </a:rPr>
              <a:pPr/>
              <a:t>30</a:t>
            </a:fld>
            <a:endParaRPr lang="en-US" altLang="en-US" sz="1200">
              <a:solidFill>
                <a:srgbClr val="000000"/>
              </a:solidFill>
            </a:endParaRPr>
          </a:p>
        </p:txBody>
      </p:sp>
    </p:spTree>
    <p:extLst>
      <p:ext uri="{BB962C8B-B14F-4D97-AF65-F5344CB8AC3E}">
        <p14:creationId xmlns:p14="http://schemas.microsoft.com/office/powerpoint/2010/main" val="220396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From http://www.enchantedlearning.com/subjects/astronomy/planets/</a:t>
            </a:r>
          </a:p>
          <a:p>
            <a:endParaRPr lang="en-US" altLang="en-US" smtClean="0">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79A7DC0-32DC-42C0-B473-BCC106E75613}" type="slidenum">
              <a:rPr lang="en-US" altLang="en-US" sz="1200">
                <a:solidFill>
                  <a:srgbClr val="000000"/>
                </a:solidFill>
              </a:rPr>
              <a:pPr/>
              <a:t>31</a:t>
            </a:fld>
            <a:endParaRPr lang="en-US" altLang="en-US" sz="1200">
              <a:solidFill>
                <a:srgbClr val="000000"/>
              </a:solidFill>
            </a:endParaRPr>
          </a:p>
        </p:txBody>
      </p:sp>
    </p:spTree>
    <p:extLst>
      <p:ext uri="{BB962C8B-B14F-4D97-AF65-F5344CB8AC3E}">
        <p14:creationId xmlns:p14="http://schemas.microsoft.com/office/powerpoint/2010/main" val="3558702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8870DDE-BC07-4371-B1B6-38FA18983EB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8367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75AE639-4C66-4A35-B538-7314CFE1F95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89189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3B34A2C-FD66-4136-8BAD-A99390651E4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49478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4906F3-7447-4E3C-94A6-B0493EEED9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3722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DF2847-8BDB-4B34-B8A4-C25F370F926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8119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04AEC7-E96A-4499-BDDE-D506C57DCB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219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453F3E-4BEC-4EE1-A5F2-9CE8ECE90BF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9756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F1D9305-363B-477C-9964-6882F231E7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240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39274D-1FA5-49A4-8B07-C522B2F2DE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1346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490D1BC-2161-4C0D-9C82-91D387898A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2171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EFE249-BFA0-4616-AAE1-ED57841496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88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899E089-A278-40C2-AD5B-D17EF240B7B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5232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28C381-20A2-4305-9825-EF28CD9D47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2381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2B54D7-1E4A-4B3E-B044-F95F5EFA04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9610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AF582B-C2E7-4B5A-8E61-6C2AF246F02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5009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328FAA0B-DAEB-43B5-8CBF-3F0FEF3B963D}" type="datetime1">
              <a:rPr lang="en-US" altLang="en-US">
                <a:solidFill>
                  <a:srgbClr val="000000"/>
                </a:solidFill>
              </a:rPr>
              <a:pPr/>
              <a:t>7/29/2014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28075A-3BFD-441F-87BD-326D729E95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7299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7D8B071-76BB-4EA0-8D8D-51562EA619F5}" type="datetime1">
              <a:rPr lang="en-US" altLang="en-US">
                <a:solidFill>
                  <a:srgbClr val="000000"/>
                </a:solidFill>
              </a:rPr>
              <a:pPr/>
              <a:t>7/29/2014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783AB-13CD-4ED1-877E-ADF34A8139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5031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20822E1-C5DF-4C0C-9392-F82A2535426A}" type="datetime1">
              <a:rPr lang="en-US" altLang="en-US">
                <a:solidFill>
                  <a:srgbClr val="000000"/>
                </a:solidFill>
              </a:rPr>
              <a:pPr/>
              <a:t>7/29/2014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EAC5100-1DF2-49ED-B089-7EC4A03B5C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822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F134315-2F05-4DB0-87D5-C209EFAF710F}" type="datetime1">
              <a:rPr lang="en-US" altLang="en-US">
                <a:solidFill>
                  <a:srgbClr val="000000"/>
                </a:solidFill>
              </a:rPr>
              <a:pPr/>
              <a:t>7/29/2014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9066674-A467-47C2-A100-76EF8493B0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4535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B3961B73-D75E-4E3C-9AF5-F159CADD1F44}" type="datetime1">
              <a:rPr lang="en-US" altLang="en-US">
                <a:solidFill>
                  <a:srgbClr val="000000"/>
                </a:solidFill>
              </a:rPr>
              <a:pPr/>
              <a:t>7/29/2014</a:t>
            </a:fld>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47FCEB3-4F34-4DAD-BEED-C0F5FFEAAB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8474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4219AF35-6888-43AD-AB58-8D42F92FC316}" type="datetime1">
              <a:rPr lang="en-US" altLang="en-US">
                <a:solidFill>
                  <a:srgbClr val="000000"/>
                </a:solidFill>
              </a:rPr>
              <a:pPr/>
              <a:t>7/29/2014</a:t>
            </a:fld>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7876562-269B-4BC7-BF4B-071A912A64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7859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27DDBFC-D3C8-4A58-BCB7-FF68DDFBC9BA}" type="datetime1">
              <a:rPr lang="en-US" altLang="en-US">
                <a:solidFill>
                  <a:srgbClr val="000000"/>
                </a:solidFill>
              </a:rPr>
              <a:pPr/>
              <a:t>7/29/2014</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4EED0D6-CE3A-48AA-ACF8-F9B29CA9CDB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304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0F6271F-6E75-46FC-8D96-E859A171BC1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15600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4DDC840-CBFC-49DF-92AC-DD0E169E6FB8}" type="datetime1">
              <a:rPr lang="en-US" altLang="en-US">
                <a:solidFill>
                  <a:srgbClr val="000000"/>
                </a:solidFill>
              </a:rPr>
              <a:pPr/>
              <a:t>7/29/2014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E59C083-ACDF-439C-911C-D00AFED32B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553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50AAD09-B3EA-4B66-9F02-5226E925450A}" type="datetime1">
              <a:rPr lang="en-US" altLang="en-US">
                <a:solidFill>
                  <a:srgbClr val="000000"/>
                </a:solidFill>
              </a:rPr>
              <a:pPr/>
              <a:t>7/29/2014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8453459-BD93-43F1-BADA-EFD2601CE0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0739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8A5AD1E-85F6-4A5E-9DDB-9A6374F476AF}" type="datetime1">
              <a:rPr lang="en-US" altLang="en-US">
                <a:solidFill>
                  <a:srgbClr val="000000"/>
                </a:solidFill>
              </a:rPr>
              <a:pPr/>
              <a:t>7/29/2014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332109-BBF5-4CE7-9E78-173AEF106B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4676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E223492-A6D3-4F56-A4C1-15571CA45399}" type="datetime1">
              <a:rPr lang="en-US" altLang="en-US">
                <a:solidFill>
                  <a:srgbClr val="000000"/>
                </a:solidFill>
              </a:rPr>
              <a:pPr/>
              <a:t>7/29/2014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8EE87D0-2B52-4A53-BECB-108C9E41CD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893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533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7D383CF0-7542-4C94-BE52-2294981D8A7F}" type="datetime1">
              <a:rPr lang="en-US" altLang="en-US">
                <a:solidFill>
                  <a:srgbClr val="000000"/>
                </a:solidFill>
              </a:rPr>
              <a:pPr/>
              <a:t>7/29/2014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DCB38C0-6021-4215-97D3-0AD39DA952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7841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A9178A6-3B10-4F3E-855E-4B238C35C8B2}" type="datetime1">
              <a:rPr lang="en-US" altLang="en-US">
                <a:solidFill>
                  <a:srgbClr val="000000"/>
                </a:solidFill>
              </a:rPr>
              <a:pPr/>
              <a:t>7/29/2014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28D533D-C1AD-48DD-B4FD-5365A40826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396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1" y="3902076"/>
            <a:ext cx="4533900" cy="2949575"/>
            <a:chOff x="0" y="2458"/>
            <a:chExt cx="2142" cy="1858"/>
          </a:xfrm>
        </p:grpSpPr>
        <p:sp>
          <p:nvSpPr>
            <p:cNvPr id="27651"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7652"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7653"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7654"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765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2765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2765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27658" name="Rectangle 10"/>
          <p:cNvSpPr>
            <a:spLocks noGrp="1" noChangeArrowheads="1"/>
          </p:cNvSpPr>
          <p:nvPr>
            <p:ph type="ctrTitle" sz="quarter"/>
          </p:nvPr>
        </p:nvSpPr>
        <p:spPr>
          <a:xfrm>
            <a:off x="914400" y="1873250"/>
            <a:ext cx="10363200" cy="1555750"/>
          </a:xfrm>
        </p:spPr>
        <p:txBody>
          <a:bodyPr/>
          <a:lstStyle>
            <a:lvl1pPr>
              <a:defRPr sz="4800"/>
            </a:lvl1pPr>
          </a:lstStyle>
          <a:p>
            <a:pPr lvl="0"/>
            <a:r>
              <a:rPr lang="en-US" altLang="en-US" noProof="0" smtClean="0"/>
              <a:t>Click to edit Master title style</a:t>
            </a:r>
          </a:p>
        </p:txBody>
      </p:sp>
      <p:sp>
        <p:nvSpPr>
          <p:cNvPr id="2765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27660" name="Rectangle 12"/>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27661" name="Rectangle 13"/>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27662" name="Rectangle 14"/>
          <p:cNvSpPr>
            <a:spLocks noGrp="1" noChangeArrowheads="1"/>
          </p:cNvSpPr>
          <p:nvPr>
            <p:ph type="sldNum" sz="quarter" idx="4"/>
          </p:nvPr>
        </p:nvSpPr>
        <p:spPr/>
        <p:txBody>
          <a:bodyPr/>
          <a:lstStyle>
            <a:lvl1pPr>
              <a:defRPr/>
            </a:lvl1pPr>
          </a:lstStyle>
          <a:p>
            <a:fld id="{44FB1D98-851F-4722-B16A-4C2E37ED2FB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7848695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BC72E17-699D-4CA3-8AE5-FF4515CBA91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90997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F6A9B3-BF27-46F4-8099-5622D326F22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48168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8316713-55FF-4105-8F4D-D732D72FFB8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3993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3A33071-2594-4C19-98A9-CEA7E91B6D8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498205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1B4AA736-C945-45E3-A08A-59A0498D7F8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435547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3A8D58F6-DF20-4059-9178-1F4BCA93933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40430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C11C2F6E-F8D1-4002-907F-384194DBB64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078185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5ADC341-50F8-4792-BA23-AC4FDF91F2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293569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FB4DD55-49D3-41FF-8B35-B472275ECBB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004628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0979FD2-8D6B-4F90-A529-D611C5FE420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24099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FD6A304-CC4E-4797-BD6B-B7341F6E515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742584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3902076"/>
            <a:ext cx="4533900"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grpSp>
      <p:sp>
        <p:nvSpPr>
          <p:cNvPr id="43018" name="Rectangle 10"/>
          <p:cNvSpPr>
            <a:spLocks noGrp="1" noChangeArrowheads="1"/>
          </p:cNvSpPr>
          <p:nvPr>
            <p:ph type="ctrTitle" sz="quarter"/>
          </p:nvPr>
        </p:nvSpPr>
        <p:spPr>
          <a:xfrm>
            <a:off x="914400" y="1873250"/>
            <a:ext cx="10363200" cy="1555750"/>
          </a:xfrm>
        </p:spPr>
        <p:txBody>
          <a:bodyPr/>
          <a:lstStyle>
            <a:lvl1pPr>
              <a:defRPr sz="4800"/>
            </a:lvl1pPr>
          </a:lstStyle>
          <a:p>
            <a:r>
              <a:rPr lang="en-US"/>
              <a:t>Click to edit Master title style</a:t>
            </a:r>
          </a:p>
        </p:txBody>
      </p:sp>
      <p:sp>
        <p:nvSpPr>
          <p:cNvPr id="4301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fld id="{02C2DA83-E705-4BFA-9965-263C1923EA8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278479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4598837E-387F-4ED7-97D6-2949BE3AE1C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719552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8B9E91C4-812C-468F-B7A2-6D0D31808CE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8471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7C1CE6B2-465F-4303-AE2E-54A3452E297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130548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fld id="{F3082E41-1986-4A83-BDF5-2D75682BB46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95579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fld id="{DBE2C2E0-0C54-4F06-876E-17542624A47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807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fld id="{80ADD6D4-75FD-49D8-B51B-A626FC4EB5B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289367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fld id="{399D9622-030F-4C35-ABF3-63F89B6DE31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53521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fld id="{E0D04329-F0CC-4A8B-8925-C42738F005C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209753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fld id="{6CC0F023-D72E-487E-9B3D-B6024EB9086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498915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A76AFAF2-819F-4E8D-B193-6BD3636F727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400145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B5A07130-ECCD-483C-A5A9-7DA5D68FC0F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7427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A9C1CF9-B46F-4910-B9CD-F3A478AE4E6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6121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AE35541-E5E9-4972-B9FD-2D98FA5E92A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5230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97CBA84-DE26-4DA0-A518-859875EA929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5147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CCAFA6D-8307-48D0-B986-A6167EEE1AC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1996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FFFFFF"/>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FFFFFF"/>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6038B69-52F9-4568-BEEE-0DA720BD177F}"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376231213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86B1144-9931-4A63-AABE-D864B2150DD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514633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5CBF"/>
            </a:gs>
            <a:gs pos="25000">
              <a:srgbClr val="0087E6"/>
            </a:gs>
            <a:gs pos="75000">
              <a:srgbClr val="21D6E0"/>
            </a:gs>
            <a:gs pos="100000">
              <a:srgbClr val="03D4A8"/>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457200"/>
            <a:ext cx="10363200" cy="533400"/>
          </a:xfrm>
          <a:prstGeom prst="rect">
            <a:avLst/>
          </a:prstGeom>
          <a:noFill/>
          <a:ln w="9525">
            <a:noFill/>
            <a:miter lim="800000"/>
            <a:headEnd/>
            <a:tailEnd/>
          </a:ln>
          <a:effectLst>
            <a:outerShdw dist="35921" dir="2700000" algn="ctr" rotWithShape="0">
              <a:srgbClr val="808080"/>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fld id="{4BF11D48-C107-4C30-AF75-7904EC1467FA}" type="datetime1">
              <a:rPr lang="en-US" altLang="en-US">
                <a:solidFill>
                  <a:srgbClr val="000000"/>
                </a:solidFill>
              </a:rPr>
              <a:pPr eaLnBrk="0" fontAlgn="base" hangingPunct="0">
                <a:spcBef>
                  <a:spcPct val="0"/>
                </a:spcBef>
                <a:spcAft>
                  <a:spcPct val="0"/>
                </a:spcAft>
              </a:pPr>
              <a:t>7/29/2014</a:t>
            </a:fld>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D8D1A568-85F2-4B89-9FD1-292D5FD42A63}"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
        <p:nvSpPr>
          <p:cNvPr id="2055" name="Line 7"/>
          <p:cNvSpPr>
            <a:spLocks noChangeShapeType="1"/>
          </p:cNvSpPr>
          <p:nvPr userDrawn="1"/>
        </p:nvSpPr>
        <p:spPr bwMode="auto">
          <a:xfrm>
            <a:off x="203200" y="1295400"/>
            <a:ext cx="11684000" cy="0"/>
          </a:xfrm>
          <a:prstGeom prst="line">
            <a:avLst/>
          </a:prstGeom>
          <a:noFill/>
          <a:ln w="38100" cmpd="dbl">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endParaRPr>
          </a:p>
        </p:txBody>
      </p:sp>
    </p:spTree>
    <p:extLst>
      <p:ext uri="{BB962C8B-B14F-4D97-AF65-F5344CB8AC3E}">
        <p14:creationId xmlns:p14="http://schemas.microsoft.com/office/powerpoint/2010/main" val="36047187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ctr" rtl="0" eaLnBrk="0" fontAlgn="base" hangingPunct="0">
        <a:spcBef>
          <a:spcPct val="0"/>
        </a:spcBef>
        <a:spcAft>
          <a:spcPct val="0"/>
        </a:spcAft>
        <a:defRPr sz="2800">
          <a:solidFill>
            <a:schemeClr val="bg1"/>
          </a:solidFill>
          <a:latin typeface="+mj-lt"/>
          <a:ea typeface="MS PGothic" panose="020B0600070205080204" pitchFamily="34" charset="-128"/>
          <a:cs typeface="+mj-cs"/>
        </a:defRPr>
      </a:lvl1pPr>
      <a:lvl2pPr algn="ctr" rtl="0" eaLnBrk="0" fontAlgn="base" hangingPunct="0">
        <a:spcBef>
          <a:spcPct val="0"/>
        </a:spcBef>
        <a:spcAft>
          <a:spcPct val="0"/>
        </a:spcAft>
        <a:defRPr sz="2800">
          <a:solidFill>
            <a:schemeClr val="bg1"/>
          </a:solidFill>
          <a:latin typeface="Arial" charset="0"/>
          <a:ea typeface="MS PGothic" panose="020B0600070205080204" pitchFamily="34" charset="-128"/>
        </a:defRPr>
      </a:lvl2pPr>
      <a:lvl3pPr algn="ctr" rtl="0" eaLnBrk="0" fontAlgn="base" hangingPunct="0">
        <a:spcBef>
          <a:spcPct val="0"/>
        </a:spcBef>
        <a:spcAft>
          <a:spcPct val="0"/>
        </a:spcAft>
        <a:defRPr sz="2800">
          <a:solidFill>
            <a:schemeClr val="bg1"/>
          </a:solidFill>
          <a:latin typeface="Arial" charset="0"/>
          <a:ea typeface="MS PGothic" panose="020B0600070205080204" pitchFamily="34" charset="-128"/>
        </a:defRPr>
      </a:lvl3pPr>
      <a:lvl4pPr algn="ctr" rtl="0" eaLnBrk="0" fontAlgn="base" hangingPunct="0">
        <a:spcBef>
          <a:spcPct val="0"/>
        </a:spcBef>
        <a:spcAft>
          <a:spcPct val="0"/>
        </a:spcAft>
        <a:defRPr sz="2800">
          <a:solidFill>
            <a:schemeClr val="bg1"/>
          </a:solidFill>
          <a:latin typeface="Arial" charset="0"/>
          <a:ea typeface="MS PGothic" panose="020B0600070205080204" pitchFamily="34" charset="-128"/>
        </a:defRPr>
      </a:lvl4pPr>
      <a:lvl5pPr algn="ctr" rtl="0" eaLnBrk="0" fontAlgn="base" hangingPunct="0">
        <a:spcBef>
          <a:spcPct val="0"/>
        </a:spcBef>
        <a:spcAft>
          <a:spcPct val="0"/>
        </a:spcAft>
        <a:defRPr sz="2800">
          <a:solidFill>
            <a:schemeClr val="bg1"/>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pitchFamily="-112" charset="-128"/>
        </a:defRPr>
      </a:lvl6pPr>
      <a:lvl7pPr marL="914400" algn="ctr" rtl="0" fontAlgn="base">
        <a:spcBef>
          <a:spcPct val="0"/>
        </a:spcBef>
        <a:spcAft>
          <a:spcPct val="0"/>
        </a:spcAft>
        <a:defRPr sz="4400">
          <a:solidFill>
            <a:schemeClr val="tx2"/>
          </a:solidFill>
          <a:latin typeface="Arial" charset="0"/>
          <a:ea typeface="ＭＳ Ｐゴシック" pitchFamily="-112" charset="-128"/>
        </a:defRPr>
      </a:lvl7pPr>
      <a:lvl8pPr marL="1371600" algn="ctr" rtl="0" fontAlgn="base">
        <a:spcBef>
          <a:spcPct val="0"/>
        </a:spcBef>
        <a:spcAft>
          <a:spcPct val="0"/>
        </a:spcAft>
        <a:defRPr sz="4400">
          <a:solidFill>
            <a:schemeClr val="tx2"/>
          </a:solidFill>
          <a:latin typeface="Arial" charset="0"/>
          <a:ea typeface="ＭＳ Ｐゴシック" pitchFamily="-112" charset="-128"/>
        </a:defRPr>
      </a:lvl8pPr>
      <a:lvl9pPr marL="1828800" algn="ctr" rtl="0" fontAlgn="base">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1" y="3902076"/>
            <a:ext cx="4533900" cy="2949575"/>
            <a:chOff x="0" y="2458"/>
            <a:chExt cx="2142" cy="1858"/>
          </a:xfrm>
        </p:grpSpPr>
        <p:sp>
          <p:nvSpPr>
            <p:cNvPr id="26627"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6628"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6629"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6630"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663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2663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2663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26634" name="Rectangle 10"/>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6635" name="Rectangle 11"/>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636" name="Rectangle 12"/>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pPr fontAlgn="base">
              <a:spcBef>
                <a:spcPct val="0"/>
              </a:spcBef>
              <a:spcAft>
                <a:spcPct val="0"/>
              </a:spcAft>
            </a:pPr>
            <a:endParaRPr lang="en-US" altLang="en-US">
              <a:solidFill>
                <a:srgbClr val="FFFFFF"/>
              </a:solidFill>
            </a:endParaRPr>
          </a:p>
        </p:txBody>
      </p:sp>
      <p:sp>
        <p:nvSpPr>
          <p:cNvPr id="26637" name="Rectangle 13"/>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pPr fontAlgn="base">
              <a:spcBef>
                <a:spcPct val="0"/>
              </a:spcBef>
              <a:spcAft>
                <a:spcPct val="0"/>
              </a:spcAft>
            </a:pPr>
            <a:endParaRPr lang="en-US" altLang="en-US">
              <a:solidFill>
                <a:srgbClr val="FFFFFF"/>
              </a:solidFill>
            </a:endParaRPr>
          </a:p>
        </p:txBody>
      </p:sp>
      <p:sp>
        <p:nvSpPr>
          <p:cNvPr id="26638" name="Rectangle 14"/>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fontAlgn="base">
              <a:spcBef>
                <a:spcPct val="0"/>
              </a:spcBef>
              <a:spcAft>
                <a:spcPct val="0"/>
              </a:spcAft>
            </a:pPr>
            <a:fld id="{C0FD9D3C-D7FF-4279-AF73-E28AD09E7039}"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3427486309"/>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fontAlgn="base">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fontAlgn="base">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fontAlgn="base">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3902076"/>
            <a:ext cx="4533900" cy="2949575"/>
            <a:chOff x="0" y="2458"/>
            <a:chExt cx="2142" cy="1858"/>
          </a:xfrm>
        </p:grpSpPr>
        <p:sp>
          <p:nvSpPr>
            <p:cNvPr id="4198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4198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4198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4199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4199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199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199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grpSp>
      <p:sp>
        <p:nvSpPr>
          <p:cNvPr id="41994"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995" name="Rectangle 11"/>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6"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41997"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41998"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fontAlgn="base">
              <a:spcBef>
                <a:spcPct val="0"/>
              </a:spcBef>
              <a:spcAft>
                <a:spcPct val="0"/>
              </a:spcAft>
            </a:pPr>
            <a:fld id="{F17E6B94-8032-413D-8860-8244949397B1}"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3695542910"/>
      </p:ext>
    </p:extLst>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3.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3.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3.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3.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53.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3.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3.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53.xml"/></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53.xml"/></Relationships>
</file>

<file path=ppt/slides/_rels/slide6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53.xml"/></Relationships>
</file>

<file path=ppt/slides/_rels/slide6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52.xml"/></Relationships>
</file>

<file path=ppt/slides/_rels/slide6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53.xml"/></Relationships>
</file>

<file path=ppt/slides/_rels/slide6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53.xml"/></Relationships>
</file>

<file path=ppt/slides/_rels/slide6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53.xml"/></Relationships>
</file>

<file path=ppt/slides/_rels/slide6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53.xml"/><Relationship Id="rId4" Type="http://schemas.openxmlformats.org/officeDocument/2006/relationships/image" Target="../media/image78.jpeg"/></Relationships>
</file>

<file path=ppt/slides/_rels/slide7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53.xml"/><Relationship Id="rId4" Type="http://schemas.openxmlformats.org/officeDocument/2006/relationships/image" Target="../media/image81.jpeg"/></Relationships>
</file>

<file path=ppt/slides/_rels/slide7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53.xml"/></Relationships>
</file>

<file path=ppt/slides/_rels/slide7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53.xml"/></Relationships>
</file>

<file path=ppt/slides/_rels/slide7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53.xml"/></Relationships>
</file>

<file path=ppt/slides/_rels/slide7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3.xml"/></Relationships>
</file>

<file path=ppt/slides/_rels/slide7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5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2130426"/>
            <a:ext cx="7772400" cy="1470025"/>
          </a:xfrm>
        </p:spPr>
        <p:txBody>
          <a:bodyPr anchor="ctr"/>
          <a:lstStyle/>
          <a:p>
            <a:r>
              <a:rPr lang="en-US" altLang="en-US" sz="5400" b="1"/>
              <a:t>Our Solar System</a:t>
            </a:r>
          </a:p>
        </p:txBody>
      </p:sp>
      <p:sp>
        <p:nvSpPr>
          <p:cNvPr id="2051" name="Rectangle 3"/>
          <p:cNvSpPr>
            <a:spLocks noGrp="1" noChangeArrowheads="1"/>
          </p:cNvSpPr>
          <p:nvPr>
            <p:ph type="subTitle" idx="1"/>
          </p:nvPr>
        </p:nvSpPr>
        <p:spPr>
          <a:xfrm>
            <a:off x="2895600" y="3886200"/>
            <a:ext cx="6400800" cy="1752600"/>
          </a:xfrm>
        </p:spPr>
        <p:txBody>
          <a:bodyPr/>
          <a:lstStyle/>
          <a:p>
            <a:r>
              <a:rPr lang="en-US" altLang="en-US" sz="3200"/>
              <a:t>(An Introductory Tour)</a:t>
            </a:r>
          </a:p>
        </p:txBody>
      </p:sp>
    </p:spTree>
    <p:extLst>
      <p:ext uri="{BB962C8B-B14F-4D97-AF65-F5344CB8AC3E}">
        <p14:creationId xmlns:p14="http://schemas.microsoft.com/office/powerpoint/2010/main" val="2642642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F828B8AA-F61D-44F1-9B0D-D1E19F41DC16}" type="slidenum">
              <a:rPr lang="en-US" altLang="en-US">
                <a:solidFill>
                  <a:srgbClr val="000000"/>
                </a:solidFill>
              </a:rPr>
              <a:pPr/>
              <a:t>10</a:t>
            </a:fld>
            <a:endParaRPr lang="en-US" altLang="en-US">
              <a:solidFill>
                <a:srgbClr val="000000"/>
              </a:solidFill>
            </a:endParaRPr>
          </a:p>
        </p:txBody>
      </p:sp>
      <p:sp>
        <p:nvSpPr>
          <p:cNvPr id="9218" name="Title 1"/>
          <p:cNvSpPr>
            <a:spLocks noGrp="1"/>
          </p:cNvSpPr>
          <p:nvPr>
            <p:ph type="title"/>
          </p:nvPr>
        </p:nvSpPr>
        <p:spPr>
          <a:xfrm>
            <a:off x="2133600" y="228600"/>
            <a:ext cx="7772400" cy="1143000"/>
          </a:xfrm>
        </p:spPr>
        <p:txBody>
          <a:bodyPr/>
          <a:lstStyle/>
          <a:p>
            <a:pPr>
              <a:defRPr/>
            </a:pPr>
            <a:r>
              <a:rPr lang="en-US" smtClean="0">
                <a:solidFill>
                  <a:srgbClr val="FFFF66"/>
                </a:solidFill>
                <a:effectLst>
                  <a:outerShdw blurRad="38100" dist="38100" dir="2700000" algn="tl">
                    <a:srgbClr val="000000"/>
                  </a:outerShdw>
                </a:effectLst>
                <a:ea typeface="+mj-ea"/>
              </a:rPr>
              <a:t>What is a Dwarf Planet?</a:t>
            </a:r>
          </a:p>
        </p:txBody>
      </p:sp>
      <p:sp>
        <p:nvSpPr>
          <p:cNvPr id="9219" name="Content Placeholder 2"/>
          <p:cNvSpPr>
            <a:spLocks noGrp="1"/>
          </p:cNvSpPr>
          <p:nvPr>
            <p:ph idx="1"/>
          </p:nvPr>
        </p:nvSpPr>
        <p:spPr>
          <a:xfrm>
            <a:off x="2133600" y="1524000"/>
            <a:ext cx="7772400" cy="4114800"/>
          </a:xfrm>
          <a:effectLst>
            <a:outerShdw dist="35921" dir="2700000" algn="ctr" rotWithShape="0">
              <a:srgbClr val="808080"/>
            </a:outerShdw>
          </a:effectLst>
        </p:spPr>
        <p:txBody>
          <a:bodyPr/>
          <a:lstStyle/>
          <a:p>
            <a:pPr>
              <a:defRPr/>
            </a:pPr>
            <a:r>
              <a:rPr lang="en-US" smtClean="0">
                <a:solidFill>
                  <a:schemeClr val="bg1"/>
                </a:solidFill>
                <a:effectLst>
                  <a:outerShdw blurRad="38100" dist="38100" dir="2700000" algn="tl">
                    <a:srgbClr val="000000"/>
                  </a:outerShdw>
                </a:effectLst>
                <a:ea typeface="+mn-ea"/>
              </a:rPr>
              <a:t>Celestial body orbiting the Sun</a:t>
            </a:r>
          </a:p>
          <a:p>
            <a:pPr>
              <a:defRPr/>
            </a:pPr>
            <a:r>
              <a:rPr lang="en-US" smtClean="0">
                <a:solidFill>
                  <a:schemeClr val="bg1"/>
                </a:solidFill>
                <a:effectLst>
                  <a:outerShdw blurRad="38100" dist="38100" dir="2700000" algn="tl">
                    <a:srgbClr val="000000"/>
                  </a:outerShdw>
                </a:effectLst>
                <a:ea typeface="+mn-ea"/>
              </a:rPr>
              <a:t>Massive enough to be rounded by its own gravity</a:t>
            </a:r>
          </a:p>
          <a:p>
            <a:pPr>
              <a:defRPr/>
            </a:pPr>
            <a:r>
              <a:rPr lang="en-US" smtClean="0">
                <a:solidFill>
                  <a:schemeClr val="bg1"/>
                </a:solidFill>
                <a:effectLst>
                  <a:outerShdw blurRad="38100" dist="38100" dir="2700000" algn="tl">
                    <a:srgbClr val="000000"/>
                  </a:outerShdw>
                </a:effectLst>
                <a:ea typeface="+mn-ea"/>
              </a:rPr>
              <a:t>BUT has </a:t>
            </a:r>
            <a:r>
              <a:rPr lang="en-US" u="sng" smtClean="0">
                <a:solidFill>
                  <a:schemeClr val="bg1"/>
                </a:solidFill>
                <a:effectLst>
                  <a:outerShdw blurRad="38100" dist="38100" dir="2700000" algn="tl">
                    <a:srgbClr val="000000"/>
                  </a:outerShdw>
                </a:effectLst>
                <a:ea typeface="+mn-ea"/>
              </a:rPr>
              <a:t>NOT</a:t>
            </a:r>
            <a:r>
              <a:rPr lang="en-US" smtClean="0">
                <a:solidFill>
                  <a:schemeClr val="bg1"/>
                </a:solidFill>
                <a:effectLst>
                  <a:outerShdw blurRad="38100" dist="38100" dir="2700000" algn="tl">
                    <a:srgbClr val="000000"/>
                  </a:outerShdw>
                </a:effectLst>
                <a:ea typeface="+mn-ea"/>
              </a:rPr>
              <a:t> cleared its neighboring region of planetesimals</a:t>
            </a:r>
          </a:p>
          <a:p>
            <a:pPr>
              <a:defRPr/>
            </a:pPr>
            <a:r>
              <a:rPr lang="en-US" smtClean="0">
                <a:solidFill>
                  <a:schemeClr val="bg1"/>
                </a:solidFill>
                <a:effectLst>
                  <a:outerShdw blurRad="38100" dist="38100" dir="2700000" algn="tl">
                    <a:srgbClr val="000000"/>
                  </a:outerShdw>
                </a:effectLst>
                <a:ea typeface="+mn-ea"/>
              </a:rPr>
              <a:t>Is not a satellite</a:t>
            </a:r>
          </a:p>
          <a:p>
            <a:pPr>
              <a:buFontTx/>
              <a:buNone/>
              <a:defRPr/>
            </a:pPr>
            <a:endParaRPr lang="en-US" smtClean="0">
              <a:ea typeface="+mn-ea"/>
            </a:endParaRPr>
          </a:p>
          <a:p>
            <a:pPr lvl="1">
              <a:buFontTx/>
              <a:buNone/>
              <a:defRPr/>
            </a:pPr>
            <a:endParaRPr lang="en-US" smtClean="0">
              <a:ea typeface="+mn-ea"/>
            </a:endParaRPr>
          </a:p>
        </p:txBody>
      </p:sp>
      <p:sp>
        <p:nvSpPr>
          <p:cNvPr id="8196" name="Text Box 4"/>
          <p:cNvSpPr txBox="1">
            <a:spLocks noChangeArrowheads="1"/>
          </p:cNvSpPr>
          <p:nvPr/>
        </p:nvSpPr>
        <p:spPr bwMode="auto">
          <a:xfrm>
            <a:off x="2095500" y="5029200"/>
            <a:ext cx="8001000" cy="1066800"/>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fontAlgn="base" hangingPunct="0">
              <a:spcBef>
                <a:spcPct val="50000"/>
              </a:spcBef>
              <a:spcAft>
                <a:spcPct val="0"/>
              </a:spcAft>
              <a:defRPr/>
            </a:pPr>
            <a:r>
              <a:rPr lang="en-US" sz="3200">
                <a:solidFill>
                  <a:srgbClr val="FFFFFF"/>
                </a:solidFill>
                <a:effectLst>
                  <a:outerShdw blurRad="38100" dist="38100" dir="2700000" algn="tl">
                    <a:srgbClr val="000000"/>
                  </a:outerShdw>
                </a:effectLst>
              </a:rPr>
              <a:t>A plutoid is a dwarf planet beyond the orbit of Neptune</a:t>
            </a:r>
          </a:p>
        </p:txBody>
      </p:sp>
    </p:spTree>
    <p:extLst>
      <p:ext uri="{BB962C8B-B14F-4D97-AF65-F5344CB8AC3E}">
        <p14:creationId xmlns:p14="http://schemas.microsoft.com/office/powerpoint/2010/main" val="3013960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Grp="1" noChangeArrowheads="1"/>
          </p:cNvSpPr>
          <p:nvPr>
            <p:ph type="sldNum" sz="quarter" idx="12"/>
          </p:nvPr>
        </p:nvSpPr>
        <p:spPr>
          <a:ln/>
        </p:spPr>
        <p:txBody>
          <a:bodyPr/>
          <a:lstStyle/>
          <a:p>
            <a:fld id="{7C0C3B4B-CA96-49BF-A956-831D31E0B2D9}" type="slidenum">
              <a:rPr lang="en-US" altLang="en-US">
                <a:solidFill>
                  <a:srgbClr val="000000"/>
                </a:solidFill>
              </a:rPr>
              <a:pPr/>
              <a:t>11</a:t>
            </a:fld>
            <a:endParaRPr lang="en-US" altLang="en-US">
              <a:solidFill>
                <a:srgbClr val="000000"/>
              </a:solidFill>
            </a:endParaRPr>
          </a:p>
        </p:txBody>
      </p:sp>
      <p:sp>
        <p:nvSpPr>
          <p:cNvPr id="10242" name="Title 1"/>
          <p:cNvSpPr>
            <a:spLocks noGrp="1"/>
          </p:cNvSpPr>
          <p:nvPr>
            <p:ph type="title"/>
          </p:nvPr>
        </p:nvSpPr>
        <p:spPr/>
        <p:txBody>
          <a:bodyPr/>
          <a:lstStyle/>
          <a:p>
            <a:pPr>
              <a:defRPr/>
            </a:pPr>
            <a:r>
              <a:rPr lang="en-US" smtClean="0">
                <a:solidFill>
                  <a:srgbClr val="FFFF66"/>
                </a:solidFill>
                <a:effectLst>
                  <a:outerShdw blurRad="38100" dist="38100" dir="2700000" algn="tl">
                    <a:srgbClr val="000000"/>
                  </a:outerShdw>
                </a:effectLst>
                <a:ea typeface="+mj-ea"/>
              </a:rPr>
              <a:t>Only 5 Dwarf Planets recognized so far but there may be as many as 200</a:t>
            </a:r>
          </a:p>
        </p:txBody>
      </p:sp>
      <p:pic>
        <p:nvPicPr>
          <p:cNvPr id="7171" name="Content Placeholder 3" descr="100px-Ceres_optimized.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3695700"/>
            <a:ext cx="1270000" cy="1270000"/>
          </a:xfrm>
        </p:spPr>
      </p:pic>
      <p:pic>
        <p:nvPicPr>
          <p:cNvPr id="7172" name="Picture 4" descr="100px-Plut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0574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100px-Eris_and_dysnomia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53188" y="3733800"/>
            <a:ext cx="1308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100px-2003EL61ar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345114"/>
            <a:ext cx="1371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100px-2005FY9ar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53188" y="2057400"/>
            <a:ext cx="1471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8"/>
          <p:cNvSpPr txBox="1">
            <a:spLocks noChangeArrowheads="1"/>
          </p:cNvSpPr>
          <p:nvPr/>
        </p:nvSpPr>
        <p:spPr bwMode="auto">
          <a:xfrm>
            <a:off x="3429001" y="2276476"/>
            <a:ext cx="2752677" cy="830997"/>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0" fontAlgn="base" hangingPunct="0">
              <a:spcBef>
                <a:spcPct val="0"/>
              </a:spcBef>
              <a:spcAft>
                <a:spcPct val="0"/>
              </a:spcAft>
              <a:defRPr/>
            </a:pPr>
            <a:r>
              <a:rPr lang="en-US" sz="2400" dirty="0">
                <a:solidFill>
                  <a:srgbClr val="FFFFFF"/>
                </a:solidFill>
                <a:effectLst>
                  <a:outerShdw blurRad="38100" dist="38100" dir="2700000" algn="tl">
                    <a:srgbClr val="000000">
                      <a:alpha val="43137"/>
                    </a:srgbClr>
                  </a:outerShdw>
                </a:effectLst>
              </a:rPr>
              <a:t>Pluto, approximate</a:t>
            </a:r>
          </a:p>
          <a:p>
            <a:pPr eaLnBrk="0" fontAlgn="base" hangingPunct="0">
              <a:spcBef>
                <a:spcPct val="0"/>
              </a:spcBef>
              <a:spcAft>
                <a:spcPct val="0"/>
              </a:spcAft>
              <a:defRPr/>
            </a:pPr>
            <a:r>
              <a:rPr lang="en-US" sz="2400" dirty="0">
                <a:solidFill>
                  <a:srgbClr val="FFFFFF"/>
                </a:solidFill>
                <a:effectLst>
                  <a:outerShdw blurRad="38100" dist="38100" dir="2700000" algn="tl">
                    <a:srgbClr val="000000">
                      <a:alpha val="43137"/>
                    </a:srgbClr>
                  </a:outerShdw>
                </a:effectLst>
              </a:rPr>
              <a:t>true color</a:t>
            </a:r>
          </a:p>
        </p:txBody>
      </p:sp>
      <p:sp>
        <p:nvSpPr>
          <p:cNvPr id="10249" name="TextBox 9"/>
          <p:cNvSpPr txBox="1">
            <a:spLocks noChangeArrowheads="1"/>
          </p:cNvSpPr>
          <p:nvPr/>
        </p:nvSpPr>
        <p:spPr bwMode="auto">
          <a:xfrm>
            <a:off x="3429001" y="3914776"/>
            <a:ext cx="2975495" cy="800219"/>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0" fontAlgn="base" hangingPunct="0">
              <a:spcBef>
                <a:spcPct val="0"/>
              </a:spcBef>
              <a:spcAft>
                <a:spcPct val="0"/>
              </a:spcAft>
              <a:defRPr/>
            </a:pPr>
            <a:r>
              <a:rPr lang="en-US" sz="2400" dirty="0">
                <a:solidFill>
                  <a:srgbClr val="FFFFFF"/>
                </a:solidFill>
                <a:effectLst>
                  <a:outerShdw blurRad="38100" dist="38100" dir="2700000" algn="tl">
                    <a:srgbClr val="000000">
                      <a:alpha val="43137"/>
                    </a:srgbClr>
                  </a:outerShdw>
                </a:effectLst>
              </a:rPr>
              <a:t>Ceres, seen through</a:t>
            </a:r>
          </a:p>
          <a:p>
            <a:pPr eaLnBrk="0" fontAlgn="base" hangingPunct="0">
              <a:spcBef>
                <a:spcPct val="0"/>
              </a:spcBef>
              <a:spcAft>
                <a:spcPct val="0"/>
              </a:spcAft>
              <a:defRPr/>
            </a:pPr>
            <a:r>
              <a:rPr lang="en-US" sz="2200" dirty="0">
                <a:solidFill>
                  <a:srgbClr val="FFFFFF"/>
                </a:solidFill>
                <a:effectLst>
                  <a:outerShdw blurRad="38100" dist="38100" dir="2700000" algn="tl">
                    <a:srgbClr val="000000">
                      <a:alpha val="43137"/>
                    </a:srgbClr>
                  </a:outerShdw>
                </a:effectLst>
              </a:rPr>
              <a:t>(Hubble telescope)</a:t>
            </a:r>
          </a:p>
        </p:txBody>
      </p:sp>
      <p:sp>
        <p:nvSpPr>
          <p:cNvPr id="10250" name="TextBox 10"/>
          <p:cNvSpPr txBox="1">
            <a:spLocks noChangeArrowheads="1"/>
          </p:cNvSpPr>
          <p:nvPr/>
        </p:nvSpPr>
        <p:spPr bwMode="auto">
          <a:xfrm>
            <a:off x="3429000" y="5505451"/>
            <a:ext cx="3812262" cy="1169551"/>
          </a:xfrm>
          <a:prstGeom prst="rect">
            <a:avLst/>
          </a:prstGeom>
          <a:noFill/>
          <a:ln w="9525">
            <a:noFill/>
            <a:miter lim="800000"/>
            <a:headEnd/>
            <a:tailEnd/>
          </a:ln>
          <a:effectLst>
            <a:outerShdw dist="35921" dir="2700000" algn="ctr" rotWithShape="0">
              <a:schemeClr val="tx1"/>
            </a:outerShdw>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a:solidFill>
                  <a:srgbClr val="FFFFFF"/>
                </a:solidFill>
                <a:effectLst>
                  <a:outerShdw blurRad="38100" dist="38100" dir="2700000" algn="tl">
                    <a:srgbClr val="000000"/>
                  </a:outerShdw>
                </a:effectLst>
              </a:rPr>
              <a:t>Haumea, with its 2 moons,</a:t>
            </a:r>
          </a:p>
          <a:p>
            <a:pPr eaLnBrk="0" fontAlgn="base" hangingPunct="0">
              <a:spcBef>
                <a:spcPct val="0"/>
              </a:spcBef>
              <a:spcAft>
                <a:spcPct val="0"/>
              </a:spcAft>
            </a:pPr>
            <a:r>
              <a:rPr lang="en-US" altLang="en-US">
                <a:solidFill>
                  <a:srgbClr val="FFFFFF"/>
                </a:solidFill>
                <a:effectLst>
                  <a:outerShdw blurRad="38100" dist="38100" dir="2700000" algn="tl">
                    <a:srgbClr val="000000"/>
                  </a:outerShdw>
                </a:effectLst>
              </a:rPr>
              <a:t>Hi‘iaka and Namaka</a:t>
            </a:r>
          </a:p>
          <a:p>
            <a:pPr eaLnBrk="0" fontAlgn="base" hangingPunct="0">
              <a:spcBef>
                <a:spcPct val="0"/>
              </a:spcBef>
              <a:spcAft>
                <a:spcPct val="0"/>
              </a:spcAft>
            </a:pPr>
            <a:r>
              <a:rPr lang="en-US" altLang="en-US" sz="2200">
                <a:solidFill>
                  <a:srgbClr val="FFFFFF"/>
                </a:solidFill>
                <a:effectLst>
                  <a:outerShdw blurRad="38100" dist="38100" dir="2700000" algn="tl">
                    <a:srgbClr val="000000"/>
                  </a:outerShdw>
                </a:effectLst>
              </a:rPr>
              <a:t>(Artist’s conception)</a:t>
            </a:r>
          </a:p>
        </p:txBody>
      </p:sp>
      <p:sp>
        <p:nvSpPr>
          <p:cNvPr id="10251" name="TextBox 11"/>
          <p:cNvSpPr txBox="1">
            <a:spLocks noChangeArrowheads="1"/>
          </p:cNvSpPr>
          <p:nvPr/>
        </p:nvSpPr>
        <p:spPr bwMode="auto">
          <a:xfrm>
            <a:off x="7978775" y="2289176"/>
            <a:ext cx="2659446" cy="800219"/>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0" fontAlgn="base" hangingPunct="0">
              <a:spcBef>
                <a:spcPct val="0"/>
              </a:spcBef>
              <a:spcAft>
                <a:spcPct val="0"/>
              </a:spcAft>
              <a:defRPr/>
            </a:pPr>
            <a:r>
              <a:rPr lang="en-US" sz="2400" dirty="0" err="1">
                <a:solidFill>
                  <a:srgbClr val="FFFFFF"/>
                </a:solidFill>
                <a:effectLst>
                  <a:outerShdw blurRad="38100" dist="38100" dir="2700000" algn="tl">
                    <a:srgbClr val="000000">
                      <a:alpha val="43137"/>
                    </a:srgbClr>
                  </a:outerShdw>
                </a:effectLst>
              </a:rPr>
              <a:t>Makemake</a:t>
            </a:r>
            <a:r>
              <a:rPr lang="en-US" sz="2400" dirty="0">
                <a:solidFill>
                  <a:srgbClr val="FFFFFF"/>
                </a:solidFill>
                <a:effectLst>
                  <a:outerShdw blurRad="38100" dist="38100" dir="2700000" algn="tl">
                    <a:srgbClr val="000000">
                      <a:alpha val="43137"/>
                    </a:srgbClr>
                  </a:outerShdw>
                </a:effectLst>
              </a:rPr>
              <a:t>,</a:t>
            </a:r>
          </a:p>
          <a:p>
            <a:pPr eaLnBrk="0" fontAlgn="base" hangingPunct="0">
              <a:spcBef>
                <a:spcPct val="0"/>
              </a:spcBef>
              <a:spcAft>
                <a:spcPct val="0"/>
              </a:spcAft>
              <a:defRPr/>
            </a:pPr>
            <a:r>
              <a:rPr lang="en-US" sz="2200" dirty="0">
                <a:solidFill>
                  <a:srgbClr val="FFFFFF"/>
                </a:solidFill>
                <a:effectLst>
                  <a:outerShdw blurRad="38100" dist="38100" dir="2700000" algn="tl">
                    <a:srgbClr val="000000">
                      <a:alpha val="43137"/>
                    </a:srgbClr>
                  </a:outerShdw>
                </a:effectLst>
              </a:rPr>
              <a:t>(Artist’s conception)</a:t>
            </a:r>
          </a:p>
        </p:txBody>
      </p:sp>
      <p:sp>
        <p:nvSpPr>
          <p:cNvPr id="10252" name="Rectangle 13"/>
          <p:cNvSpPr>
            <a:spLocks noChangeArrowheads="1"/>
          </p:cNvSpPr>
          <p:nvPr/>
        </p:nvSpPr>
        <p:spPr bwMode="auto">
          <a:xfrm>
            <a:off x="7772400" y="3886201"/>
            <a:ext cx="4572000" cy="800219"/>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fontAlgn="base" hangingPunct="0">
              <a:spcBef>
                <a:spcPct val="0"/>
              </a:spcBef>
              <a:spcAft>
                <a:spcPct val="0"/>
              </a:spcAft>
              <a:defRPr/>
            </a:pPr>
            <a:r>
              <a:rPr lang="en-US" sz="2400" dirty="0">
                <a:solidFill>
                  <a:srgbClr val="FFFFFF"/>
                </a:solidFill>
                <a:effectLst>
                  <a:outerShdw blurRad="38100" dist="38100" dir="2700000" algn="tl">
                    <a:srgbClr val="000000">
                      <a:alpha val="43137"/>
                    </a:srgbClr>
                  </a:outerShdw>
                </a:effectLst>
              </a:rPr>
              <a:t>Eris, seen through</a:t>
            </a:r>
          </a:p>
          <a:p>
            <a:pPr eaLnBrk="0" fontAlgn="base" hangingPunct="0">
              <a:spcBef>
                <a:spcPct val="0"/>
              </a:spcBef>
              <a:spcAft>
                <a:spcPct val="0"/>
              </a:spcAft>
              <a:defRPr/>
            </a:pPr>
            <a:r>
              <a:rPr lang="en-US" sz="2200" dirty="0">
                <a:solidFill>
                  <a:srgbClr val="FFFFFF"/>
                </a:solidFill>
                <a:effectLst>
                  <a:outerShdw blurRad="38100" dist="38100" dir="2700000" algn="tl">
                    <a:srgbClr val="000000">
                      <a:alpha val="43137"/>
                    </a:srgbClr>
                  </a:outerShdw>
                </a:effectLst>
              </a:rPr>
              <a:t>(Hubble telescope)</a:t>
            </a:r>
          </a:p>
        </p:txBody>
      </p:sp>
    </p:spTree>
    <p:extLst>
      <p:ext uri="{BB962C8B-B14F-4D97-AF65-F5344CB8AC3E}">
        <p14:creationId xmlns:p14="http://schemas.microsoft.com/office/powerpoint/2010/main" val="447945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26F1F5B0-D154-4274-B7E1-132300E253E5}" type="slidenum">
              <a:rPr lang="en-US" altLang="en-US">
                <a:solidFill>
                  <a:srgbClr val="000000"/>
                </a:solidFill>
              </a:rPr>
              <a:pPr/>
              <a:t>12</a:t>
            </a:fld>
            <a:endParaRPr lang="en-US" altLang="en-US">
              <a:solidFill>
                <a:srgbClr val="000000"/>
              </a:solidFill>
            </a:endParaRPr>
          </a:p>
        </p:txBody>
      </p:sp>
      <p:sp>
        <p:nvSpPr>
          <p:cNvPr id="12290" name="Title 1"/>
          <p:cNvSpPr>
            <a:spLocks noGrp="1"/>
          </p:cNvSpPr>
          <p:nvPr>
            <p:ph type="title"/>
          </p:nvPr>
        </p:nvSpPr>
        <p:spPr/>
        <p:txBody>
          <a:bodyPr/>
          <a:lstStyle/>
          <a:p>
            <a:r>
              <a:rPr lang="en-US" altLang="en-US" smtClean="0">
                <a:solidFill>
                  <a:srgbClr val="FFFF66"/>
                </a:solidFill>
                <a:effectLst>
                  <a:outerShdw blurRad="38100" dist="38100" dir="2700000" algn="tl">
                    <a:srgbClr val="000000"/>
                  </a:outerShdw>
                </a:effectLst>
              </a:rPr>
              <a:t>3. What are Small Solar System Bodies?</a:t>
            </a:r>
          </a:p>
        </p:txBody>
      </p:sp>
      <p:sp>
        <p:nvSpPr>
          <p:cNvPr id="12291" name="Content Placeholder 2"/>
          <p:cNvSpPr>
            <a:spLocks noGrp="1"/>
          </p:cNvSpPr>
          <p:nvPr>
            <p:ph idx="1"/>
          </p:nvPr>
        </p:nvSpPr>
        <p:spPr/>
        <p:txBody>
          <a:bodyPr/>
          <a:lstStyle/>
          <a:p>
            <a:r>
              <a:rPr lang="en-US" altLang="en-US" smtClean="0">
                <a:solidFill>
                  <a:schemeClr val="bg1"/>
                </a:solidFill>
                <a:effectLst>
                  <a:outerShdw blurRad="38100" dist="38100" dir="2700000" algn="tl">
                    <a:srgbClr val="000000"/>
                  </a:outerShdw>
                </a:effectLst>
              </a:rPr>
              <a:t>Neither a planet nor a dwarf planet</a:t>
            </a:r>
          </a:p>
          <a:p>
            <a:r>
              <a:rPr lang="en-US" altLang="en-US" smtClean="0"/>
              <a:t>All other objects orbiting the Sun</a:t>
            </a:r>
          </a:p>
          <a:p>
            <a:pPr lvl="2"/>
            <a:r>
              <a:rPr lang="en-US" altLang="en-US" sz="2800"/>
              <a:t>All minor planets except dwarf planets</a:t>
            </a:r>
          </a:p>
          <a:p>
            <a:pPr lvl="2"/>
            <a:r>
              <a:rPr lang="en-US" altLang="en-US" sz="2800"/>
              <a:t>Asteroids (except Ceres, the largest)</a:t>
            </a:r>
          </a:p>
          <a:p>
            <a:pPr lvl="2"/>
            <a:r>
              <a:rPr lang="en-US" altLang="en-US" sz="2800"/>
              <a:t>Comets</a:t>
            </a:r>
            <a:endParaRPr lang="en-US" altLang="en-US" smtClean="0"/>
          </a:p>
          <a:p>
            <a:r>
              <a:rPr lang="en-US" altLang="en-US" smtClean="0">
                <a:solidFill>
                  <a:schemeClr val="bg1"/>
                </a:solidFill>
                <a:effectLst>
                  <a:outerShdw blurRad="38100" dist="38100" dir="2700000" algn="tl">
                    <a:srgbClr val="000000"/>
                  </a:outerShdw>
                </a:effectLst>
              </a:rPr>
              <a:t>Not massive enough to be rounded by its own gravity</a:t>
            </a:r>
          </a:p>
          <a:p>
            <a:endParaRPr lang="en-US" altLang="en-US" smtClean="0"/>
          </a:p>
        </p:txBody>
      </p:sp>
    </p:spTree>
    <p:extLst>
      <p:ext uri="{BB962C8B-B14F-4D97-AF65-F5344CB8AC3E}">
        <p14:creationId xmlns:p14="http://schemas.microsoft.com/office/powerpoint/2010/main" val="2506817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fld id="{19CAFCBF-F87B-4CCB-A7A8-D8C1C86FDE09}" type="slidenum">
              <a:rPr lang="en-US" altLang="en-US">
                <a:solidFill>
                  <a:srgbClr val="000000"/>
                </a:solidFill>
              </a:rPr>
              <a:pPr/>
              <a:t>13</a:t>
            </a:fld>
            <a:endParaRPr lang="en-US" altLang="en-US">
              <a:solidFill>
                <a:srgbClr val="000000"/>
              </a:solidFill>
            </a:endParaRPr>
          </a:p>
        </p:txBody>
      </p:sp>
      <p:pic>
        <p:nvPicPr>
          <p:cNvPr id="11266" name="Picture 6" descr="bluemarblew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3"/>
          <p:cNvSpPr>
            <a:spLocks noGrp="1"/>
          </p:cNvSpPr>
          <p:nvPr>
            <p:ph type="title"/>
          </p:nvPr>
        </p:nvSpPr>
        <p:spPr>
          <a:xfrm>
            <a:off x="1981200" y="228600"/>
            <a:ext cx="8229600" cy="914400"/>
          </a:xfrm>
        </p:spPr>
        <p:txBody>
          <a:bodyPr/>
          <a:lstStyle/>
          <a:p>
            <a:pPr>
              <a:defRPr/>
            </a:pPr>
            <a:r>
              <a:rPr lang="en-US" smtClean="0">
                <a:solidFill>
                  <a:srgbClr val="FFFF66"/>
                </a:solidFill>
                <a:effectLst>
                  <a:outerShdw blurRad="38100" dist="38100" dir="2700000" algn="tl">
                    <a:srgbClr val="000000"/>
                  </a:outerShdw>
                </a:effectLst>
                <a:ea typeface="+mj-ea"/>
              </a:rPr>
              <a:t>Terrestrial vs. Gaseous Planets</a:t>
            </a:r>
          </a:p>
        </p:txBody>
      </p:sp>
      <p:sp>
        <p:nvSpPr>
          <p:cNvPr id="13315" name="Text Placeholder 4"/>
          <p:cNvSpPr>
            <a:spLocks noGrp="1"/>
          </p:cNvSpPr>
          <p:nvPr>
            <p:ph type="body" idx="1"/>
          </p:nvPr>
        </p:nvSpPr>
        <p:spPr>
          <a:xfrm>
            <a:off x="1981200" y="1295400"/>
            <a:ext cx="4040188" cy="446088"/>
          </a:xfrm>
        </p:spPr>
        <p:txBody>
          <a:bodyPr/>
          <a:lstStyle/>
          <a:p>
            <a:pPr>
              <a:lnSpc>
                <a:spcPct val="90000"/>
              </a:lnSpc>
            </a:pPr>
            <a:r>
              <a:rPr lang="en-US" altLang="en-US" b="0" smtClean="0">
                <a:solidFill>
                  <a:srgbClr val="FFFF66"/>
                </a:solidFill>
                <a:effectLst>
                  <a:outerShdw blurRad="38100" dist="38100" dir="2700000" algn="tl">
                    <a:srgbClr val="000000"/>
                  </a:outerShdw>
                </a:effectLst>
              </a:rPr>
              <a:t>Terrestrial</a:t>
            </a:r>
            <a:endParaRPr lang="en-US" altLang="en-US" sz="2000" b="0">
              <a:effectLst>
                <a:outerShdw blurRad="38100" dist="38100" dir="2700000" algn="tl">
                  <a:srgbClr val="FFFFFF"/>
                </a:outerShdw>
              </a:effectLst>
            </a:endParaRPr>
          </a:p>
        </p:txBody>
      </p:sp>
      <p:sp>
        <p:nvSpPr>
          <p:cNvPr id="13316" name="Content Placeholder 5"/>
          <p:cNvSpPr>
            <a:spLocks noGrp="1"/>
          </p:cNvSpPr>
          <p:nvPr>
            <p:ph sz="half" idx="2"/>
          </p:nvPr>
        </p:nvSpPr>
        <p:spPr>
          <a:xfrm>
            <a:off x="1981200" y="2290764"/>
            <a:ext cx="4040188" cy="3951287"/>
          </a:xfrm>
        </p:spPr>
        <p:txBody>
          <a:bodyPr/>
          <a:lstStyle/>
          <a:p>
            <a:pPr marL="533400" indent="-533400"/>
            <a:r>
              <a:rPr lang="en-US" altLang="en-US" sz="2800">
                <a:solidFill>
                  <a:srgbClr val="FFFF66"/>
                </a:solidFill>
                <a:effectLst>
                  <a:outerShdw blurRad="38100" dist="38100" dir="2700000" algn="tl">
                    <a:srgbClr val="000000"/>
                  </a:outerShdw>
                </a:effectLst>
              </a:rPr>
              <a:t>Mercury, Venus, Earth, Mars</a:t>
            </a:r>
          </a:p>
          <a:p>
            <a:pPr marL="533400" indent="-533400">
              <a:buFontTx/>
              <a:buAutoNum type="arabicPeriod"/>
            </a:pPr>
            <a:r>
              <a:rPr lang="en-US" altLang="en-US" sz="2800">
                <a:solidFill>
                  <a:srgbClr val="FFFF66"/>
                </a:solidFill>
                <a:effectLst>
                  <a:outerShdw blurRad="38100" dist="38100" dir="2700000" algn="tl">
                    <a:srgbClr val="000000"/>
                  </a:outerShdw>
                </a:effectLst>
              </a:rPr>
              <a:t>Rocky</a:t>
            </a:r>
          </a:p>
          <a:p>
            <a:pPr marL="857250" lvl="1" indent="-457200">
              <a:buFont typeface="Symbol" panose="05050102010706020507" pitchFamily="18" charset="2"/>
              <a:buChar char=""/>
            </a:pPr>
            <a:r>
              <a:rPr lang="en-US" altLang="en-US" sz="2800">
                <a:solidFill>
                  <a:srgbClr val="FFFF66"/>
                </a:solidFill>
                <a:effectLst>
                  <a:outerShdw blurRad="38100" dist="38100" dir="2700000" algn="tl">
                    <a:srgbClr val="000000"/>
                  </a:outerShdw>
                </a:effectLst>
              </a:rPr>
              <a:t>More dense</a:t>
            </a:r>
            <a:endParaRPr lang="en-US" altLang="en-US" sz="2400">
              <a:solidFill>
                <a:srgbClr val="FFFF66"/>
              </a:solidFill>
              <a:effectLst>
                <a:outerShdw blurRad="38100" dist="38100" dir="2700000" algn="tl">
                  <a:srgbClr val="000000"/>
                </a:outerShdw>
              </a:effectLst>
            </a:endParaRPr>
          </a:p>
          <a:p>
            <a:pPr marL="857250" lvl="1" indent="-457200">
              <a:buNone/>
            </a:pPr>
            <a:endParaRPr lang="en-US" altLang="en-US" sz="2400">
              <a:solidFill>
                <a:srgbClr val="FFFF66"/>
              </a:solidFill>
              <a:effectLst>
                <a:outerShdw blurRad="38100" dist="38100" dir="2700000" algn="tl">
                  <a:srgbClr val="000000"/>
                </a:outerShdw>
              </a:effectLst>
            </a:endParaRPr>
          </a:p>
          <a:p>
            <a:pPr marL="533400" indent="-533400">
              <a:buFontTx/>
              <a:buAutoNum type="arabicPeriod"/>
            </a:pPr>
            <a:r>
              <a:rPr lang="en-US" altLang="en-US" sz="2800">
                <a:solidFill>
                  <a:srgbClr val="FFFF66"/>
                </a:solidFill>
                <a:effectLst>
                  <a:outerShdw blurRad="38100" dist="38100" dir="2700000" algn="tl">
                    <a:srgbClr val="000000"/>
                  </a:outerShdw>
                </a:effectLst>
              </a:rPr>
              <a:t>Smaller</a:t>
            </a:r>
          </a:p>
          <a:p>
            <a:pPr marL="533400" indent="-533400">
              <a:buFontTx/>
              <a:buAutoNum type="arabicPeriod"/>
            </a:pPr>
            <a:r>
              <a:rPr lang="en-US" altLang="en-US" sz="2800">
                <a:solidFill>
                  <a:srgbClr val="FFFF66"/>
                </a:solidFill>
                <a:effectLst>
                  <a:outerShdw blurRad="38100" dist="38100" dir="2700000" algn="tl">
                    <a:srgbClr val="000000"/>
                  </a:outerShdw>
                </a:effectLst>
              </a:rPr>
              <a:t>More closely spaced</a:t>
            </a:r>
          </a:p>
          <a:p>
            <a:pPr marL="533400" indent="-533400">
              <a:buFontTx/>
              <a:buAutoNum type="arabicPeriod"/>
            </a:pPr>
            <a:r>
              <a:rPr lang="en-US" altLang="en-US" sz="2800">
                <a:solidFill>
                  <a:srgbClr val="FFFF66"/>
                </a:solidFill>
                <a:effectLst>
                  <a:outerShdw blurRad="38100" dist="38100" dir="2700000" algn="tl">
                    <a:srgbClr val="000000"/>
                  </a:outerShdw>
                </a:effectLst>
              </a:rPr>
              <a:t>Closer to the Sun</a:t>
            </a:r>
            <a:endParaRPr lang="en-US" altLang="en-US" smtClean="0">
              <a:solidFill>
                <a:srgbClr val="FFFF66"/>
              </a:solidFill>
              <a:effectLst>
                <a:outerShdw blurRad="38100" dist="38100" dir="2700000" algn="tl">
                  <a:srgbClr val="000000"/>
                </a:outerShdw>
              </a:effectLst>
            </a:endParaRPr>
          </a:p>
          <a:p>
            <a:pPr marL="533400" indent="-533400">
              <a:buFontTx/>
              <a:buAutoNum type="arabicPeriod"/>
            </a:pPr>
            <a:endParaRPr lang="en-US" altLang="en-US" smtClean="0">
              <a:solidFill>
                <a:schemeClr val="bg1"/>
              </a:solidFill>
              <a:effectLst>
                <a:outerShdw blurRad="38100" dist="38100" dir="2700000" algn="tl">
                  <a:srgbClr val="000000"/>
                </a:outerShdw>
              </a:effectLst>
            </a:endParaRPr>
          </a:p>
        </p:txBody>
      </p:sp>
      <p:sp>
        <p:nvSpPr>
          <p:cNvPr id="13317" name="Text Placeholder 6"/>
          <p:cNvSpPr>
            <a:spLocks noGrp="1"/>
          </p:cNvSpPr>
          <p:nvPr>
            <p:ph type="body" sz="quarter" idx="3"/>
          </p:nvPr>
        </p:nvSpPr>
        <p:spPr>
          <a:xfrm>
            <a:off x="6172201" y="1295400"/>
            <a:ext cx="4041775" cy="457200"/>
          </a:xfrm>
        </p:spPr>
        <p:txBody>
          <a:bodyPr/>
          <a:lstStyle/>
          <a:p>
            <a:r>
              <a:rPr lang="en-US" altLang="en-US" b="0" smtClean="0">
                <a:solidFill>
                  <a:srgbClr val="E30A15"/>
                </a:solidFill>
                <a:effectLst>
                  <a:outerShdw blurRad="38100" dist="38100" dir="2700000" algn="tl">
                    <a:srgbClr val="000000"/>
                  </a:outerShdw>
                </a:effectLst>
              </a:rPr>
              <a:t>Gaseous</a:t>
            </a:r>
            <a:endParaRPr lang="en-US" altLang="en-US" sz="2000" b="0">
              <a:solidFill>
                <a:srgbClr val="FFC000"/>
              </a:solidFill>
              <a:effectLst>
                <a:outerShdw blurRad="38100" dist="38100" dir="2700000" algn="tl">
                  <a:srgbClr val="000000"/>
                </a:outerShdw>
              </a:effectLst>
            </a:endParaRPr>
          </a:p>
        </p:txBody>
      </p:sp>
      <p:pic>
        <p:nvPicPr>
          <p:cNvPr id="11271" name="Picture 7" descr="jupwsma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526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Content Placeholder 7"/>
          <p:cNvSpPr>
            <a:spLocks noGrp="1"/>
          </p:cNvSpPr>
          <p:nvPr>
            <p:ph sz="quarter" idx="4"/>
          </p:nvPr>
        </p:nvSpPr>
        <p:spPr>
          <a:xfrm>
            <a:off x="6172201" y="1981200"/>
            <a:ext cx="4041775" cy="3951288"/>
          </a:xfrm>
        </p:spPr>
        <p:txBody>
          <a:bodyPr/>
          <a:lstStyle/>
          <a:p>
            <a:r>
              <a:rPr lang="en-US" altLang="en-US" sz="2800">
                <a:solidFill>
                  <a:srgbClr val="E30A15"/>
                </a:solidFill>
                <a:effectLst>
                  <a:outerShdw blurRad="38100" dist="38100" dir="2700000" algn="tl">
                    <a:srgbClr val="000000"/>
                  </a:outerShdw>
                </a:effectLst>
              </a:rPr>
              <a:t>Jupiter, Saturn, Uranus, Neptune</a:t>
            </a:r>
          </a:p>
          <a:p>
            <a:pPr>
              <a:buFontTx/>
              <a:buAutoNum type="arabicPeriod"/>
            </a:pPr>
            <a:r>
              <a:rPr lang="en-US" altLang="en-US" sz="2800">
                <a:solidFill>
                  <a:srgbClr val="E30A15"/>
                </a:solidFill>
                <a:effectLst>
                  <a:outerShdw blurRad="38100" dist="38100" dir="2700000" algn="tl">
                    <a:srgbClr val="000000"/>
                  </a:outerShdw>
                </a:effectLst>
              </a:rPr>
              <a:t>Gaseous, has more He and H</a:t>
            </a:r>
          </a:p>
          <a:p>
            <a:pPr marL="857250" lvl="1" indent="-457200">
              <a:buFont typeface="Symbol" panose="05050102010706020507" pitchFamily="18" charset="2"/>
              <a:buChar char=""/>
            </a:pPr>
            <a:r>
              <a:rPr lang="en-US" altLang="en-US" sz="2400">
                <a:solidFill>
                  <a:srgbClr val="E30A15"/>
                </a:solidFill>
                <a:effectLst>
                  <a:outerShdw blurRad="38100" dist="38100" dir="2700000" algn="tl">
                    <a:srgbClr val="000000"/>
                  </a:outerShdw>
                </a:effectLst>
              </a:rPr>
              <a:t>Less dense (Saturn would float)</a:t>
            </a:r>
            <a:endParaRPr lang="en-US" altLang="en-US" sz="2800">
              <a:solidFill>
                <a:srgbClr val="E30A15"/>
              </a:solidFill>
              <a:effectLst>
                <a:outerShdw blurRad="38100" dist="38100" dir="2700000" algn="tl">
                  <a:srgbClr val="000000"/>
                </a:outerShdw>
              </a:effectLst>
            </a:endParaRPr>
          </a:p>
          <a:p>
            <a:pPr>
              <a:buFontTx/>
              <a:buAutoNum type="arabicPeriod"/>
            </a:pPr>
            <a:r>
              <a:rPr lang="en-US" altLang="en-US" sz="2800">
                <a:solidFill>
                  <a:srgbClr val="E30A15"/>
                </a:solidFill>
                <a:effectLst>
                  <a:outerShdw blurRad="38100" dist="38100" dir="2700000" algn="tl">
                    <a:srgbClr val="000000"/>
                  </a:outerShdw>
                </a:effectLst>
              </a:rPr>
              <a:t>Larger</a:t>
            </a:r>
          </a:p>
          <a:p>
            <a:pPr>
              <a:buFontTx/>
              <a:buAutoNum type="arabicPeriod"/>
            </a:pPr>
            <a:r>
              <a:rPr lang="en-US" altLang="en-US" sz="2800">
                <a:solidFill>
                  <a:srgbClr val="E30A15"/>
                </a:solidFill>
                <a:effectLst>
                  <a:outerShdw blurRad="38100" dist="38100" dir="2700000" algn="tl">
                    <a:srgbClr val="000000"/>
                  </a:outerShdw>
                </a:effectLst>
              </a:rPr>
              <a:t>Spaced farther apart</a:t>
            </a:r>
          </a:p>
          <a:p>
            <a:pPr>
              <a:buFontTx/>
              <a:buAutoNum type="arabicPeriod"/>
            </a:pPr>
            <a:r>
              <a:rPr lang="en-US" altLang="en-US" sz="2800">
                <a:solidFill>
                  <a:srgbClr val="E30A15"/>
                </a:solidFill>
                <a:effectLst>
                  <a:outerShdw blurRad="38100" dist="38100" dir="2700000" algn="tl">
                    <a:srgbClr val="000000"/>
                  </a:outerShdw>
                </a:effectLst>
              </a:rPr>
              <a:t>Farther from the Sun</a:t>
            </a:r>
            <a:endParaRPr lang="en-US" altLang="en-US" smtClean="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3844873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Grp="1" noChangeArrowheads="1"/>
          </p:cNvSpPr>
          <p:nvPr>
            <p:ph type="sldNum" sz="quarter" idx="12"/>
          </p:nvPr>
        </p:nvSpPr>
        <p:spPr>
          <a:ln/>
        </p:spPr>
        <p:txBody>
          <a:bodyPr/>
          <a:lstStyle/>
          <a:p>
            <a:fld id="{207AF23C-23A7-4828-A4E7-4B8E015DFD16}" type="slidenum">
              <a:rPr lang="en-US" altLang="en-US">
                <a:solidFill>
                  <a:srgbClr val="000000"/>
                </a:solidFill>
              </a:rPr>
              <a:pPr/>
              <a:t>14</a:t>
            </a:fld>
            <a:endParaRPr lang="en-US" altLang="en-US">
              <a:solidFill>
                <a:srgbClr val="000000"/>
              </a:solidFill>
            </a:endParaRPr>
          </a:p>
        </p:txBody>
      </p:sp>
      <p:pic>
        <p:nvPicPr>
          <p:cNvPr id="12290" name="Picture 1" descr="terrestrial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8140700"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ounded Rectangle 3"/>
          <p:cNvSpPr>
            <a:spLocks noChangeArrowheads="1"/>
          </p:cNvSpPr>
          <p:nvPr/>
        </p:nvSpPr>
        <p:spPr bwMode="auto">
          <a:xfrm>
            <a:off x="5334000" y="304800"/>
            <a:ext cx="2667000" cy="457200"/>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2292" name="TextBox 2"/>
          <p:cNvSpPr txBox="1">
            <a:spLocks noChangeArrowheads="1"/>
          </p:cNvSpPr>
          <p:nvPr/>
        </p:nvSpPr>
        <p:spPr bwMode="auto">
          <a:xfrm>
            <a:off x="5334001" y="304800"/>
            <a:ext cx="2657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a:solidFill>
                  <a:srgbClr val="000000"/>
                </a:solidFill>
              </a:rPr>
              <a:t>Terrestrial Planets</a:t>
            </a:r>
          </a:p>
        </p:txBody>
      </p:sp>
      <p:sp>
        <p:nvSpPr>
          <p:cNvPr id="12293" name="Rounded Rectangle 5"/>
          <p:cNvSpPr>
            <a:spLocks noChangeArrowheads="1"/>
          </p:cNvSpPr>
          <p:nvPr/>
        </p:nvSpPr>
        <p:spPr bwMode="auto">
          <a:xfrm>
            <a:off x="8458200" y="4953000"/>
            <a:ext cx="1066800" cy="457200"/>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2294" name="TextBox 4"/>
          <p:cNvSpPr txBox="1">
            <a:spLocks noChangeArrowheads="1"/>
          </p:cNvSpPr>
          <p:nvPr/>
        </p:nvSpPr>
        <p:spPr bwMode="auto">
          <a:xfrm>
            <a:off x="8458200" y="49530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a:solidFill>
                  <a:srgbClr val="000000"/>
                </a:solidFill>
              </a:rPr>
              <a:t>Venus</a:t>
            </a:r>
          </a:p>
        </p:txBody>
      </p:sp>
      <p:cxnSp>
        <p:nvCxnSpPr>
          <p:cNvPr id="12295" name="Straight Arrow Connector 7"/>
          <p:cNvCxnSpPr>
            <a:cxnSpLocks noChangeShapeType="1"/>
          </p:cNvCxnSpPr>
          <p:nvPr/>
        </p:nvCxnSpPr>
        <p:spPr bwMode="auto">
          <a:xfrm rot="16200000" flipV="1">
            <a:off x="8001000" y="4038600"/>
            <a:ext cx="1219200" cy="6096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296" name="Rounded Rectangle 9"/>
          <p:cNvSpPr>
            <a:spLocks noChangeArrowheads="1"/>
          </p:cNvSpPr>
          <p:nvPr/>
        </p:nvSpPr>
        <p:spPr bwMode="auto">
          <a:xfrm>
            <a:off x="7696200" y="5638800"/>
            <a:ext cx="1295400" cy="457200"/>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2297" name="TextBox 8"/>
          <p:cNvSpPr txBox="1">
            <a:spLocks noChangeArrowheads="1"/>
          </p:cNvSpPr>
          <p:nvPr/>
        </p:nvSpPr>
        <p:spPr bwMode="auto">
          <a:xfrm>
            <a:off x="7696200" y="5638801"/>
            <a:ext cx="1297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a:solidFill>
                  <a:srgbClr val="000000"/>
                </a:solidFill>
              </a:rPr>
              <a:t>Mercury</a:t>
            </a:r>
          </a:p>
        </p:txBody>
      </p:sp>
      <p:cxnSp>
        <p:nvCxnSpPr>
          <p:cNvPr id="12298" name="Straight Arrow Connector 11"/>
          <p:cNvCxnSpPr>
            <a:cxnSpLocks noChangeShapeType="1"/>
          </p:cNvCxnSpPr>
          <p:nvPr/>
        </p:nvCxnSpPr>
        <p:spPr bwMode="auto">
          <a:xfrm rot="10800000">
            <a:off x="6248400" y="5562600"/>
            <a:ext cx="1295400" cy="2286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299" name="Rounded Rectangle 13"/>
          <p:cNvSpPr>
            <a:spLocks noChangeArrowheads="1"/>
          </p:cNvSpPr>
          <p:nvPr/>
        </p:nvSpPr>
        <p:spPr bwMode="auto">
          <a:xfrm>
            <a:off x="4572000" y="4876800"/>
            <a:ext cx="914400" cy="457200"/>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2300" name="TextBox 12"/>
          <p:cNvSpPr txBox="1">
            <a:spLocks noChangeArrowheads="1"/>
          </p:cNvSpPr>
          <p:nvPr/>
        </p:nvSpPr>
        <p:spPr bwMode="auto">
          <a:xfrm>
            <a:off x="4572001" y="4872038"/>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a:solidFill>
                  <a:srgbClr val="000000"/>
                </a:solidFill>
              </a:rPr>
              <a:t>Mars</a:t>
            </a:r>
          </a:p>
        </p:txBody>
      </p:sp>
      <p:cxnSp>
        <p:nvCxnSpPr>
          <p:cNvPr id="12301" name="Straight Arrow Connector 15"/>
          <p:cNvCxnSpPr>
            <a:cxnSpLocks noChangeShapeType="1"/>
          </p:cNvCxnSpPr>
          <p:nvPr/>
        </p:nvCxnSpPr>
        <p:spPr bwMode="auto">
          <a:xfrm rot="10800000" flipV="1">
            <a:off x="4114800" y="5181600"/>
            <a:ext cx="457200" cy="2286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302" name="Rectangle 16"/>
          <p:cNvSpPr>
            <a:spLocks noChangeArrowheads="1"/>
          </p:cNvSpPr>
          <p:nvPr/>
        </p:nvSpPr>
        <p:spPr bwMode="auto">
          <a:xfrm>
            <a:off x="1524000" y="6472239"/>
            <a:ext cx="876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sz="2000">
                <a:solidFill>
                  <a:srgbClr val="000000"/>
                </a:solidFill>
              </a:rPr>
              <a:t>From Nick Strobel’s Astronomy Notes at www.astronomynotes.com</a:t>
            </a:r>
            <a:r>
              <a:rPr lang="en-US" altLang="en-US" sz="2000" b="1">
                <a:solidFill>
                  <a:srgbClr val="000000"/>
                </a:solidFill>
              </a:rPr>
              <a:t> </a:t>
            </a:r>
            <a:endParaRPr lang="en-US" altLang="en-US" sz="1200" b="1">
              <a:solidFill>
                <a:srgbClr val="000000"/>
              </a:solidFill>
            </a:endParaRPr>
          </a:p>
        </p:txBody>
      </p:sp>
    </p:spTree>
    <p:extLst>
      <p:ext uri="{BB962C8B-B14F-4D97-AF65-F5344CB8AC3E}">
        <p14:creationId xmlns:p14="http://schemas.microsoft.com/office/powerpoint/2010/main" val="1991678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2895600" y="76201"/>
            <a:ext cx="7772400" cy="792163"/>
          </a:xfrm>
          <a:ln/>
          <a:extLst>
            <a:ext uri="{91240B29-F687-4F45-9708-019B960494DF}">
              <a14:hiddenLine xmlns:a14="http://schemas.microsoft.com/office/drawing/2010/main" w="9525">
                <a:solidFill>
                  <a:srgbClr val="FF3300"/>
                </a:solidFill>
                <a:miter lim="800000"/>
                <a:headEnd/>
                <a:tailEnd/>
              </a14:hiddenLine>
            </a:ext>
          </a:extLst>
        </p:spPr>
        <p:txBody>
          <a:bodyPr/>
          <a:lstStyle/>
          <a:p>
            <a:pPr algn="l"/>
            <a:r>
              <a:rPr lang="en-US" altLang="en-US">
                <a:solidFill>
                  <a:srgbClr val="000099"/>
                </a:solidFill>
              </a:rPr>
              <a:t>Craters on Planets’ Surfaces</a:t>
            </a:r>
          </a:p>
        </p:txBody>
      </p:sp>
      <p:sp>
        <p:nvSpPr>
          <p:cNvPr id="210947" name="Line 3"/>
          <p:cNvSpPr>
            <a:spLocks noChangeShapeType="1"/>
          </p:cNvSpPr>
          <p:nvPr/>
        </p:nvSpPr>
        <p:spPr bwMode="auto">
          <a:xfrm>
            <a:off x="2209800" y="838200"/>
            <a:ext cx="8001000" cy="0"/>
          </a:xfrm>
          <a:prstGeom prst="line">
            <a:avLst/>
          </a:prstGeom>
          <a:noFill/>
          <a:ln w="190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pic>
        <p:nvPicPr>
          <p:cNvPr id="210949" name="Picture 5" descr="jovian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016000"/>
            <a:ext cx="6019800" cy="568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0950" name="Text Box 6"/>
          <p:cNvSpPr txBox="1">
            <a:spLocks noChangeArrowheads="1"/>
          </p:cNvSpPr>
          <p:nvPr/>
        </p:nvSpPr>
        <p:spPr bwMode="auto">
          <a:xfrm>
            <a:off x="7772400" y="1146175"/>
            <a:ext cx="2743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333399"/>
                </a:solidFill>
              </a:rPr>
              <a:t>Craters (like on our Moon’s surface) are common throughout the Solar System.</a:t>
            </a:r>
          </a:p>
        </p:txBody>
      </p:sp>
      <p:sp>
        <p:nvSpPr>
          <p:cNvPr id="210951" name="Text Box 7"/>
          <p:cNvSpPr txBox="1">
            <a:spLocks noChangeArrowheads="1"/>
          </p:cNvSpPr>
          <p:nvPr/>
        </p:nvSpPr>
        <p:spPr bwMode="auto">
          <a:xfrm>
            <a:off x="7772400" y="4102100"/>
            <a:ext cx="2438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333399"/>
                </a:solidFill>
              </a:rPr>
              <a:t>Not seen on Jovian planets because they don’t have a solid surface.</a:t>
            </a:r>
          </a:p>
        </p:txBody>
      </p:sp>
      <p:pic>
        <p:nvPicPr>
          <p:cNvPr id="2109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436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0950"/>
                                        </p:tgtEl>
                                        <p:attrNameLst>
                                          <p:attrName>style.visibility</p:attrName>
                                        </p:attrNameLst>
                                      </p:cBhvr>
                                      <p:to>
                                        <p:strVal val="visible"/>
                                      </p:to>
                                    </p:set>
                                    <p:animEffect transition="in" filter="slide(fromBottom)">
                                      <p:cBhvr>
                                        <p:cTn id="7" dur="500"/>
                                        <p:tgtEl>
                                          <p:spTgt spid="2109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10949"/>
                                        </p:tgtEl>
                                        <p:attrNameLst>
                                          <p:attrName>style.visibility</p:attrName>
                                        </p:attrNameLst>
                                      </p:cBhvr>
                                      <p:to>
                                        <p:strVal val="visible"/>
                                      </p:to>
                                    </p:set>
                                    <p:anim calcmode="lin" valueType="num">
                                      <p:cBhvr additive="base">
                                        <p:cTn id="12" dur="500" fill="hold"/>
                                        <p:tgtEl>
                                          <p:spTgt spid="210949"/>
                                        </p:tgtEl>
                                        <p:attrNameLst>
                                          <p:attrName>ppt_x</p:attrName>
                                        </p:attrNameLst>
                                      </p:cBhvr>
                                      <p:tavLst>
                                        <p:tav tm="0">
                                          <p:val>
                                            <p:strVal val="0-#ppt_w/2"/>
                                          </p:val>
                                        </p:tav>
                                        <p:tav tm="100000">
                                          <p:val>
                                            <p:strVal val="#ppt_x"/>
                                          </p:val>
                                        </p:tav>
                                      </p:tavLst>
                                    </p:anim>
                                    <p:anim calcmode="lin" valueType="num">
                                      <p:cBhvr additive="base">
                                        <p:cTn id="13" dur="500" fill="hold"/>
                                        <p:tgtEl>
                                          <p:spTgt spid="21094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10951"/>
                                        </p:tgtEl>
                                        <p:attrNameLst>
                                          <p:attrName>style.visibility</p:attrName>
                                        </p:attrNameLst>
                                      </p:cBhvr>
                                      <p:to>
                                        <p:strVal val="visible"/>
                                      </p:to>
                                    </p:set>
                                    <p:animEffect transition="in" filter="slide(fromBottom)">
                                      <p:cBhvr>
                                        <p:cTn id="18" dur="500"/>
                                        <p:tgtEl>
                                          <p:spTgt spid="210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0" grpId="0" autoUpdateAnimBg="0"/>
      <p:bldP spid="21095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The Asteroid Belt</a:t>
            </a:r>
          </a:p>
        </p:txBody>
      </p:sp>
      <p:pic>
        <p:nvPicPr>
          <p:cNvPr id="22535" name="Picture 7" descr="asteroid belt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0" y="1295401"/>
            <a:ext cx="5557838" cy="5267325"/>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Grp="1" noChangeArrowheads="1"/>
          </p:cNvSpPr>
          <p:nvPr>
            <p:ph type="sldNum" sz="quarter" idx="12"/>
          </p:nvPr>
        </p:nvSpPr>
        <p:spPr>
          <a:ln/>
        </p:spPr>
        <p:txBody>
          <a:bodyPr/>
          <a:lstStyle/>
          <a:p>
            <a:fld id="{2A5A9CBD-3D07-4299-910D-563222455EDE}" type="slidenum">
              <a:rPr lang="en-US" altLang="en-US">
                <a:solidFill>
                  <a:srgbClr val="000000"/>
                </a:solidFill>
              </a:rPr>
              <a:pPr/>
              <a:t>17</a:t>
            </a:fld>
            <a:endParaRPr lang="en-US" altLang="en-US">
              <a:solidFill>
                <a:srgbClr val="000000"/>
              </a:solidFill>
            </a:endParaRPr>
          </a:p>
        </p:txBody>
      </p:sp>
      <p:pic>
        <p:nvPicPr>
          <p:cNvPr id="13314" name="Picture 1" descr="jovia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3401"/>
            <a:ext cx="8686800"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2"/>
          <p:cNvSpPr txBox="1">
            <a:spLocks noChangeArrowheads="1"/>
          </p:cNvSpPr>
          <p:nvPr/>
        </p:nvSpPr>
        <p:spPr bwMode="auto">
          <a:xfrm>
            <a:off x="3962400" y="0"/>
            <a:ext cx="421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a:solidFill>
                  <a:srgbClr val="FFFFFF"/>
                </a:solidFill>
              </a:rPr>
              <a:t>Jovian Planets, or Gas Giants</a:t>
            </a:r>
          </a:p>
        </p:txBody>
      </p:sp>
      <p:sp>
        <p:nvSpPr>
          <p:cNvPr id="13316" name="Rounded Rectangle 4"/>
          <p:cNvSpPr>
            <a:spLocks noChangeArrowheads="1"/>
          </p:cNvSpPr>
          <p:nvPr/>
        </p:nvSpPr>
        <p:spPr bwMode="auto">
          <a:xfrm>
            <a:off x="2057400" y="4114800"/>
            <a:ext cx="1143000" cy="457200"/>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3317" name="TextBox 3"/>
          <p:cNvSpPr txBox="1">
            <a:spLocks noChangeArrowheads="1"/>
          </p:cNvSpPr>
          <p:nvPr/>
        </p:nvSpPr>
        <p:spPr bwMode="auto">
          <a:xfrm>
            <a:off x="2057401" y="4114801"/>
            <a:ext cx="1109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a:solidFill>
                  <a:srgbClr val="000000"/>
                </a:solidFill>
              </a:rPr>
              <a:t>Jupiter</a:t>
            </a:r>
          </a:p>
        </p:txBody>
      </p:sp>
      <p:sp>
        <p:nvSpPr>
          <p:cNvPr id="13318" name="Rounded Rectangle 6"/>
          <p:cNvSpPr>
            <a:spLocks noChangeArrowheads="1"/>
          </p:cNvSpPr>
          <p:nvPr/>
        </p:nvSpPr>
        <p:spPr bwMode="auto">
          <a:xfrm>
            <a:off x="5410200" y="762000"/>
            <a:ext cx="1219200" cy="457200"/>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3319" name="TextBox 5"/>
          <p:cNvSpPr txBox="1">
            <a:spLocks noChangeArrowheads="1"/>
          </p:cNvSpPr>
          <p:nvPr/>
        </p:nvSpPr>
        <p:spPr bwMode="auto">
          <a:xfrm>
            <a:off x="5410200" y="762001"/>
            <a:ext cx="1178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a:solidFill>
                  <a:srgbClr val="000000"/>
                </a:solidFill>
              </a:rPr>
              <a:t>Uranus</a:t>
            </a:r>
          </a:p>
        </p:txBody>
      </p:sp>
      <p:sp>
        <p:nvSpPr>
          <p:cNvPr id="13320" name="Rounded Rectangle 8"/>
          <p:cNvSpPr>
            <a:spLocks noChangeArrowheads="1"/>
          </p:cNvSpPr>
          <p:nvPr/>
        </p:nvSpPr>
        <p:spPr bwMode="auto">
          <a:xfrm>
            <a:off x="7620000" y="914400"/>
            <a:ext cx="1371600" cy="457200"/>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3321" name="TextBox 7"/>
          <p:cNvSpPr txBox="1">
            <a:spLocks noChangeArrowheads="1"/>
          </p:cNvSpPr>
          <p:nvPr/>
        </p:nvSpPr>
        <p:spPr bwMode="auto">
          <a:xfrm>
            <a:off x="7620000" y="914401"/>
            <a:ext cx="1350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a:solidFill>
                  <a:srgbClr val="000000"/>
                </a:solidFill>
              </a:rPr>
              <a:t>Neptune</a:t>
            </a:r>
          </a:p>
        </p:txBody>
      </p:sp>
      <p:sp>
        <p:nvSpPr>
          <p:cNvPr id="13322" name="Rounded Rectangle 10"/>
          <p:cNvSpPr>
            <a:spLocks noChangeArrowheads="1"/>
          </p:cNvSpPr>
          <p:nvPr/>
        </p:nvSpPr>
        <p:spPr bwMode="auto">
          <a:xfrm>
            <a:off x="8458200" y="3581400"/>
            <a:ext cx="1143000" cy="457200"/>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3323" name="TextBox 9"/>
          <p:cNvSpPr txBox="1">
            <a:spLocks noChangeArrowheads="1"/>
          </p:cNvSpPr>
          <p:nvPr/>
        </p:nvSpPr>
        <p:spPr bwMode="auto">
          <a:xfrm>
            <a:off x="8458201" y="3581400"/>
            <a:ext cx="108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a:solidFill>
                  <a:srgbClr val="000000"/>
                </a:solidFill>
              </a:rPr>
              <a:t>Saturn</a:t>
            </a:r>
          </a:p>
        </p:txBody>
      </p:sp>
      <p:sp>
        <p:nvSpPr>
          <p:cNvPr id="13324" name="TextBox 11"/>
          <p:cNvSpPr txBox="1">
            <a:spLocks noChangeArrowheads="1"/>
          </p:cNvSpPr>
          <p:nvPr/>
        </p:nvSpPr>
        <p:spPr bwMode="auto">
          <a:xfrm>
            <a:off x="1676400" y="6705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3326" name="Rectangle 16"/>
          <p:cNvSpPr>
            <a:spLocks noChangeArrowheads="1"/>
          </p:cNvSpPr>
          <p:nvPr/>
        </p:nvSpPr>
        <p:spPr bwMode="auto">
          <a:xfrm>
            <a:off x="1524000" y="6457951"/>
            <a:ext cx="876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sz="2000">
                <a:solidFill>
                  <a:srgbClr val="000000"/>
                </a:solidFill>
              </a:rPr>
              <a:t>From Nick Strobel’s Astronomy Notes at www.astronomynotes.com</a:t>
            </a:r>
            <a:r>
              <a:rPr lang="en-US" altLang="en-US" sz="2000" b="1">
                <a:solidFill>
                  <a:srgbClr val="000000"/>
                </a:solidFill>
              </a:rPr>
              <a:t> </a:t>
            </a:r>
            <a:endParaRPr lang="en-US" altLang="en-US" sz="1200" b="1">
              <a:solidFill>
                <a:srgbClr val="000000"/>
              </a:solidFill>
            </a:endParaRPr>
          </a:p>
        </p:txBody>
      </p:sp>
    </p:spTree>
    <p:extLst>
      <p:ext uri="{BB962C8B-B14F-4D97-AF65-F5344CB8AC3E}">
        <p14:creationId xmlns:p14="http://schemas.microsoft.com/office/powerpoint/2010/main" val="4222921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Pluto – a dwarf planet</a:t>
            </a:r>
          </a:p>
        </p:txBody>
      </p:sp>
      <p:sp>
        <p:nvSpPr>
          <p:cNvPr id="47107" name="Rectangle 3"/>
          <p:cNvSpPr>
            <a:spLocks noGrp="1" noChangeArrowheads="1"/>
          </p:cNvSpPr>
          <p:nvPr>
            <p:ph type="body" idx="1"/>
          </p:nvPr>
        </p:nvSpPr>
        <p:spPr/>
        <p:txBody>
          <a:bodyPr/>
          <a:lstStyle/>
          <a:p>
            <a:r>
              <a:rPr lang="en-US" altLang="en-US"/>
              <a:t>Pluto is weird.</a:t>
            </a:r>
          </a:p>
          <a:p>
            <a:r>
              <a:rPr lang="en-US" altLang="en-US"/>
              <a:t>It’s not very big, and its orbit is very strange.</a:t>
            </a:r>
          </a:p>
          <a:p>
            <a:r>
              <a:rPr lang="en-US" altLang="en-US"/>
              <a:t>It’s not a gas giant – it seems to be made of rock and ice.</a:t>
            </a:r>
          </a:p>
          <a:p>
            <a:r>
              <a:rPr lang="en-US" altLang="en-US"/>
              <a:t>Maybe it was captured by Neptune.</a:t>
            </a:r>
          </a:p>
          <a:p>
            <a:r>
              <a:rPr lang="en-US" altLang="en-US"/>
              <a:t>Some astronomers say it isn’t really a planet.</a:t>
            </a:r>
          </a:p>
        </p:txBody>
      </p:sp>
    </p:spTree>
    <p:extLst>
      <p:ext uri="{BB962C8B-B14F-4D97-AF65-F5344CB8AC3E}">
        <p14:creationId xmlns:p14="http://schemas.microsoft.com/office/powerpoint/2010/main" val="270520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Pluto (seen from Charon)</a:t>
            </a:r>
          </a:p>
        </p:txBody>
      </p:sp>
      <p:pic>
        <p:nvPicPr>
          <p:cNvPr id="11268" name="Picture 4" descr="pluto from charon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60714" y="1600201"/>
            <a:ext cx="58705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65235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81200" y="0"/>
            <a:ext cx="8229600" cy="762000"/>
          </a:xfrm>
        </p:spPr>
        <p:txBody>
          <a:bodyPr/>
          <a:lstStyle/>
          <a:p>
            <a:r>
              <a:rPr lang="en-US" altLang="en-US"/>
              <a:t>Solar System Formation</a:t>
            </a:r>
          </a:p>
        </p:txBody>
      </p:sp>
      <p:pic>
        <p:nvPicPr>
          <p:cNvPr id="114691" name="Picture 3" descr="solar system form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52800" y="762000"/>
            <a:ext cx="5575300" cy="6046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4692" name="Text Box 4"/>
          <p:cNvSpPr txBox="1">
            <a:spLocks noChangeArrowheads="1"/>
          </p:cNvSpPr>
          <p:nvPr/>
        </p:nvSpPr>
        <p:spPr bwMode="auto">
          <a:xfrm>
            <a:off x="2041525" y="4837114"/>
            <a:ext cx="984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FFFFFF"/>
                </a:solidFill>
              </a:rPr>
              <a:t>Thanks</a:t>
            </a:r>
          </a:p>
          <a:p>
            <a:pPr eaLnBrk="0" fontAlgn="base" hangingPunct="0">
              <a:spcBef>
                <a:spcPct val="0"/>
              </a:spcBef>
              <a:spcAft>
                <a:spcPct val="0"/>
              </a:spcAft>
            </a:pPr>
            <a:r>
              <a:rPr lang="en-US" altLang="en-US">
                <a:solidFill>
                  <a:srgbClr val="FFFFFF"/>
                </a:solidFill>
              </a:rPr>
              <a:t>to</a:t>
            </a:r>
          </a:p>
          <a:p>
            <a:pPr eaLnBrk="0" fontAlgn="base" hangingPunct="0">
              <a:spcBef>
                <a:spcPct val="0"/>
              </a:spcBef>
              <a:spcAft>
                <a:spcPct val="0"/>
              </a:spcAft>
            </a:pPr>
            <a:r>
              <a:rPr lang="en-US" altLang="en-US">
                <a:solidFill>
                  <a:srgbClr val="FFFFFF"/>
                </a:solidFill>
              </a:rPr>
              <a:t>Mary</a:t>
            </a:r>
          </a:p>
          <a:p>
            <a:pPr eaLnBrk="0" fontAlgn="base" hangingPunct="0">
              <a:spcBef>
                <a:spcPct val="0"/>
              </a:spcBef>
              <a:spcAft>
                <a:spcPct val="0"/>
              </a:spcAft>
            </a:pPr>
            <a:r>
              <a:rPr lang="en-US" altLang="en-US">
                <a:solidFill>
                  <a:srgbClr val="FFFFFF"/>
                </a:solidFill>
              </a:rPr>
              <a:t>Oshana</a:t>
            </a:r>
          </a:p>
        </p:txBody>
      </p:sp>
    </p:spTree>
    <p:extLst>
      <p:ext uri="{BB962C8B-B14F-4D97-AF65-F5344CB8AC3E}">
        <p14:creationId xmlns:p14="http://schemas.microsoft.com/office/powerpoint/2010/main" val="2206560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Grp="1" noChangeArrowheads="1"/>
          </p:cNvSpPr>
          <p:nvPr>
            <p:ph type="title"/>
          </p:nvPr>
        </p:nvSpPr>
        <p:spPr/>
        <p:txBody>
          <a:bodyPr/>
          <a:lstStyle/>
          <a:p>
            <a:r>
              <a:rPr lang="en-US" altLang="en-US"/>
              <a:t>How Big is Pluto ?</a:t>
            </a:r>
          </a:p>
        </p:txBody>
      </p:sp>
      <p:pic>
        <p:nvPicPr>
          <p:cNvPr id="33796" name="Picture 4" descr="pluto size w eart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4839" y="1600201"/>
            <a:ext cx="590232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62281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81200" y="274638"/>
            <a:ext cx="8229600" cy="6202362"/>
          </a:xfrm>
        </p:spPr>
        <p:txBody>
          <a:bodyPr/>
          <a:lstStyle/>
          <a:p>
            <a:r>
              <a:rPr lang="en-US" altLang="en-US"/>
              <a:t>WHAT’S  OUT  THERE</a:t>
            </a:r>
            <a:br>
              <a:rPr lang="en-US" altLang="en-US"/>
            </a:br>
            <a:r>
              <a:rPr lang="en-US" altLang="en-US"/>
              <a:t>BEYOND</a:t>
            </a:r>
            <a:br>
              <a:rPr lang="en-US" altLang="en-US"/>
            </a:br>
            <a:r>
              <a:rPr lang="en-US" altLang="en-US"/>
              <a:t>PLUTO ??</a:t>
            </a:r>
          </a:p>
        </p:txBody>
      </p:sp>
      <p:sp>
        <p:nvSpPr>
          <p:cNvPr id="43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61749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Trans-Neptune Objects (TNOs)</a:t>
            </a:r>
          </a:p>
        </p:txBody>
      </p:sp>
      <p:pic>
        <p:nvPicPr>
          <p:cNvPr id="102403" name="Picture 3" descr="800px-EightTN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3389" y="1371601"/>
            <a:ext cx="624363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04" name="Text Box 4"/>
          <p:cNvSpPr txBox="1">
            <a:spLocks noChangeArrowheads="1"/>
          </p:cNvSpPr>
          <p:nvPr/>
        </p:nvSpPr>
        <p:spPr bwMode="auto">
          <a:xfrm>
            <a:off x="2651125" y="6262688"/>
            <a:ext cx="258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FFFFFF"/>
                </a:solidFill>
              </a:rPr>
              <a:t>Thanks to Marty Mulroe</a:t>
            </a:r>
          </a:p>
        </p:txBody>
      </p:sp>
    </p:spTree>
    <p:extLst>
      <p:ext uri="{BB962C8B-B14F-4D97-AF65-F5344CB8AC3E}">
        <p14:creationId xmlns:p14="http://schemas.microsoft.com/office/powerpoint/2010/main" val="1473709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sz="4000"/>
              <a:t>Eris – a dwarf planet</a:t>
            </a:r>
            <a:br>
              <a:rPr lang="en-US" altLang="en-US" sz="4000"/>
            </a:br>
            <a:r>
              <a:rPr lang="en-US" altLang="en-US" sz="4000"/>
              <a:t>(formerly 2003 UB313)</a:t>
            </a:r>
          </a:p>
        </p:txBody>
      </p:sp>
      <p:pic>
        <p:nvPicPr>
          <p:cNvPr id="103427" name="Picture 3" descr="ub3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2209801"/>
            <a:ext cx="8262938" cy="2741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88885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Eris and Dysnomia</a:t>
            </a:r>
          </a:p>
        </p:txBody>
      </p:sp>
      <p:pic>
        <p:nvPicPr>
          <p:cNvPr id="104451" name="Picture 3" descr="Xenaandgabriel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0" y="1249364"/>
            <a:ext cx="5849938" cy="5837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452" name="Text Box 4"/>
          <p:cNvSpPr txBox="1">
            <a:spLocks noChangeArrowheads="1"/>
          </p:cNvSpPr>
          <p:nvPr/>
        </p:nvSpPr>
        <p:spPr bwMode="auto">
          <a:xfrm>
            <a:off x="2270125" y="6056313"/>
            <a:ext cx="258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FFFFFF"/>
                </a:solidFill>
              </a:rPr>
              <a:t>Thanks to Marty Mulroe</a:t>
            </a:r>
          </a:p>
        </p:txBody>
      </p:sp>
    </p:spTree>
    <p:extLst>
      <p:ext uri="{BB962C8B-B14F-4D97-AF65-F5344CB8AC3E}">
        <p14:creationId xmlns:p14="http://schemas.microsoft.com/office/powerpoint/2010/main" val="1872539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Sedna (Nov 2003)</a:t>
            </a:r>
          </a:p>
        </p:txBody>
      </p:sp>
      <p:pic>
        <p:nvPicPr>
          <p:cNvPr id="105475" name="Picture 3" descr="788px-Sedna-NAS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24200" y="1600201"/>
            <a:ext cx="594360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48423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p:txBody>
          <a:bodyPr/>
          <a:lstStyle/>
          <a:p>
            <a:r>
              <a:rPr lang="en-US" altLang="en-US"/>
              <a:t>Oort Cloud = Comets</a:t>
            </a:r>
          </a:p>
        </p:txBody>
      </p:sp>
      <p:pic>
        <p:nvPicPr>
          <p:cNvPr id="35844" name="Picture 4" descr="oort clou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1" y="1219201"/>
            <a:ext cx="6105525" cy="5241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7972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ChangeArrowheads="1"/>
          </p:cNvSpPr>
          <p:nvPr>
            <p:ph type="title"/>
          </p:nvPr>
        </p:nvSpPr>
        <p:spPr/>
        <p:txBody>
          <a:bodyPr/>
          <a:lstStyle/>
          <a:p>
            <a:r>
              <a:rPr lang="en-US" altLang="en-US"/>
              <a:t>Orbit of a Comet</a:t>
            </a:r>
          </a:p>
        </p:txBody>
      </p:sp>
      <p:pic>
        <p:nvPicPr>
          <p:cNvPr id="56324" name="Picture 4" descr="comet orbi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90839" y="1600201"/>
            <a:ext cx="641032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09414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title"/>
          </p:nvPr>
        </p:nvSpPr>
        <p:spPr/>
        <p:txBody>
          <a:bodyPr/>
          <a:lstStyle/>
          <a:p>
            <a:r>
              <a:rPr lang="en-US" altLang="en-US"/>
              <a:t>Comet</a:t>
            </a:r>
          </a:p>
        </p:txBody>
      </p:sp>
      <p:pic>
        <p:nvPicPr>
          <p:cNvPr id="50184" name="Picture 8" descr="Ikeya-Zhang com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220788"/>
            <a:ext cx="8510588" cy="5561012"/>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852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Grp="1" noChangeArrowheads="1"/>
          </p:cNvSpPr>
          <p:nvPr>
            <p:ph type="title"/>
          </p:nvPr>
        </p:nvSpPr>
        <p:spPr/>
        <p:txBody>
          <a:bodyPr/>
          <a:lstStyle/>
          <a:p>
            <a:r>
              <a:rPr lang="en-US" altLang="en-US"/>
              <a:t>Tail of a Comet</a:t>
            </a:r>
          </a:p>
        </p:txBody>
      </p:sp>
      <p:pic>
        <p:nvPicPr>
          <p:cNvPr id="54276" name="Picture 4" descr="ulysses and hyakutak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295400"/>
            <a:ext cx="7805738" cy="544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93828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title"/>
          </p:nvPr>
        </p:nvSpPr>
        <p:spPr/>
        <p:txBody>
          <a:bodyPr/>
          <a:lstStyle/>
          <a:p>
            <a:endParaRPr lang="en-US" altLang="en-US"/>
          </a:p>
        </p:txBody>
      </p:sp>
      <p:pic>
        <p:nvPicPr>
          <p:cNvPr id="18436" name="Picture 4" descr="solar system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1" y="1044576"/>
            <a:ext cx="12203113" cy="6118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09357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9AAC0DD6-65E5-40FD-85BC-1C173A550481}" type="slidenum">
              <a:rPr lang="en-US" altLang="en-US">
                <a:solidFill>
                  <a:srgbClr val="000000"/>
                </a:solidFill>
              </a:rPr>
              <a:pPr/>
              <a:t>30</a:t>
            </a:fld>
            <a:endParaRPr lang="en-US" altLang="en-US">
              <a:solidFill>
                <a:srgbClr val="000000"/>
              </a:solidFill>
            </a:endParaRPr>
          </a:p>
        </p:txBody>
      </p:sp>
      <p:pic>
        <p:nvPicPr>
          <p:cNvPr id="14338" name="Picture 1" descr="Planetaryday.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7776" y="1752600"/>
            <a:ext cx="38068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Planettemp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133601"/>
            <a:ext cx="4495800"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ChangeArrowheads="1"/>
          </p:cNvSpPr>
          <p:nvPr/>
        </p:nvSpPr>
        <p:spPr bwMode="auto">
          <a:xfrm>
            <a:off x="2286000" y="381001"/>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800">
                <a:solidFill>
                  <a:srgbClr val="FCFF1C"/>
                </a:solidFill>
              </a:rPr>
              <a:t>Do you see patterns or anomalies in these data?</a:t>
            </a:r>
            <a:endParaRPr lang="en-US" altLang="en-US" sz="2400">
              <a:solidFill>
                <a:srgbClr val="000000"/>
              </a:solidFill>
            </a:endParaRPr>
          </a:p>
        </p:txBody>
      </p:sp>
    </p:spTree>
    <p:extLst>
      <p:ext uri="{BB962C8B-B14F-4D97-AF65-F5344CB8AC3E}">
        <p14:creationId xmlns:p14="http://schemas.microsoft.com/office/powerpoint/2010/main" val="463291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fld id="{7EB33319-9109-4675-B5DC-01680F920F90}" type="slidenum">
              <a:rPr lang="en-US" altLang="en-US">
                <a:solidFill>
                  <a:srgbClr val="000000"/>
                </a:solidFill>
              </a:rPr>
              <a:pPr/>
              <a:t>31</a:t>
            </a:fld>
            <a:endParaRPr lang="en-US" altLang="en-US">
              <a:solidFill>
                <a:srgbClr val="000000"/>
              </a:solidFill>
            </a:endParaRPr>
          </a:p>
        </p:txBody>
      </p:sp>
      <p:pic>
        <p:nvPicPr>
          <p:cNvPr id="15362" name="Picture 2" descr="Planetdensity.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85800"/>
            <a:ext cx="2590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Planetmas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581400"/>
            <a:ext cx="2628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Planetgravity.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662364"/>
            <a:ext cx="26289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5562600" y="1447800"/>
            <a:ext cx="45100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sz="2800">
                <a:solidFill>
                  <a:srgbClr val="FCFF1C"/>
                </a:solidFill>
                <a:effectLst>
                  <a:outerShdw blurRad="38100" dist="38100" dir="2700000" algn="tl">
                    <a:srgbClr val="000000"/>
                  </a:outerShdw>
                </a:effectLst>
              </a:rPr>
              <a:t>On which planet would you weigh the most?</a:t>
            </a:r>
            <a:endParaRPr lang="en-US" altLang="en-US">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082620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2895600" y="76201"/>
            <a:ext cx="7772400" cy="792163"/>
          </a:xfrm>
          <a:ln/>
          <a:extLst>
            <a:ext uri="{91240B29-F687-4F45-9708-019B960494DF}">
              <a14:hiddenLine xmlns:a14="http://schemas.microsoft.com/office/drawing/2010/main" w="9525">
                <a:solidFill>
                  <a:srgbClr val="FF3300"/>
                </a:solidFill>
                <a:miter lim="800000"/>
                <a:headEnd/>
                <a:tailEnd/>
              </a14:hiddenLine>
            </a:ext>
          </a:extLst>
        </p:spPr>
        <p:txBody>
          <a:bodyPr/>
          <a:lstStyle/>
          <a:p>
            <a:pPr algn="l"/>
            <a:r>
              <a:rPr lang="en-US" altLang="en-US">
                <a:solidFill>
                  <a:srgbClr val="000099"/>
                </a:solidFill>
              </a:rPr>
              <a:t>Our Solar System</a:t>
            </a:r>
          </a:p>
        </p:txBody>
      </p:sp>
      <p:sp>
        <p:nvSpPr>
          <p:cNvPr id="256003" name="Line 3"/>
          <p:cNvSpPr>
            <a:spLocks noChangeShapeType="1"/>
          </p:cNvSpPr>
          <p:nvPr/>
        </p:nvSpPr>
        <p:spPr bwMode="auto">
          <a:xfrm>
            <a:off x="2209800" y="838200"/>
            <a:ext cx="5334000" cy="0"/>
          </a:xfrm>
          <a:prstGeom prst="line">
            <a:avLst/>
          </a:prstGeom>
          <a:noFill/>
          <a:ln w="190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pic>
        <p:nvPicPr>
          <p:cNvPr id="2560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05" name="Picture 5" descr=" 19T01.jpg                                                      0017B38DCesare                         BA94C69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079500"/>
            <a:ext cx="6400800" cy="577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7349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b="1">
                <a:effectLst/>
              </a:rPr>
              <a:t>WHAT DID YOU KNOW?</a:t>
            </a:r>
            <a:endParaRPr lang="en-US" altLang="en-US">
              <a:effectLst/>
            </a:endParaRPr>
          </a:p>
        </p:txBody>
      </p:sp>
      <p:sp>
        <p:nvSpPr>
          <p:cNvPr id="31747" name="Rectangle 3"/>
          <p:cNvSpPr>
            <a:spLocks noGrp="1" noChangeArrowheads="1"/>
          </p:cNvSpPr>
          <p:nvPr>
            <p:ph type="body" idx="1"/>
          </p:nvPr>
        </p:nvSpPr>
        <p:spPr>
          <a:xfrm>
            <a:off x="1981200" y="1371600"/>
            <a:ext cx="8229600" cy="5105400"/>
          </a:xfrm>
        </p:spPr>
        <p:txBody>
          <a:bodyPr/>
          <a:lstStyle/>
          <a:p>
            <a:pPr>
              <a:lnSpc>
                <a:spcPct val="90000"/>
              </a:lnSpc>
            </a:pPr>
            <a:r>
              <a:rPr lang="en-US" altLang="en-US" i="1" dirty="0">
                <a:effectLst/>
              </a:rPr>
              <a:t>How many stars are there in the solar system?</a:t>
            </a:r>
          </a:p>
          <a:p>
            <a:pPr>
              <a:lnSpc>
                <a:spcPct val="90000"/>
              </a:lnSpc>
            </a:pPr>
            <a:r>
              <a:rPr lang="en-US" altLang="en-US" dirty="0">
                <a:effectLst/>
              </a:rPr>
              <a:t>Only one star, the Sun</a:t>
            </a:r>
            <a:r>
              <a:rPr lang="en-US" altLang="en-US" dirty="0" smtClean="0">
                <a:effectLst/>
              </a:rPr>
              <a:t>.</a:t>
            </a:r>
            <a:endParaRPr lang="en-US" altLang="en-US" dirty="0">
              <a:effectLst/>
            </a:endParaRPr>
          </a:p>
        </p:txBody>
      </p:sp>
    </p:spTree>
    <p:extLst>
      <p:ext uri="{BB962C8B-B14F-4D97-AF65-F5344CB8AC3E}">
        <p14:creationId xmlns:p14="http://schemas.microsoft.com/office/powerpoint/2010/main" val="903695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b="1">
                <a:effectLst/>
              </a:rPr>
              <a:t>WHAT DID YOU KNOW?</a:t>
            </a:r>
            <a:endParaRPr lang="en-US" altLang="en-US">
              <a:effectLst/>
            </a:endParaRPr>
          </a:p>
        </p:txBody>
      </p:sp>
      <p:sp>
        <p:nvSpPr>
          <p:cNvPr id="32771" name="Rectangle 3"/>
          <p:cNvSpPr>
            <a:spLocks noGrp="1" noChangeArrowheads="1"/>
          </p:cNvSpPr>
          <p:nvPr>
            <p:ph type="body" idx="1"/>
          </p:nvPr>
        </p:nvSpPr>
        <p:spPr>
          <a:xfrm>
            <a:off x="1981200" y="1371600"/>
            <a:ext cx="8229600" cy="5105400"/>
          </a:xfrm>
        </p:spPr>
        <p:txBody>
          <a:bodyPr/>
          <a:lstStyle/>
          <a:p>
            <a:r>
              <a:rPr lang="en-US" altLang="en-US" sz="2800" i="1">
                <a:effectLst/>
              </a:rPr>
              <a:t>Is Pluto always the farthest planet from the Sun?</a:t>
            </a:r>
          </a:p>
          <a:p>
            <a:r>
              <a:rPr lang="en-US" altLang="en-US" sz="2800">
                <a:effectLst/>
              </a:rPr>
              <a:t>No.  Pluto’s orbit is highly eccentric, bringing the planet inside Neptune’s orbit for about 20 years every 250 years.</a:t>
            </a:r>
          </a:p>
          <a:p>
            <a:r>
              <a:rPr lang="en-US" altLang="en-US" sz="2800" i="1">
                <a:effectLst/>
              </a:rPr>
              <a:t>What typical shapes do moons have?</a:t>
            </a:r>
          </a:p>
          <a:p>
            <a:r>
              <a:rPr lang="en-US" altLang="en-US" sz="2800">
                <a:effectLst/>
              </a:rPr>
              <a:t>Most look roughly like potatoes.</a:t>
            </a:r>
          </a:p>
          <a:p>
            <a:r>
              <a:rPr lang="en-US" altLang="en-US" sz="2800" i="1">
                <a:effectLst/>
              </a:rPr>
              <a:t>Have any Earth-like planets been discovered orbiting Sun-like stars?</a:t>
            </a:r>
          </a:p>
          <a:p>
            <a:r>
              <a:rPr lang="en-US" altLang="en-US" sz="2800">
                <a:effectLst/>
              </a:rPr>
              <a:t>No.  Nearly all the planets orbiting Sun-like stars are Jupiter-like gas giants.</a:t>
            </a:r>
          </a:p>
        </p:txBody>
      </p:sp>
    </p:spTree>
    <p:extLst>
      <p:ext uri="{BB962C8B-B14F-4D97-AF65-F5344CB8AC3E}">
        <p14:creationId xmlns:p14="http://schemas.microsoft.com/office/powerpoint/2010/main" val="2549038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b="1" smtClean="0">
                <a:effectLst/>
              </a:rPr>
              <a:t>WHAT DO YOU THINK?</a:t>
            </a:r>
            <a:endParaRPr lang="en-US" altLang="en-US" smtClean="0">
              <a:effectLst/>
            </a:endParaRPr>
          </a:p>
        </p:txBody>
      </p:sp>
      <p:sp>
        <p:nvSpPr>
          <p:cNvPr id="44035" name="Rectangle 3"/>
          <p:cNvSpPr>
            <a:spLocks noGrp="1" noChangeArrowheads="1"/>
          </p:cNvSpPr>
          <p:nvPr>
            <p:ph type="body" idx="1"/>
          </p:nvPr>
        </p:nvSpPr>
        <p:spPr>
          <a:xfrm>
            <a:off x="1981200" y="1371600"/>
            <a:ext cx="8229600" cy="5105400"/>
          </a:xfrm>
        </p:spPr>
        <p:txBody>
          <a:bodyPr/>
          <a:lstStyle/>
          <a:p>
            <a:pPr eaLnBrk="1" hangingPunct="1"/>
            <a:r>
              <a:rPr lang="en-US" altLang="en-US" smtClean="0">
                <a:effectLst/>
              </a:rPr>
              <a:t>Which of the two planets, Mercury (the closest planet to the Sun) or Earth, has the coolest temperature?</a:t>
            </a:r>
          </a:p>
          <a:p>
            <a:pPr eaLnBrk="1" hangingPunct="1"/>
            <a:r>
              <a:rPr lang="en-US" altLang="en-US" smtClean="0">
                <a:effectLst/>
              </a:rPr>
              <a:t>Which planet is most similar to Earth?</a:t>
            </a:r>
          </a:p>
          <a:p>
            <a:pPr eaLnBrk="1" hangingPunct="1"/>
            <a:r>
              <a:rPr lang="en-US" altLang="en-US" smtClean="0">
                <a:effectLst/>
              </a:rPr>
              <a:t>What is the composition of the clouds surrounding Venus?</a:t>
            </a:r>
          </a:p>
          <a:p>
            <a:pPr eaLnBrk="1" hangingPunct="1"/>
            <a:r>
              <a:rPr lang="en-US" altLang="en-US" smtClean="0">
                <a:effectLst/>
              </a:rPr>
              <a:t>Does Mars have liquid water on its surface today?</a:t>
            </a:r>
          </a:p>
          <a:p>
            <a:pPr eaLnBrk="1" hangingPunct="1"/>
            <a:r>
              <a:rPr lang="en-US" altLang="en-US" smtClean="0">
                <a:effectLst/>
              </a:rPr>
              <a:t>Is life known to exist on Mars today?</a:t>
            </a:r>
          </a:p>
        </p:txBody>
      </p:sp>
    </p:spTree>
    <p:extLst>
      <p:ext uri="{BB962C8B-B14F-4D97-AF65-F5344CB8AC3E}">
        <p14:creationId xmlns:p14="http://schemas.microsoft.com/office/powerpoint/2010/main" val="3999836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828800" y="690563"/>
            <a:ext cx="8382000" cy="341632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B2B2B2"/>
                </a:solidFill>
                <a:effectLst>
                  <a:outerShdw blurRad="38100" dist="38100" dir="2700000" algn="tl">
                    <a:srgbClr val="FFFFFF"/>
                  </a:outerShdw>
                </a:effectLst>
              </a:rPr>
              <a:t>You will discover…</a:t>
            </a:r>
          </a:p>
          <a:p>
            <a:pPr fontAlgn="base">
              <a:spcBef>
                <a:spcPct val="50000"/>
              </a:spcBef>
              <a:spcAft>
                <a:spcPct val="0"/>
              </a:spcAft>
              <a:buFontTx/>
              <a:buChar char="•"/>
              <a:defRPr/>
            </a:pPr>
            <a:r>
              <a:rPr lang="en-US" sz="2400" b="1">
                <a:solidFill>
                  <a:srgbClr val="FFFFFF"/>
                </a:solidFill>
                <a:effectLst>
                  <a:outerShdw blurRad="38100" dist="38100" dir="2700000" algn="tl">
                    <a:srgbClr val="010199"/>
                  </a:outerShdw>
                </a:effectLst>
              </a:rPr>
              <a:t>that Mercury is a Sun-scorched planet with a heavily cratered surface and a substantial iron core</a:t>
            </a:r>
          </a:p>
          <a:p>
            <a:pPr fontAlgn="base">
              <a:spcBef>
                <a:spcPct val="50000"/>
              </a:spcBef>
              <a:spcAft>
                <a:spcPct val="0"/>
              </a:spcAft>
              <a:buFontTx/>
              <a:buChar char="•"/>
              <a:defRPr/>
            </a:pPr>
            <a:r>
              <a:rPr lang="en-US" sz="2400" b="1">
                <a:solidFill>
                  <a:srgbClr val="FFFFFF"/>
                </a:solidFill>
                <a:effectLst>
                  <a:outerShdw blurRad="38100" dist="38100" dir="2700000" algn="tl">
                    <a:srgbClr val="010199"/>
                  </a:outerShdw>
                </a:effectLst>
              </a:rPr>
              <a:t>that Venus is perpetually shrouded in thick, poisonous clouds and mostly covered by gently rolling hills</a:t>
            </a:r>
          </a:p>
          <a:p>
            <a:pPr fontAlgn="base">
              <a:spcBef>
                <a:spcPct val="50000"/>
              </a:spcBef>
              <a:spcAft>
                <a:spcPct val="0"/>
              </a:spcAft>
              <a:buFontTx/>
              <a:buChar char="•"/>
              <a:defRPr/>
            </a:pPr>
            <a:r>
              <a:rPr lang="en-US" sz="2400" b="1">
                <a:solidFill>
                  <a:srgbClr val="FFFFFF"/>
                </a:solidFill>
                <a:effectLst>
                  <a:outerShdw blurRad="38100" dist="38100" dir="2700000" algn="tl">
                    <a:srgbClr val="010199"/>
                  </a:outerShdw>
                </a:effectLst>
              </a:rPr>
              <a:t>that Mars is the inspiration for scientific and popular speculation about extraterrestrial life</a:t>
            </a:r>
          </a:p>
        </p:txBody>
      </p:sp>
    </p:spTree>
    <p:extLst>
      <p:ext uri="{BB962C8B-B14F-4D97-AF65-F5344CB8AC3E}">
        <p14:creationId xmlns:p14="http://schemas.microsoft.com/office/powerpoint/2010/main" val="2755855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vitalme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0650"/>
            <a:ext cx="8153400" cy="648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342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OMINS 07-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57200"/>
            <a:ext cx="6324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1524000" y="152401"/>
            <a:ext cx="9144000" cy="1190625"/>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3600" b="1">
                <a:solidFill>
                  <a:srgbClr val="B2B2B2"/>
                </a:solidFill>
                <a:effectLst>
                  <a:outerShdw blurRad="38100" dist="38100" dir="2700000" algn="tl">
                    <a:srgbClr val="FFFFFF"/>
                  </a:outerShdw>
                </a:effectLst>
              </a:rPr>
              <a:t>Mercury is only Slightly Larger </a:t>
            </a:r>
          </a:p>
          <a:p>
            <a:pPr algn="ctr" fontAlgn="base">
              <a:spcBef>
                <a:spcPct val="0"/>
              </a:spcBef>
              <a:spcAft>
                <a:spcPct val="0"/>
              </a:spcAft>
              <a:defRPr/>
            </a:pPr>
            <a:r>
              <a:rPr lang="en-US" sz="3600" b="1">
                <a:solidFill>
                  <a:srgbClr val="B2B2B2"/>
                </a:solidFill>
                <a:effectLst>
                  <a:outerShdw blurRad="38100" dist="38100" dir="2700000" algn="tl">
                    <a:srgbClr val="FFFFFF"/>
                  </a:outerShdw>
                </a:effectLst>
              </a:rPr>
              <a:t>than the Moon</a:t>
            </a:r>
          </a:p>
        </p:txBody>
      </p:sp>
      <p:sp>
        <p:nvSpPr>
          <p:cNvPr id="7172" name="Text Box 6"/>
          <p:cNvSpPr txBox="1">
            <a:spLocks noChangeArrowheads="1"/>
          </p:cNvSpPr>
          <p:nvPr/>
        </p:nvSpPr>
        <p:spPr bwMode="auto">
          <a:xfrm>
            <a:off x="3124200" y="6019801"/>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000">
                <a:solidFill>
                  <a:srgbClr val="000000"/>
                </a:solidFill>
              </a:rPr>
              <a:t>MERCURY</a:t>
            </a:r>
          </a:p>
        </p:txBody>
      </p:sp>
      <p:sp>
        <p:nvSpPr>
          <p:cNvPr id="7173" name="Text Box 7"/>
          <p:cNvSpPr txBox="1">
            <a:spLocks noChangeArrowheads="1"/>
          </p:cNvSpPr>
          <p:nvPr/>
        </p:nvSpPr>
        <p:spPr bwMode="auto">
          <a:xfrm>
            <a:off x="6934200" y="5562601"/>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00"/>
                </a:solidFill>
              </a:rPr>
              <a:t>OUR MOON</a:t>
            </a:r>
          </a:p>
        </p:txBody>
      </p:sp>
    </p:spTree>
    <p:extLst>
      <p:ext uri="{BB962C8B-B14F-4D97-AF65-F5344CB8AC3E}">
        <p14:creationId xmlns:p14="http://schemas.microsoft.com/office/powerpoint/2010/main" val="25608624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6629400" y="304801"/>
            <a:ext cx="3962400" cy="10064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000" b="1">
                <a:solidFill>
                  <a:srgbClr val="FFFFFF"/>
                </a:solidFill>
                <a:effectLst>
                  <a:outerShdw blurRad="38100" dist="38100" dir="2700000" algn="tl">
                    <a:srgbClr val="010199"/>
                  </a:outerShdw>
                </a:effectLst>
              </a:rPr>
              <a:t>Impact craters on Mercury have similar features to those on the Moon. </a:t>
            </a:r>
          </a:p>
        </p:txBody>
      </p:sp>
      <p:pic>
        <p:nvPicPr>
          <p:cNvPr id="8195" name="Picture 5" descr="COMINS 07-0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228600"/>
            <a:ext cx="27479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descr="COMINS 07-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1752600"/>
            <a:ext cx="29829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COMINS 07-03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1" y="3733800"/>
            <a:ext cx="27352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9"/>
          <p:cNvSpPr txBox="1">
            <a:spLocks noChangeArrowheads="1"/>
          </p:cNvSpPr>
          <p:nvPr/>
        </p:nvSpPr>
        <p:spPr bwMode="auto">
          <a:xfrm>
            <a:off x="1524000" y="2176464"/>
            <a:ext cx="22860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00"/>
                </a:solidFill>
              </a:rPr>
              <a:t>CRATERS ON BOTH MERCURY AND THE MOON HAVE RINGS OF MOUNTAINS SURROUNDING THEM</a:t>
            </a:r>
          </a:p>
        </p:txBody>
      </p:sp>
      <p:sp>
        <p:nvSpPr>
          <p:cNvPr id="7178" name="Text Box 10"/>
          <p:cNvSpPr txBox="1">
            <a:spLocks noChangeArrowheads="1"/>
          </p:cNvSpPr>
          <p:nvPr/>
        </p:nvSpPr>
        <p:spPr bwMode="auto">
          <a:xfrm>
            <a:off x="4648200" y="2528888"/>
            <a:ext cx="1524000" cy="366712"/>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b="1">
                <a:solidFill>
                  <a:srgbClr val="FFFFFF"/>
                </a:solidFill>
                <a:effectLst>
                  <a:outerShdw blurRad="38100" dist="38100" dir="2700000" algn="tl">
                    <a:srgbClr val="010199"/>
                  </a:outerShdw>
                </a:effectLst>
              </a:rPr>
              <a:t>MERCURY</a:t>
            </a:r>
          </a:p>
        </p:txBody>
      </p:sp>
      <p:sp>
        <p:nvSpPr>
          <p:cNvPr id="7179" name="Text Box 11"/>
          <p:cNvSpPr txBox="1">
            <a:spLocks noChangeArrowheads="1"/>
          </p:cNvSpPr>
          <p:nvPr/>
        </p:nvSpPr>
        <p:spPr bwMode="auto">
          <a:xfrm>
            <a:off x="5181600" y="5638800"/>
            <a:ext cx="1066800" cy="64135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b="1">
                <a:solidFill>
                  <a:srgbClr val="000000"/>
                </a:solidFill>
                <a:effectLst>
                  <a:outerShdw blurRad="38100" dist="38100" dir="2700000" algn="tl">
                    <a:srgbClr val="FFFFFF"/>
                  </a:outerShdw>
                </a:effectLst>
              </a:rPr>
              <a:t>OUR MOON</a:t>
            </a:r>
          </a:p>
        </p:txBody>
      </p:sp>
      <p:sp>
        <p:nvSpPr>
          <p:cNvPr id="8201" name="Text Box 13"/>
          <p:cNvSpPr txBox="1">
            <a:spLocks noChangeArrowheads="1"/>
          </p:cNvSpPr>
          <p:nvPr/>
        </p:nvSpPr>
        <p:spPr bwMode="auto">
          <a:xfrm>
            <a:off x="7239000" y="5410200"/>
            <a:ext cx="320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FFFFFF"/>
                </a:solidFill>
              </a:rPr>
              <a:t>Jumbled hills surrounding the Caloris Impact Basin</a:t>
            </a:r>
          </a:p>
        </p:txBody>
      </p:sp>
    </p:spTree>
    <p:extLst>
      <p:ext uri="{BB962C8B-B14F-4D97-AF65-F5344CB8AC3E}">
        <p14:creationId xmlns:p14="http://schemas.microsoft.com/office/powerpoint/2010/main" val="1778866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Grp="1" noChangeArrowheads="1"/>
          </p:cNvSpPr>
          <p:nvPr>
            <p:ph type="title"/>
          </p:nvPr>
        </p:nvSpPr>
        <p:spPr/>
        <p:txBody>
          <a:bodyPr/>
          <a:lstStyle/>
          <a:p>
            <a:r>
              <a:rPr lang="en-US" altLang="en-US"/>
              <a:t>Our Favorite Star</a:t>
            </a:r>
          </a:p>
        </p:txBody>
      </p:sp>
      <p:pic>
        <p:nvPicPr>
          <p:cNvPr id="40964" name="Picture 4" descr="su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32226" y="1600201"/>
            <a:ext cx="45259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26487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4" descr="COMINS 07-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30325"/>
            <a:ext cx="71628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1524000" y="152400"/>
            <a:ext cx="9296400" cy="9461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a:solidFill>
                  <a:srgbClr val="B2B2B2"/>
                </a:solidFill>
                <a:effectLst>
                  <a:outerShdw blurRad="38100" dist="38100" dir="2700000" algn="tl">
                    <a:srgbClr val="FFFFFF"/>
                  </a:outerShdw>
                </a:effectLst>
              </a:rPr>
              <a:t>Mercury also has numerous long cliffs, called scarps, believed to have formed when the planet cooled</a:t>
            </a:r>
          </a:p>
        </p:txBody>
      </p:sp>
    </p:spTree>
    <p:extLst>
      <p:ext uri="{BB962C8B-B14F-4D97-AF65-F5344CB8AC3E}">
        <p14:creationId xmlns:p14="http://schemas.microsoft.com/office/powerpoint/2010/main" val="888253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4" descr="COMINS 07-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303338"/>
            <a:ext cx="7086600"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1524000" y="152400"/>
            <a:ext cx="9144000" cy="9461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a:solidFill>
                  <a:srgbClr val="B2B2B2"/>
                </a:solidFill>
                <a:effectLst>
                  <a:outerShdw blurRad="38100" dist="38100" dir="2700000" algn="tl">
                    <a:srgbClr val="FFFFFF"/>
                  </a:outerShdw>
                </a:effectLst>
              </a:rPr>
              <a:t>Mercury’s iron core takes up a much larger percentage of its volume than that of Earth.</a:t>
            </a:r>
          </a:p>
        </p:txBody>
      </p:sp>
    </p:spTree>
    <p:extLst>
      <p:ext uri="{BB962C8B-B14F-4D97-AF65-F5344CB8AC3E}">
        <p14:creationId xmlns:p14="http://schemas.microsoft.com/office/powerpoint/2010/main" val="1465722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4" descr="COMINS 07-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163" y="55563"/>
            <a:ext cx="4906962" cy="677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1676400" y="1947863"/>
            <a:ext cx="32766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FFFFFF"/>
                </a:solidFill>
              </a:rPr>
              <a:t>One possible theory to explain Mercury’s high iron content is a collision with a massive asteroid that stripped Mercury of most of its rocky mantle. </a:t>
            </a:r>
          </a:p>
        </p:txBody>
      </p:sp>
    </p:spTree>
    <p:extLst>
      <p:ext uri="{BB962C8B-B14F-4D97-AF65-F5344CB8AC3E}">
        <p14:creationId xmlns:p14="http://schemas.microsoft.com/office/powerpoint/2010/main" val="5604672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4" descr="COMINS 07-0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050" y="2057400"/>
            <a:ext cx="46243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FINAL COMIN 07-0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4" y="2057400"/>
            <a:ext cx="43973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p:cNvSpPr txBox="1">
            <a:spLocks noChangeArrowheads="1"/>
          </p:cNvSpPr>
          <p:nvPr/>
        </p:nvSpPr>
        <p:spPr bwMode="auto">
          <a:xfrm>
            <a:off x="1752600" y="228600"/>
            <a:ext cx="8686800" cy="156966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400">
                <a:solidFill>
                  <a:srgbClr val="FFFFFF"/>
                </a:solidFill>
              </a:rPr>
              <a:t>Mercury’s rotation is coupled with its orbital period around the Sun. There are three sidereal rotations of Mercury for every two orbits around the Sun. This unique combination makes a </a:t>
            </a:r>
            <a:r>
              <a:rPr lang="en-US" sz="2400" u="sng">
                <a:solidFill>
                  <a:srgbClr val="FFFFFF"/>
                </a:solidFill>
              </a:rPr>
              <a:t>“solar day” on Mercury last two Mercury years</a:t>
            </a:r>
            <a:r>
              <a:rPr lang="en-US" sz="2400">
                <a:solidFill>
                  <a:srgbClr val="FFFFFF"/>
                </a:solidFill>
              </a:rPr>
              <a:t>.</a:t>
            </a:r>
            <a:r>
              <a:rPr lang="en-US" sz="2000" b="1">
                <a:solidFill>
                  <a:srgbClr val="FFFFFF"/>
                </a:solidFill>
                <a:effectLst>
                  <a:outerShdw blurRad="38100" dist="38100" dir="2700000" algn="tl">
                    <a:srgbClr val="010199"/>
                  </a:outerShdw>
                </a:effectLst>
              </a:rPr>
              <a:t>  </a:t>
            </a:r>
          </a:p>
        </p:txBody>
      </p:sp>
    </p:spTree>
    <p:extLst>
      <p:ext uri="{BB962C8B-B14F-4D97-AF65-F5344CB8AC3E}">
        <p14:creationId xmlns:p14="http://schemas.microsoft.com/office/powerpoint/2010/main" val="15789839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t>Other Mercury Stuff</a:t>
            </a:r>
          </a:p>
        </p:txBody>
      </p:sp>
      <p:sp>
        <p:nvSpPr>
          <p:cNvPr id="50179" name="Rectangle 3"/>
          <p:cNvSpPr>
            <a:spLocks noGrp="1" noChangeArrowheads="1"/>
          </p:cNvSpPr>
          <p:nvPr>
            <p:ph type="body" idx="1"/>
          </p:nvPr>
        </p:nvSpPr>
        <p:spPr/>
        <p:txBody>
          <a:bodyPr/>
          <a:lstStyle/>
          <a:p>
            <a:pPr eaLnBrk="1" hangingPunct="1">
              <a:defRPr/>
            </a:pPr>
            <a:r>
              <a:rPr lang="en-US" smtClean="0"/>
              <a:t>Mercury has a magnetic field 1% as strong as Earth’s, but its source is not known.</a:t>
            </a:r>
          </a:p>
          <a:p>
            <a:pPr eaLnBrk="1" hangingPunct="1">
              <a:defRPr/>
            </a:pPr>
            <a:r>
              <a:rPr lang="en-US" smtClean="0"/>
              <a:t>Mercury has no permanent atmosphere.  Why is that?</a:t>
            </a:r>
          </a:p>
          <a:p>
            <a:pPr eaLnBrk="1" hangingPunct="1">
              <a:defRPr/>
            </a:pPr>
            <a:r>
              <a:rPr lang="en-US" smtClean="0"/>
              <a:t>Mercury’s surface temperature range is the biggest in the Solar System:</a:t>
            </a:r>
          </a:p>
          <a:p>
            <a:pPr lvl="1" eaLnBrk="1" hangingPunct="1">
              <a:buFont typeface="Wingdings" panose="05000000000000000000" pitchFamily="2" charset="2"/>
              <a:buChar char="Ø"/>
              <a:defRPr/>
            </a:pPr>
            <a:r>
              <a:rPr lang="en-US" smtClean="0"/>
              <a:t>Noon = 700 K (800 F)</a:t>
            </a:r>
          </a:p>
          <a:p>
            <a:pPr lvl="1" eaLnBrk="1" hangingPunct="1">
              <a:buFont typeface="Wingdings" panose="05000000000000000000" pitchFamily="2" charset="2"/>
              <a:buChar char="Ø"/>
              <a:defRPr/>
            </a:pPr>
            <a:r>
              <a:rPr lang="en-US" smtClean="0"/>
              <a:t>Night = 100 K (-280 F)</a:t>
            </a:r>
          </a:p>
        </p:txBody>
      </p:sp>
    </p:spTree>
    <p:extLst>
      <p:ext uri="{BB962C8B-B14F-4D97-AF65-F5344CB8AC3E}">
        <p14:creationId xmlns:p14="http://schemas.microsoft.com/office/powerpoint/2010/main" val="3880470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t>New Space Mission to Mercury</a:t>
            </a:r>
          </a:p>
        </p:txBody>
      </p:sp>
      <p:sp>
        <p:nvSpPr>
          <p:cNvPr id="51203" name="Rectangle 3"/>
          <p:cNvSpPr>
            <a:spLocks noGrp="1" noChangeArrowheads="1"/>
          </p:cNvSpPr>
          <p:nvPr>
            <p:ph type="body" idx="1"/>
          </p:nvPr>
        </p:nvSpPr>
        <p:spPr>
          <a:xfrm>
            <a:off x="1981200" y="1447800"/>
            <a:ext cx="8229600" cy="5029200"/>
          </a:xfrm>
        </p:spPr>
        <p:txBody>
          <a:bodyPr/>
          <a:lstStyle/>
          <a:p>
            <a:pPr eaLnBrk="1" hangingPunct="1">
              <a:defRPr/>
            </a:pPr>
            <a:r>
              <a:rPr lang="en-US" smtClean="0"/>
              <a:t>The </a:t>
            </a:r>
            <a:r>
              <a:rPr lang="en-US" i="1" smtClean="0"/>
              <a:t>Messenger</a:t>
            </a:r>
            <a:r>
              <a:rPr lang="en-US" smtClean="0"/>
              <a:t> spacecraft was launched in 2004, and will reach Mercury orbit in 2011.</a:t>
            </a:r>
          </a:p>
          <a:p>
            <a:pPr eaLnBrk="1" hangingPunct="1">
              <a:defRPr/>
            </a:pPr>
            <a:r>
              <a:rPr lang="en-US" smtClean="0"/>
              <a:t>On its way to Mercury, </a:t>
            </a:r>
            <a:r>
              <a:rPr lang="en-US" i="1" smtClean="0"/>
              <a:t>Messenger</a:t>
            </a:r>
            <a:r>
              <a:rPr lang="en-US" smtClean="0"/>
              <a:t> will loop around Venus twice and around Mercury three times.  Then it will enter orbit around Mercury.</a:t>
            </a:r>
          </a:p>
          <a:p>
            <a:pPr eaLnBrk="1" hangingPunct="1">
              <a:defRPr/>
            </a:pPr>
            <a:r>
              <a:rPr lang="en-US" smtClean="0"/>
              <a:t>Why are we making </a:t>
            </a:r>
            <a:r>
              <a:rPr lang="en-US" i="1" smtClean="0"/>
              <a:t>Messenger</a:t>
            </a:r>
            <a:r>
              <a:rPr lang="en-US" smtClean="0"/>
              <a:t> do loops around Venus and Mercury?</a:t>
            </a:r>
          </a:p>
          <a:p>
            <a:pPr eaLnBrk="1" hangingPunct="1">
              <a:defRPr/>
            </a:pPr>
            <a:endParaRPr lang="en-US" smtClean="0"/>
          </a:p>
          <a:p>
            <a:pPr eaLnBrk="1" hangingPunct="1">
              <a:defRPr/>
            </a:pPr>
            <a:endParaRPr lang="en-US" smtClean="0"/>
          </a:p>
        </p:txBody>
      </p:sp>
    </p:spTree>
    <p:extLst>
      <p:ext uri="{BB962C8B-B14F-4D97-AF65-F5344CB8AC3E}">
        <p14:creationId xmlns:p14="http://schemas.microsoft.com/office/powerpoint/2010/main" val="19701673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vitalven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4138"/>
            <a:ext cx="853440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4974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4" descr="COMINS 07-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19201"/>
            <a:ext cx="4389438"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6553200" y="1295401"/>
            <a:ext cx="36576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FFFFFF"/>
                </a:solidFill>
              </a:rPr>
              <a:t>Venus is covered with a dense layer of clouds that hides its surface. </a:t>
            </a:r>
          </a:p>
          <a:p>
            <a:pPr fontAlgn="base">
              <a:spcBef>
                <a:spcPct val="50000"/>
              </a:spcBef>
              <a:spcAft>
                <a:spcPct val="0"/>
              </a:spcAft>
            </a:pPr>
            <a:r>
              <a:rPr lang="en-US" altLang="en-US">
                <a:solidFill>
                  <a:srgbClr val="FFFFFF"/>
                </a:solidFill>
              </a:rPr>
              <a:t>Unlike the benign water vapor clouds on Earth, these clouds contain large amounts of sulfur dust and sulfur compounds, giving them a yellow-orange color. </a:t>
            </a:r>
          </a:p>
          <a:p>
            <a:pPr fontAlgn="base">
              <a:spcBef>
                <a:spcPct val="50000"/>
              </a:spcBef>
              <a:spcAft>
                <a:spcPct val="0"/>
              </a:spcAft>
            </a:pPr>
            <a:r>
              <a:rPr lang="en-US" altLang="en-US">
                <a:solidFill>
                  <a:srgbClr val="FFFFFF"/>
                </a:solidFill>
              </a:rPr>
              <a:t>The clouds on Venus are made of concentrated sulfuric acid. </a:t>
            </a:r>
          </a:p>
        </p:txBody>
      </p:sp>
      <p:sp>
        <p:nvSpPr>
          <p:cNvPr id="16390" name="Rectangle 6"/>
          <p:cNvSpPr>
            <a:spLocks noGrp="1" noChangeArrowheads="1"/>
          </p:cNvSpPr>
          <p:nvPr>
            <p:ph type="title"/>
          </p:nvPr>
        </p:nvSpPr>
        <p:spPr>
          <a:xfrm>
            <a:off x="1981200" y="1"/>
            <a:ext cx="8229600" cy="1139825"/>
          </a:xfrm>
        </p:spPr>
        <p:txBody>
          <a:bodyPr/>
          <a:lstStyle/>
          <a:p>
            <a:pPr eaLnBrk="1" hangingPunct="1">
              <a:defRPr/>
            </a:pPr>
            <a:r>
              <a:rPr lang="en-US" smtClean="0"/>
              <a:t>The Clouds of Venus</a:t>
            </a:r>
          </a:p>
        </p:txBody>
      </p:sp>
    </p:spTree>
    <p:extLst>
      <p:ext uri="{BB962C8B-B14F-4D97-AF65-F5344CB8AC3E}">
        <p14:creationId xmlns:p14="http://schemas.microsoft.com/office/powerpoint/2010/main" val="40777922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4" descr="COMINS 0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685800"/>
            <a:ext cx="6324600" cy="56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5"/>
          <p:cNvSpPr txBox="1">
            <a:spLocks noChangeArrowheads="1"/>
          </p:cNvSpPr>
          <p:nvPr/>
        </p:nvSpPr>
        <p:spPr bwMode="auto">
          <a:xfrm>
            <a:off x="1600200" y="1701801"/>
            <a:ext cx="28194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FFFFFF"/>
                </a:solidFill>
              </a:rPr>
              <a:t>We see dramatic increases in both pressure and temperature as we approach the surface of Venus. </a:t>
            </a:r>
          </a:p>
          <a:p>
            <a:pPr fontAlgn="base">
              <a:spcBef>
                <a:spcPct val="50000"/>
              </a:spcBef>
              <a:spcAft>
                <a:spcPct val="0"/>
              </a:spcAft>
            </a:pPr>
            <a:r>
              <a:rPr lang="en-US" altLang="en-US">
                <a:solidFill>
                  <a:srgbClr val="FFFFFF"/>
                </a:solidFill>
              </a:rPr>
              <a:t>At the surface, the temperature is an astounding 860</a:t>
            </a:r>
            <a:r>
              <a:rPr lang="en-US" altLang="en-US">
                <a:solidFill>
                  <a:srgbClr val="FFFFFF"/>
                </a:solidFill>
                <a:sym typeface="Symbol" panose="05050102010706020507" pitchFamily="18" charset="2"/>
              </a:rPr>
              <a:t>F, even hotter than Mercury.</a:t>
            </a:r>
            <a:endParaRPr lang="en-US" altLang="en-US">
              <a:solidFill>
                <a:srgbClr val="FFFFFF"/>
              </a:solidFill>
            </a:endParaRPr>
          </a:p>
        </p:txBody>
      </p:sp>
    </p:spTree>
    <p:extLst>
      <p:ext uri="{BB962C8B-B14F-4D97-AF65-F5344CB8AC3E}">
        <p14:creationId xmlns:p14="http://schemas.microsoft.com/office/powerpoint/2010/main" val="40931334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4" descr="COMINS 07-1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123950"/>
            <a:ext cx="624840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1524000" y="0"/>
            <a:ext cx="8991600" cy="106680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200" b="1">
                <a:solidFill>
                  <a:srgbClr val="B2B2B2"/>
                </a:solidFill>
                <a:effectLst>
                  <a:outerShdw blurRad="38100" dist="38100" dir="2700000" algn="tl">
                    <a:srgbClr val="FFFFFF"/>
                  </a:outerShdw>
                </a:effectLst>
              </a:rPr>
              <a:t>The extreme heating of Venus’ surface is caused by the greenhouse effect</a:t>
            </a:r>
          </a:p>
        </p:txBody>
      </p:sp>
      <p:sp>
        <p:nvSpPr>
          <p:cNvPr id="18436" name="Text Box 6"/>
          <p:cNvSpPr txBox="1">
            <a:spLocks noChangeArrowheads="1"/>
          </p:cNvSpPr>
          <p:nvPr/>
        </p:nvSpPr>
        <p:spPr bwMode="auto">
          <a:xfrm>
            <a:off x="1600200" y="1600201"/>
            <a:ext cx="27432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000">
                <a:solidFill>
                  <a:srgbClr val="FFFFFF"/>
                </a:solidFill>
              </a:rPr>
              <a:t>The carbon dioxide in the atmosphere of Venus acts as a “greenhouse,” trapping the heat from the Sun underneath and the temperature rising until finally thermal equilibrium is reached…when the surface is 860</a:t>
            </a:r>
            <a:r>
              <a:rPr lang="en-US" altLang="en-US" sz="2000">
                <a:solidFill>
                  <a:srgbClr val="FFFFFF"/>
                </a:solidFill>
                <a:sym typeface="Symbol" panose="05050102010706020507" pitchFamily="18" charset="2"/>
              </a:rPr>
              <a:t>F!</a:t>
            </a:r>
            <a:endParaRPr lang="en-US" altLang="en-US" sz="2000">
              <a:solidFill>
                <a:srgbClr val="FFFFFF"/>
              </a:solidFill>
            </a:endParaRPr>
          </a:p>
        </p:txBody>
      </p:sp>
    </p:spTree>
    <p:extLst>
      <p:ext uri="{BB962C8B-B14F-4D97-AF65-F5344CB8AC3E}">
        <p14:creationId xmlns:p14="http://schemas.microsoft.com/office/powerpoint/2010/main" val="3023722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6600" i="1" dirty="0" smtClean="0">
                <a:solidFill>
                  <a:srgbClr val="FFC000"/>
                </a:solidFill>
              </a:rPr>
              <a:t>What are some of the various Hypothesis for the formation of our solar system</a:t>
            </a:r>
            <a:endParaRPr lang="en-US" sz="6600" i="1" dirty="0">
              <a:solidFill>
                <a:srgbClr val="FFC000"/>
              </a:solidFill>
            </a:endParaRPr>
          </a:p>
        </p:txBody>
      </p:sp>
    </p:spTree>
    <p:extLst>
      <p:ext uri="{BB962C8B-B14F-4D97-AF65-F5344CB8AC3E}">
        <p14:creationId xmlns:p14="http://schemas.microsoft.com/office/powerpoint/2010/main" val="2899207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4" descr="COMINS 07-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14401"/>
            <a:ext cx="89154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p:cNvSpPr txBox="1">
            <a:spLocks noChangeArrowheads="1"/>
          </p:cNvSpPr>
          <p:nvPr/>
        </p:nvSpPr>
        <p:spPr bwMode="auto">
          <a:xfrm>
            <a:off x="1676400" y="1"/>
            <a:ext cx="8915400" cy="7016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000">
                <a:solidFill>
                  <a:srgbClr val="FFFFFF"/>
                </a:solidFill>
                <a:effectLst>
                  <a:outerShdw blurRad="38100" dist="38100" dir="2700000" algn="tl">
                    <a:srgbClr val="010199"/>
                  </a:outerShdw>
                </a:effectLst>
              </a:rPr>
              <a:t>This image of Venus’s surface from the Soviet spacecraft Venera 13 shows rock plates that may be fractured lava.  </a:t>
            </a:r>
          </a:p>
        </p:txBody>
      </p:sp>
      <p:sp>
        <p:nvSpPr>
          <p:cNvPr id="15368" name="Text Box 8"/>
          <p:cNvSpPr txBox="1">
            <a:spLocks noChangeArrowheads="1"/>
          </p:cNvSpPr>
          <p:nvPr/>
        </p:nvSpPr>
        <p:spPr bwMode="auto">
          <a:xfrm>
            <a:off x="1524000" y="5943600"/>
            <a:ext cx="8839200" cy="64135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a:solidFill>
                  <a:srgbClr val="FFFFFF"/>
                </a:solidFill>
              </a:rPr>
              <a:t>Unfortunately, this craft was destroyed by the intense pressure and extreme temperatures on the Venusian surface.</a:t>
            </a:r>
            <a:r>
              <a:rPr lang="en-US" b="1">
                <a:solidFill>
                  <a:srgbClr val="FFFFFF"/>
                </a:solidFill>
                <a:effectLst>
                  <a:outerShdw blurRad="38100" dist="38100" dir="2700000" algn="tl">
                    <a:srgbClr val="010199"/>
                  </a:outerShdw>
                </a:effectLst>
              </a:rPr>
              <a:t>  </a:t>
            </a:r>
          </a:p>
        </p:txBody>
      </p:sp>
    </p:spTree>
    <p:extLst>
      <p:ext uri="{BB962C8B-B14F-4D97-AF65-F5344CB8AC3E}">
        <p14:creationId xmlns:p14="http://schemas.microsoft.com/office/powerpoint/2010/main" val="37850682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COMINS 07-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312864"/>
            <a:ext cx="7391400"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6"/>
          <p:cNvSpPr txBox="1">
            <a:spLocks noChangeArrowheads="1"/>
          </p:cNvSpPr>
          <p:nvPr/>
        </p:nvSpPr>
        <p:spPr bwMode="auto">
          <a:xfrm>
            <a:off x="1524000" y="1"/>
            <a:ext cx="9144000" cy="1200329"/>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400" b="1">
                <a:solidFill>
                  <a:srgbClr val="FFFFFF"/>
                </a:solidFill>
                <a:effectLst>
                  <a:outerShdw blurRad="38100" dist="38100" dir="2700000" algn="tl">
                    <a:srgbClr val="010199"/>
                  </a:outerShdw>
                </a:effectLst>
              </a:rPr>
              <a:t>The Magellan spacecraft, in an orbit around Venus, was able to “see through” the thick clouds using radar, giving us the best view of our sister planet. </a:t>
            </a:r>
          </a:p>
        </p:txBody>
      </p:sp>
    </p:spTree>
    <p:extLst>
      <p:ext uri="{BB962C8B-B14F-4D97-AF65-F5344CB8AC3E}">
        <p14:creationId xmlns:p14="http://schemas.microsoft.com/office/powerpoint/2010/main" val="18661348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OMINS 07-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41463"/>
            <a:ext cx="9144000"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1524000" y="0"/>
            <a:ext cx="9144000" cy="1373188"/>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a:solidFill>
                  <a:srgbClr val="B2B2B2"/>
                </a:solidFill>
                <a:effectLst>
                  <a:outerShdw blurRad="38100" dist="38100" dir="2700000" algn="tl">
                    <a:srgbClr val="FFFFFF"/>
                  </a:outerShdw>
                </a:effectLst>
              </a:rPr>
              <a:t>This false color map of Venus, equivalent to a topographical map of Earth, shows the large-scale surface features of the planet.</a:t>
            </a:r>
          </a:p>
        </p:txBody>
      </p:sp>
    </p:spTree>
    <p:extLst>
      <p:ext uri="{BB962C8B-B14F-4D97-AF65-F5344CB8AC3E}">
        <p14:creationId xmlns:p14="http://schemas.microsoft.com/office/powerpoint/2010/main" val="32239184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COMINS 07-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1524000" y="457201"/>
            <a:ext cx="4191000" cy="1200329"/>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400" b="1">
                <a:solidFill>
                  <a:srgbClr val="FFFFFF"/>
                </a:solidFill>
                <a:effectLst>
                  <a:outerShdw blurRad="38100" dist="38100" dir="2700000" algn="tl">
                    <a:srgbClr val="010199"/>
                  </a:outerShdw>
                </a:effectLst>
              </a:rPr>
              <a:t>A global view of Venus using radar images from the Magellan spacecraft</a:t>
            </a:r>
          </a:p>
        </p:txBody>
      </p:sp>
      <p:pic>
        <p:nvPicPr>
          <p:cNvPr id="22532" name="Picture 6" descr="COMINS 07-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048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7"/>
          <p:cNvSpPr txBox="1">
            <a:spLocks noChangeArrowheads="1"/>
          </p:cNvSpPr>
          <p:nvPr/>
        </p:nvSpPr>
        <p:spPr bwMode="auto">
          <a:xfrm>
            <a:off x="5562600" y="5105401"/>
            <a:ext cx="4876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FFFFFF"/>
                </a:solidFill>
              </a:rPr>
              <a:t>The craters found on Venus tend to be in clusters. </a:t>
            </a:r>
          </a:p>
          <a:p>
            <a:pPr fontAlgn="base">
              <a:spcBef>
                <a:spcPct val="50000"/>
              </a:spcBef>
              <a:spcAft>
                <a:spcPct val="0"/>
              </a:spcAft>
            </a:pPr>
            <a:r>
              <a:rPr lang="en-US" altLang="en-US">
                <a:solidFill>
                  <a:srgbClr val="FFFFFF"/>
                </a:solidFill>
              </a:rPr>
              <a:t>This suggests that they were formed from a large single piece of falling debris that was broken up by Venus’s atmosphere. </a:t>
            </a:r>
          </a:p>
        </p:txBody>
      </p:sp>
    </p:spTree>
    <p:extLst>
      <p:ext uri="{BB962C8B-B14F-4D97-AF65-F5344CB8AC3E}">
        <p14:creationId xmlns:p14="http://schemas.microsoft.com/office/powerpoint/2010/main" val="27652751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vitalm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1439"/>
            <a:ext cx="7696200" cy="665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2349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OMINS 07-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14400"/>
            <a:ext cx="4470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p:cNvSpPr txBox="1">
            <a:spLocks noChangeArrowheads="1"/>
          </p:cNvSpPr>
          <p:nvPr/>
        </p:nvSpPr>
        <p:spPr bwMode="auto">
          <a:xfrm>
            <a:off x="1524000" y="0"/>
            <a:ext cx="9144000" cy="106680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200" b="1">
                <a:solidFill>
                  <a:srgbClr val="B2B2B2"/>
                </a:solidFill>
                <a:effectLst>
                  <a:outerShdw blurRad="38100" dist="38100" dir="2700000" algn="tl">
                    <a:srgbClr val="FFFFFF"/>
                  </a:outerShdw>
                </a:effectLst>
              </a:rPr>
              <a:t>Mars has been the Center of Speculation about Extraterrestrial Life</a:t>
            </a:r>
            <a:r>
              <a:rPr lang="en-US" sz="3200">
                <a:solidFill>
                  <a:srgbClr val="000000"/>
                </a:solidFill>
                <a:latin typeface="Times New Roman" pitchFamily="18" charset="0"/>
              </a:rPr>
              <a:t>  </a:t>
            </a:r>
          </a:p>
        </p:txBody>
      </p:sp>
      <p:pic>
        <p:nvPicPr>
          <p:cNvPr id="24580" name="Picture 6" descr="COMINS 07-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385888"/>
            <a:ext cx="3886200"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7"/>
          <p:cNvSpPr txBox="1">
            <a:spLocks noChangeArrowheads="1"/>
          </p:cNvSpPr>
          <p:nvPr/>
        </p:nvSpPr>
        <p:spPr bwMode="auto">
          <a:xfrm>
            <a:off x="1752600" y="5943600"/>
            <a:ext cx="441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FFFFFF"/>
                </a:solidFill>
              </a:rPr>
              <a:t>Early telescope images showed features which were perceived as irrigation canals. </a:t>
            </a:r>
          </a:p>
        </p:txBody>
      </p:sp>
      <p:sp>
        <p:nvSpPr>
          <p:cNvPr id="24582" name="Text Box 8"/>
          <p:cNvSpPr txBox="1">
            <a:spLocks noChangeArrowheads="1"/>
          </p:cNvSpPr>
          <p:nvPr/>
        </p:nvSpPr>
        <p:spPr bwMode="auto">
          <a:xfrm>
            <a:off x="6477000" y="5334000"/>
            <a:ext cx="4191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FFFFFF"/>
                </a:solidFill>
              </a:rPr>
              <a:t>People feared an attack from Mars, like this one portrayed in “The War of the Worlds.”</a:t>
            </a:r>
          </a:p>
        </p:txBody>
      </p:sp>
    </p:spTree>
    <p:extLst>
      <p:ext uri="{BB962C8B-B14F-4D97-AF65-F5344CB8AC3E}">
        <p14:creationId xmlns:p14="http://schemas.microsoft.com/office/powerpoint/2010/main" val="24814067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OMINS 07-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1"/>
            <a:ext cx="914400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1524000" y="228601"/>
            <a:ext cx="9144000" cy="701675"/>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4000" b="1">
                <a:solidFill>
                  <a:srgbClr val="B2B2B2"/>
                </a:solidFill>
                <a:effectLst>
                  <a:outerShdw blurRad="38100" dist="38100" dir="2700000" algn="tl">
                    <a:srgbClr val="FFFFFF"/>
                  </a:outerShdw>
                </a:effectLst>
              </a:rPr>
              <a:t>Topographical Map of Mars</a:t>
            </a:r>
          </a:p>
        </p:txBody>
      </p:sp>
    </p:spTree>
    <p:extLst>
      <p:ext uri="{BB962C8B-B14F-4D97-AF65-F5344CB8AC3E}">
        <p14:creationId xmlns:p14="http://schemas.microsoft.com/office/powerpoint/2010/main" val="30773528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ChangeArrowheads="1"/>
          </p:cNvSpPr>
          <p:nvPr>
            <p:ph type="title"/>
          </p:nvPr>
        </p:nvSpPr>
        <p:spPr/>
        <p:txBody>
          <a:bodyPr/>
          <a:lstStyle/>
          <a:p>
            <a:pPr eaLnBrk="1" hangingPunct="1">
              <a:defRPr/>
            </a:pPr>
            <a:r>
              <a:rPr lang="en-US" smtClean="0"/>
              <a:t>What are these ?</a:t>
            </a:r>
          </a:p>
        </p:txBody>
      </p:sp>
      <p:pic>
        <p:nvPicPr>
          <p:cNvPr id="26627" name="Picture 4" descr="om &amp; vm from MOLA dat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13064" y="1600201"/>
            <a:ext cx="6364287" cy="45307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6200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4" descr="COMINS 07-22a (in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3188"/>
            <a:ext cx="8839200"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1524000" y="1"/>
            <a:ext cx="9144000" cy="885825"/>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600" b="1">
                <a:solidFill>
                  <a:srgbClr val="B2B2B2"/>
                </a:solidFill>
                <a:effectLst>
                  <a:outerShdw blurRad="38100" dist="38100" dir="2700000" algn="tl">
                    <a:srgbClr val="FFFFFF"/>
                  </a:outerShdw>
                </a:effectLst>
              </a:rPr>
              <a:t>The Martian surface includes broad towering volcanoes, vast windswept plains, and enormous canyons.</a:t>
            </a:r>
          </a:p>
        </p:txBody>
      </p:sp>
      <p:sp>
        <p:nvSpPr>
          <p:cNvPr id="27652" name="Text Box 6"/>
          <p:cNvSpPr txBox="1">
            <a:spLocks noChangeArrowheads="1"/>
          </p:cNvSpPr>
          <p:nvPr/>
        </p:nvSpPr>
        <p:spPr bwMode="auto">
          <a:xfrm>
            <a:off x="6477000" y="5486401"/>
            <a:ext cx="3886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FFFFFF"/>
                </a:solidFill>
              </a:rPr>
              <a:t>Valles Marineris is a vast canyon stretchimg over about one-fifth the circumference of Mars (as wide as the United States). </a:t>
            </a:r>
          </a:p>
        </p:txBody>
      </p:sp>
    </p:spTree>
    <p:extLst>
      <p:ext uri="{BB962C8B-B14F-4D97-AF65-F5344CB8AC3E}">
        <p14:creationId xmlns:p14="http://schemas.microsoft.com/office/powerpoint/2010/main" val="32694726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4" descr="COMINS 07-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52550"/>
            <a:ext cx="73152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5"/>
          <p:cNvSpPr txBox="1">
            <a:spLocks noChangeArrowheads="1"/>
          </p:cNvSpPr>
          <p:nvPr/>
        </p:nvSpPr>
        <p:spPr bwMode="auto">
          <a:xfrm>
            <a:off x="1752600" y="1"/>
            <a:ext cx="8915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FF"/>
                </a:solidFill>
              </a:rPr>
              <a:t>Mars also has volcanoes.  The largest of these is Olympus Mons. It covers an area the size of Missouri and rises three times higher than Mount Everest.</a:t>
            </a:r>
          </a:p>
        </p:txBody>
      </p:sp>
    </p:spTree>
    <p:extLst>
      <p:ext uri="{BB962C8B-B14F-4D97-AF65-F5344CB8AC3E}">
        <p14:creationId xmlns:p14="http://schemas.microsoft.com/office/powerpoint/2010/main" val="3699398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895600" y="76201"/>
            <a:ext cx="7772400" cy="792163"/>
          </a:xfrm>
          <a:ln/>
          <a:extLst>
            <a:ext uri="{91240B29-F687-4F45-9708-019B960494DF}">
              <a14:hiddenLine xmlns:a14="http://schemas.microsoft.com/office/drawing/2010/main" w="9525">
                <a:solidFill>
                  <a:srgbClr val="FF3300"/>
                </a:solidFill>
                <a:miter lim="800000"/>
                <a:headEnd/>
                <a:tailEnd/>
              </a14:hiddenLine>
            </a:ext>
          </a:extLst>
        </p:spPr>
        <p:txBody>
          <a:bodyPr/>
          <a:lstStyle/>
          <a:p>
            <a:pPr algn="l"/>
            <a:r>
              <a:rPr lang="en-US" altLang="en-US">
                <a:solidFill>
                  <a:srgbClr val="000099"/>
                </a:solidFill>
              </a:rPr>
              <a:t>Early Hypotheses</a:t>
            </a:r>
          </a:p>
        </p:txBody>
      </p:sp>
      <p:sp>
        <p:nvSpPr>
          <p:cNvPr id="171011" name="Line 3"/>
          <p:cNvSpPr>
            <a:spLocks noChangeShapeType="1"/>
          </p:cNvSpPr>
          <p:nvPr/>
        </p:nvSpPr>
        <p:spPr bwMode="auto">
          <a:xfrm>
            <a:off x="2209800" y="838200"/>
            <a:ext cx="5257800" cy="0"/>
          </a:xfrm>
          <a:prstGeom prst="line">
            <a:avLst/>
          </a:prstGeom>
          <a:noFill/>
          <a:ln w="190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pic>
        <p:nvPicPr>
          <p:cNvPr id="171022" name="Picture 14" descr="01a"/>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667000" y="927100"/>
            <a:ext cx="4038600" cy="2224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1023" name="Picture 15" descr="01b"/>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667000" y="3886201"/>
            <a:ext cx="4038600" cy="1971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1024" name="Text Box 16"/>
          <p:cNvSpPr txBox="1">
            <a:spLocks noChangeArrowheads="1"/>
          </p:cNvSpPr>
          <p:nvPr/>
        </p:nvSpPr>
        <p:spPr bwMode="auto">
          <a:xfrm>
            <a:off x="6813550" y="1066800"/>
            <a:ext cx="381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buFontTx/>
              <a:buChar char="•"/>
            </a:pPr>
            <a:r>
              <a:rPr lang="en-US" altLang="en-US" sz="2200" dirty="0">
                <a:solidFill>
                  <a:srgbClr val="333399"/>
                </a:solidFill>
              </a:rPr>
              <a:t> </a:t>
            </a:r>
            <a:r>
              <a:rPr lang="en-US" altLang="en-US" sz="2200" b="1" i="1" u="sng" dirty="0">
                <a:solidFill>
                  <a:srgbClr val="333399"/>
                </a:solidFill>
              </a:rPr>
              <a:t>catastrophic hypotheses</a:t>
            </a:r>
            <a:r>
              <a:rPr lang="en-US" altLang="en-US" sz="2200" dirty="0">
                <a:solidFill>
                  <a:srgbClr val="333399"/>
                </a:solidFill>
              </a:rPr>
              <a:t>, e.g., passing star hypothesis: </a:t>
            </a:r>
          </a:p>
        </p:txBody>
      </p:sp>
      <p:sp>
        <p:nvSpPr>
          <p:cNvPr id="171025" name="Text Box 17"/>
          <p:cNvSpPr txBox="1">
            <a:spLocks noChangeArrowheads="1"/>
          </p:cNvSpPr>
          <p:nvPr/>
        </p:nvSpPr>
        <p:spPr bwMode="auto">
          <a:xfrm>
            <a:off x="6683375" y="1955801"/>
            <a:ext cx="39624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100">
                <a:solidFill>
                  <a:srgbClr val="333399"/>
                </a:solidFill>
              </a:rPr>
              <a:t>Star passing the sun closely tore material out of the sun, from which planets could form (no longer considered)</a:t>
            </a:r>
          </a:p>
        </p:txBody>
      </p:sp>
      <p:sp>
        <p:nvSpPr>
          <p:cNvPr id="171026" name="Text Box 18"/>
          <p:cNvSpPr txBox="1">
            <a:spLocks noChangeArrowheads="1"/>
          </p:cNvSpPr>
          <p:nvPr/>
        </p:nvSpPr>
        <p:spPr bwMode="auto">
          <a:xfrm>
            <a:off x="2743200" y="3124201"/>
            <a:ext cx="441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a:solidFill>
                  <a:srgbClr val="333399"/>
                </a:solidFill>
              </a:rPr>
              <a:t>Catastrophic hypotheses predict: Only few stars should have planets!</a:t>
            </a:r>
          </a:p>
        </p:txBody>
      </p:sp>
      <p:sp>
        <p:nvSpPr>
          <p:cNvPr id="171027" name="Text Box 19"/>
          <p:cNvSpPr txBox="1">
            <a:spLocks noChangeArrowheads="1"/>
          </p:cNvSpPr>
          <p:nvPr/>
        </p:nvSpPr>
        <p:spPr bwMode="auto">
          <a:xfrm>
            <a:off x="6934200" y="3810000"/>
            <a:ext cx="358140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buFontTx/>
              <a:buChar char="•"/>
            </a:pPr>
            <a:r>
              <a:rPr lang="en-US" altLang="en-US" sz="1900" dirty="0">
                <a:solidFill>
                  <a:srgbClr val="333399"/>
                </a:solidFill>
              </a:rPr>
              <a:t> </a:t>
            </a:r>
            <a:r>
              <a:rPr lang="en-US" altLang="en-US" sz="1900" b="1" i="1" u="sng" dirty="0">
                <a:solidFill>
                  <a:srgbClr val="333399"/>
                </a:solidFill>
              </a:rPr>
              <a:t>evolutionary hypotheses</a:t>
            </a:r>
            <a:r>
              <a:rPr lang="en-US" altLang="en-US" sz="1900" dirty="0">
                <a:solidFill>
                  <a:srgbClr val="333399"/>
                </a:solidFill>
              </a:rPr>
              <a:t>, e.g., Laplace’s nebular hypothesis: </a:t>
            </a:r>
          </a:p>
        </p:txBody>
      </p:sp>
      <p:sp>
        <p:nvSpPr>
          <p:cNvPr id="171028" name="Text Box 20"/>
          <p:cNvSpPr txBox="1">
            <a:spLocks noChangeArrowheads="1"/>
          </p:cNvSpPr>
          <p:nvPr/>
        </p:nvSpPr>
        <p:spPr bwMode="auto">
          <a:xfrm>
            <a:off x="6781800" y="4632325"/>
            <a:ext cx="3886200"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1900">
                <a:solidFill>
                  <a:srgbClr val="333399"/>
                </a:solidFill>
              </a:rPr>
              <a:t>Rings of material separate from the spinning cloud, carrying away angular momentum of the cloud </a:t>
            </a:r>
            <a:r>
              <a:rPr lang="en-US" altLang="en-US">
                <a:solidFill>
                  <a:srgbClr val="333399"/>
                </a:solidFill>
                <a:sym typeface="Symbol" panose="05050102010706020507" pitchFamily="18" charset="2"/>
              </a:rPr>
              <a:t></a:t>
            </a:r>
            <a:r>
              <a:rPr lang="en-US" altLang="en-US">
                <a:solidFill>
                  <a:srgbClr val="000000"/>
                </a:solidFill>
              </a:rPr>
              <a:t> </a:t>
            </a:r>
            <a:r>
              <a:rPr lang="en-US" altLang="en-US" sz="1900">
                <a:solidFill>
                  <a:srgbClr val="333399"/>
                </a:solidFill>
              </a:rPr>
              <a:t>cloud could contract further (forming the sun)</a:t>
            </a:r>
          </a:p>
        </p:txBody>
      </p:sp>
      <p:sp>
        <p:nvSpPr>
          <p:cNvPr id="171029" name="Text Box 21"/>
          <p:cNvSpPr txBox="1">
            <a:spLocks noChangeArrowheads="1"/>
          </p:cNvSpPr>
          <p:nvPr/>
        </p:nvSpPr>
        <p:spPr bwMode="auto">
          <a:xfrm>
            <a:off x="2743200" y="5829301"/>
            <a:ext cx="396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a:solidFill>
                  <a:srgbClr val="333399"/>
                </a:solidFill>
              </a:rPr>
              <a:t>Evolutionary hypotheses predict: Most stars should have planets!</a:t>
            </a:r>
          </a:p>
        </p:txBody>
      </p:sp>
      <p:pic>
        <p:nvPicPr>
          <p:cNvPr id="17102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461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1024"/>
                                        </p:tgtEl>
                                        <p:attrNameLst>
                                          <p:attrName>style.visibility</p:attrName>
                                        </p:attrNameLst>
                                      </p:cBhvr>
                                      <p:to>
                                        <p:strVal val="visible"/>
                                      </p:to>
                                    </p:set>
                                    <p:animEffect transition="in" filter="slide(fromBottom)">
                                      <p:cBhvr>
                                        <p:cTn id="7" dur="500"/>
                                        <p:tgtEl>
                                          <p:spTgt spid="1710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71022"/>
                                        </p:tgtEl>
                                        <p:attrNameLst>
                                          <p:attrName>style.visibility</p:attrName>
                                        </p:attrNameLst>
                                      </p:cBhvr>
                                      <p:to>
                                        <p:strVal val="visible"/>
                                      </p:to>
                                    </p:set>
                                    <p:anim calcmode="lin" valueType="num">
                                      <p:cBhvr additive="base">
                                        <p:cTn id="12" dur="500" fill="hold"/>
                                        <p:tgtEl>
                                          <p:spTgt spid="171022"/>
                                        </p:tgtEl>
                                        <p:attrNameLst>
                                          <p:attrName>ppt_x</p:attrName>
                                        </p:attrNameLst>
                                      </p:cBhvr>
                                      <p:tavLst>
                                        <p:tav tm="0">
                                          <p:val>
                                            <p:strVal val="0-#ppt_w/2"/>
                                          </p:val>
                                        </p:tav>
                                        <p:tav tm="100000">
                                          <p:val>
                                            <p:strVal val="#ppt_x"/>
                                          </p:val>
                                        </p:tav>
                                      </p:tavLst>
                                    </p:anim>
                                    <p:anim calcmode="lin" valueType="num">
                                      <p:cBhvr additive="base">
                                        <p:cTn id="13" dur="500" fill="hold"/>
                                        <p:tgtEl>
                                          <p:spTgt spid="17102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71025"/>
                                        </p:tgtEl>
                                        <p:attrNameLst>
                                          <p:attrName>style.visibility</p:attrName>
                                        </p:attrNameLst>
                                      </p:cBhvr>
                                      <p:to>
                                        <p:strVal val="visible"/>
                                      </p:to>
                                    </p:set>
                                    <p:animEffect transition="in" filter="slide(fromBottom)">
                                      <p:cBhvr>
                                        <p:cTn id="18" dur="500"/>
                                        <p:tgtEl>
                                          <p:spTgt spid="17102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71026"/>
                                        </p:tgtEl>
                                        <p:attrNameLst>
                                          <p:attrName>style.visibility</p:attrName>
                                        </p:attrNameLst>
                                      </p:cBhvr>
                                      <p:to>
                                        <p:strVal val="visible"/>
                                      </p:to>
                                    </p:set>
                                    <p:animEffect transition="in" filter="slide(fromBottom)">
                                      <p:cBhvr>
                                        <p:cTn id="23" dur="500"/>
                                        <p:tgtEl>
                                          <p:spTgt spid="1710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71027"/>
                                        </p:tgtEl>
                                        <p:attrNameLst>
                                          <p:attrName>style.visibility</p:attrName>
                                        </p:attrNameLst>
                                      </p:cBhvr>
                                      <p:to>
                                        <p:strVal val="visible"/>
                                      </p:to>
                                    </p:set>
                                    <p:animEffect transition="in" filter="slide(fromBottom)">
                                      <p:cBhvr>
                                        <p:cTn id="28" dur="500"/>
                                        <p:tgtEl>
                                          <p:spTgt spid="17102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171023"/>
                                        </p:tgtEl>
                                        <p:attrNameLst>
                                          <p:attrName>style.visibility</p:attrName>
                                        </p:attrNameLst>
                                      </p:cBhvr>
                                      <p:to>
                                        <p:strVal val="visible"/>
                                      </p:to>
                                    </p:set>
                                    <p:anim calcmode="lin" valueType="num">
                                      <p:cBhvr additive="base">
                                        <p:cTn id="33" dur="500" fill="hold"/>
                                        <p:tgtEl>
                                          <p:spTgt spid="171023"/>
                                        </p:tgtEl>
                                        <p:attrNameLst>
                                          <p:attrName>ppt_x</p:attrName>
                                        </p:attrNameLst>
                                      </p:cBhvr>
                                      <p:tavLst>
                                        <p:tav tm="0">
                                          <p:val>
                                            <p:strVal val="0-#ppt_w/2"/>
                                          </p:val>
                                        </p:tav>
                                        <p:tav tm="100000">
                                          <p:val>
                                            <p:strVal val="#ppt_x"/>
                                          </p:val>
                                        </p:tav>
                                      </p:tavLst>
                                    </p:anim>
                                    <p:anim calcmode="lin" valueType="num">
                                      <p:cBhvr additive="base">
                                        <p:cTn id="34" dur="500" fill="hold"/>
                                        <p:tgtEl>
                                          <p:spTgt spid="171023"/>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71028"/>
                                        </p:tgtEl>
                                        <p:attrNameLst>
                                          <p:attrName>style.visibility</p:attrName>
                                        </p:attrNameLst>
                                      </p:cBhvr>
                                      <p:to>
                                        <p:strVal val="visible"/>
                                      </p:to>
                                    </p:set>
                                    <p:animEffect transition="in" filter="slide(fromBottom)">
                                      <p:cBhvr>
                                        <p:cTn id="39" dur="500"/>
                                        <p:tgtEl>
                                          <p:spTgt spid="17102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71029"/>
                                        </p:tgtEl>
                                        <p:attrNameLst>
                                          <p:attrName>style.visibility</p:attrName>
                                        </p:attrNameLst>
                                      </p:cBhvr>
                                      <p:to>
                                        <p:strVal val="visible"/>
                                      </p:to>
                                    </p:set>
                                    <p:animEffect transition="in" filter="slide(fromBottom)">
                                      <p:cBhvr>
                                        <p:cTn id="44" dur="500"/>
                                        <p:tgtEl>
                                          <p:spTgt spid="17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4" grpId="0" autoUpdateAnimBg="0"/>
      <p:bldP spid="171025" grpId="0" autoUpdateAnimBg="0"/>
      <p:bldP spid="171026" grpId="0" autoUpdateAnimBg="0"/>
      <p:bldP spid="171027" grpId="0" autoUpdateAnimBg="0"/>
      <p:bldP spid="171028" grpId="0" autoUpdateAnimBg="0"/>
      <p:bldP spid="171029"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endParaRPr lang="en-US" smtClean="0"/>
          </a:p>
        </p:txBody>
      </p:sp>
      <p:pic>
        <p:nvPicPr>
          <p:cNvPr id="29699" name="Picture 3" descr="om obliqu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43401" y="0"/>
            <a:ext cx="3344863" cy="6992938"/>
          </a:xfrm>
          <a:noFill/>
          <a:extLst>
            <a:ext uri="{909E8E84-426E-40DD-AFC4-6F175D3DCCD1}">
              <a14:hiddenFill xmlns:a14="http://schemas.microsoft.com/office/drawing/2010/main">
                <a:solidFill>
                  <a:srgbClr val="FFFFFF"/>
                </a:solidFill>
              </a14:hiddenFill>
            </a:ext>
          </a:extLst>
        </p:spPr>
      </p:pic>
      <p:sp>
        <p:nvSpPr>
          <p:cNvPr id="29700" name="Text Box 4"/>
          <p:cNvSpPr txBox="1">
            <a:spLocks noChangeArrowheads="1"/>
          </p:cNvSpPr>
          <p:nvPr/>
        </p:nvSpPr>
        <p:spPr bwMode="auto">
          <a:xfrm>
            <a:off x="8670925" y="5294313"/>
            <a:ext cx="1327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FFFFFF"/>
                </a:solidFill>
              </a:rPr>
              <a:t>Thanks to</a:t>
            </a:r>
          </a:p>
          <a:p>
            <a:pPr eaLnBrk="0" fontAlgn="base" hangingPunct="0">
              <a:spcBef>
                <a:spcPct val="0"/>
              </a:spcBef>
              <a:spcAft>
                <a:spcPct val="0"/>
              </a:spcAft>
            </a:pPr>
            <a:r>
              <a:rPr lang="en-US" altLang="en-US" b="1">
                <a:solidFill>
                  <a:srgbClr val="FFFFFF"/>
                </a:solidFill>
              </a:rPr>
              <a:t>Will Lynch</a:t>
            </a:r>
          </a:p>
        </p:txBody>
      </p:sp>
    </p:spTree>
    <p:extLst>
      <p:ext uri="{BB962C8B-B14F-4D97-AF65-F5344CB8AC3E}">
        <p14:creationId xmlns:p14="http://schemas.microsoft.com/office/powerpoint/2010/main" val="14632089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endParaRPr lang="en-US" smtClean="0"/>
          </a:p>
        </p:txBody>
      </p:sp>
      <p:pic>
        <p:nvPicPr>
          <p:cNvPr id="30723" name="Picture 3" descr="om top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152400"/>
            <a:ext cx="6883400" cy="6870700"/>
          </a:xfrm>
          <a:noFill/>
          <a:extLst>
            <a:ext uri="{909E8E84-426E-40DD-AFC4-6F175D3DCCD1}">
              <a14:hiddenFill xmlns:a14="http://schemas.microsoft.com/office/drawing/2010/main">
                <a:solidFill>
                  <a:srgbClr val="FFFFFF"/>
                </a:solidFill>
              </a14:hiddenFill>
            </a:ext>
          </a:extLst>
        </p:spPr>
      </p:pic>
      <p:sp>
        <p:nvSpPr>
          <p:cNvPr id="30724" name="Text Box 4"/>
          <p:cNvSpPr txBox="1">
            <a:spLocks noChangeArrowheads="1"/>
          </p:cNvSpPr>
          <p:nvPr/>
        </p:nvSpPr>
        <p:spPr bwMode="auto">
          <a:xfrm>
            <a:off x="9448800" y="4684714"/>
            <a:ext cx="984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FFFFFF"/>
                </a:solidFill>
              </a:rPr>
              <a:t>Thanks</a:t>
            </a:r>
          </a:p>
          <a:p>
            <a:pPr eaLnBrk="0" fontAlgn="base" hangingPunct="0">
              <a:spcBef>
                <a:spcPct val="0"/>
              </a:spcBef>
              <a:spcAft>
                <a:spcPct val="0"/>
              </a:spcAft>
            </a:pPr>
            <a:r>
              <a:rPr lang="en-US" altLang="en-US" b="1">
                <a:solidFill>
                  <a:srgbClr val="FFFFFF"/>
                </a:solidFill>
              </a:rPr>
              <a:t>to</a:t>
            </a:r>
          </a:p>
          <a:p>
            <a:pPr eaLnBrk="0" fontAlgn="base" hangingPunct="0">
              <a:spcBef>
                <a:spcPct val="0"/>
              </a:spcBef>
              <a:spcAft>
                <a:spcPct val="0"/>
              </a:spcAft>
            </a:pPr>
            <a:r>
              <a:rPr lang="en-US" altLang="en-US" b="1">
                <a:solidFill>
                  <a:srgbClr val="FFFFFF"/>
                </a:solidFill>
              </a:rPr>
              <a:t>Will</a:t>
            </a:r>
          </a:p>
          <a:p>
            <a:pPr eaLnBrk="0" fontAlgn="base" hangingPunct="0">
              <a:spcBef>
                <a:spcPct val="0"/>
              </a:spcBef>
              <a:spcAft>
                <a:spcPct val="0"/>
              </a:spcAft>
            </a:pPr>
            <a:r>
              <a:rPr lang="en-US" altLang="en-US" b="1">
                <a:solidFill>
                  <a:srgbClr val="FFFFFF"/>
                </a:solidFill>
              </a:rPr>
              <a:t>Lynch</a:t>
            </a:r>
          </a:p>
        </p:txBody>
      </p:sp>
    </p:spTree>
    <p:extLst>
      <p:ext uri="{BB962C8B-B14F-4D97-AF65-F5344CB8AC3E}">
        <p14:creationId xmlns:p14="http://schemas.microsoft.com/office/powerpoint/2010/main" val="35904234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OMINS 07-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08076"/>
            <a:ext cx="85344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1524000" y="22860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B2B2B2"/>
                </a:solidFill>
                <a:effectLst>
                  <a:outerShdw blurRad="38100" dist="38100" dir="2700000" algn="tl">
                    <a:srgbClr val="FFFFFF"/>
                  </a:outerShdw>
                </a:effectLst>
              </a:rPr>
              <a:t>Impact Craters on Mars</a:t>
            </a:r>
          </a:p>
        </p:txBody>
      </p:sp>
      <p:sp>
        <p:nvSpPr>
          <p:cNvPr id="31748" name="Text Box 4"/>
          <p:cNvSpPr txBox="1">
            <a:spLocks noChangeArrowheads="1"/>
          </p:cNvSpPr>
          <p:nvPr/>
        </p:nvSpPr>
        <p:spPr bwMode="auto">
          <a:xfrm>
            <a:off x="1752600" y="579120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FFFFFF"/>
                </a:solidFill>
              </a:rPr>
              <a:t>Most of these craters are found in the Southern Hemisphere, suggesting that the Northern Hemisphere has been resurfaced. </a:t>
            </a:r>
          </a:p>
        </p:txBody>
      </p:sp>
    </p:spTree>
    <p:extLst>
      <p:ext uri="{BB962C8B-B14F-4D97-AF65-F5344CB8AC3E}">
        <p14:creationId xmlns:p14="http://schemas.microsoft.com/office/powerpoint/2010/main" val="21420846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4" descr="COMINS 07-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219200"/>
            <a:ext cx="3706813"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descr="COMINS 07-2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95401"/>
            <a:ext cx="40386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6"/>
          <p:cNvSpPr txBox="1">
            <a:spLocks noChangeArrowheads="1"/>
          </p:cNvSpPr>
          <p:nvPr/>
        </p:nvSpPr>
        <p:spPr bwMode="auto">
          <a:xfrm>
            <a:off x="1524000" y="1"/>
            <a:ext cx="9144000" cy="1190625"/>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a:solidFill>
                  <a:srgbClr val="B2B2B2"/>
                </a:solidFill>
                <a:effectLst>
                  <a:outerShdw blurRad="38100" dist="38100" dir="2700000" algn="tl">
                    <a:srgbClr val="FFFFFF"/>
                  </a:outerShdw>
                </a:effectLst>
              </a:rPr>
              <a:t>The Martian surface also has some unusual features</a:t>
            </a:r>
          </a:p>
        </p:txBody>
      </p:sp>
      <p:sp>
        <p:nvSpPr>
          <p:cNvPr id="32773" name="Text Box 7"/>
          <p:cNvSpPr txBox="1">
            <a:spLocks noChangeArrowheads="1"/>
          </p:cNvSpPr>
          <p:nvPr/>
        </p:nvSpPr>
        <p:spPr bwMode="auto">
          <a:xfrm>
            <a:off x="1981200" y="5181600"/>
            <a:ext cx="335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b="1">
                <a:solidFill>
                  <a:srgbClr val="FFFFFF"/>
                </a:solidFill>
              </a:rPr>
              <a:t>Apparent “face” on the Martian surface.</a:t>
            </a:r>
          </a:p>
        </p:txBody>
      </p:sp>
      <p:sp>
        <p:nvSpPr>
          <p:cNvPr id="26632" name="Text Box 8"/>
          <p:cNvSpPr txBox="1">
            <a:spLocks noChangeArrowheads="1"/>
          </p:cNvSpPr>
          <p:nvPr/>
        </p:nvSpPr>
        <p:spPr bwMode="auto">
          <a:xfrm>
            <a:off x="6248400" y="5105400"/>
            <a:ext cx="4038600" cy="9159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b="1">
                <a:solidFill>
                  <a:srgbClr val="FFFFFF"/>
                </a:solidFill>
                <a:effectLst>
                  <a:outerShdw blurRad="38100" dist="38100" dir="2700000" algn="tl">
                    <a:srgbClr val="010199"/>
                  </a:outerShdw>
                </a:effectLst>
              </a:rPr>
              <a:t>22 years later, with improved technology, the feature looks more natural.</a:t>
            </a:r>
          </a:p>
        </p:txBody>
      </p:sp>
    </p:spTree>
    <p:extLst>
      <p:ext uri="{BB962C8B-B14F-4D97-AF65-F5344CB8AC3E}">
        <p14:creationId xmlns:p14="http://schemas.microsoft.com/office/powerpoint/2010/main" val="33221238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COMINS 07-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8839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1676400" y="760413"/>
            <a:ext cx="891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FFFFFF"/>
                </a:solidFill>
              </a:rPr>
              <a:t>Mars is tilted on its axis by 25.19</a:t>
            </a:r>
            <a:r>
              <a:rPr lang="en-US" altLang="en-US">
                <a:solidFill>
                  <a:srgbClr val="FFFFFF"/>
                </a:solidFill>
                <a:sym typeface="Symbol" panose="05050102010706020507" pitchFamily="18" charset="2"/>
              </a:rPr>
              <a:t> (nearly the same as Earth) and the hemispheres experience seasons that can be observed by examining the polar caps. </a:t>
            </a:r>
          </a:p>
        </p:txBody>
      </p:sp>
      <p:sp>
        <p:nvSpPr>
          <p:cNvPr id="27654" name="Text Box 6"/>
          <p:cNvSpPr txBox="1">
            <a:spLocks noChangeArrowheads="1"/>
          </p:cNvSpPr>
          <p:nvPr/>
        </p:nvSpPr>
        <p:spPr bwMode="auto">
          <a:xfrm>
            <a:off x="1524000" y="0"/>
            <a:ext cx="9144000" cy="6413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3600" b="1" dirty="0">
                <a:solidFill>
                  <a:srgbClr val="B2B2B2"/>
                </a:solidFill>
                <a:effectLst>
                  <a:outerShdw blurRad="38100" dist="38100" dir="2700000" algn="tl">
                    <a:srgbClr val="FFFFFF"/>
                  </a:outerShdw>
                </a:effectLst>
              </a:rPr>
              <a:t>Martian Seasons</a:t>
            </a:r>
          </a:p>
        </p:txBody>
      </p:sp>
      <p:sp>
        <p:nvSpPr>
          <p:cNvPr id="33797" name="Text Box 7"/>
          <p:cNvSpPr txBox="1">
            <a:spLocks noChangeArrowheads="1"/>
          </p:cNvSpPr>
          <p:nvPr/>
        </p:nvSpPr>
        <p:spPr bwMode="auto">
          <a:xfrm>
            <a:off x="1752600" y="5791201"/>
            <a:ext cx="4267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1600">
                <a:solidFill>
                  <a:srgbClr val="FFFFFF"/>
                </a:solidFill>
              </a:rPr>
              <a:t>Large ice cap made mostly of frozen carbon dioxide (dry ice)</a:t>
            </a:r>
          </a:p>
        </p:txBody>
      </p:sp>
      <p:sp>
        <p:nvSpPr>
          <p:cNvPr id="33798" name="Text Box 9"/>
          <p:cNvSpPr txBox="1">
            <a:spLocks noChangeArrowheads="1"/>
          </p:cNvSpPr>
          <p:nvPr/>
        </p:nvSpPr>
        <p:spPr bwMode="auto">
          <a:xfrm>
            <a:off x="6553200" y="5819776"/>
            <a:ext cx="388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1600">
                <a:solidFill>
                  <a:srgbClr val="FFFFFF"/>
                </a:solidFill>
              </a:rPr>
              <a:t>The dry ice sublimates, leaving a much smaller polar cap</a:t>
            </a:r>
          </a:p>
        </p:txBody>
      </p:sp>
    </p:spTree>
    <p:extLst>
      <p:ext uri="{BB962C8B-B14F-4D97-AF65-F5344CB8AC3E}">
        <p14:creationId xmlns:p14="http://schemas.microsoft.com/office/powerpoint/2010/main" val="20744593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user\Desktop\holy c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90600"/>
            <a:ext cx="762000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981200" y="277814"/>
            <a:ext cx="8229600" cy="636587"/>
          </a:xfrm>
        </p:spPr>
        <p:txBody>
          <a:bodyPr/>
          <a:lstStyle/>
          <a:p>
            <a:pPr>
              <a:defRPr/>
            </a:pPr>
            <a:r>
              <a:rPr lang="en-US" sz="3000" dirty="0"/>
              <a:t>Water Ice – North Pole – Phoenix Lander</a:t>
            </a:r>
          </a:p>
        </p:txBody>
      </p:sp>
    </p:spTree>
    <p:extLst>
      <p:ext uri="{BB962C8B-B14F-4D97-AF65-F5344CB8AC3E}">
        <p14:creationId xmlns:p14="http://schemas.microsoft.com/office/powerpoint/2010/main" val="42273946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COMINS 07-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228600"/>
            <a:ext cx="2667000" cy="23749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5843" name="Picture 5" descr="COMINS 0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19276"/>
            <a:ext cx="60960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6"/>
          <p:cNvSpPr txBox="1">
            <a:spLocks noChangeArrowheads="1"/>
          </p:cNvSpPr>
          <p:nvPr/>
        </p:nvSpPr>
        <p:spPr bwMode="auto">
          <a:xfrm>
            <a:off x="1828800" y="228601"/>
            <a:ext cx="5791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000" b="1">
                <a:solidFill>
                  <a:srgbClr val="FFFFFF"/>
                </a:solidFill>
              </a:rPr>
              <a:t>Although it is sometimes blue, the Martian sky generally takes on a rust color because of dust particles blown into the atmosphere by strong winds. </a:t>
            </a:r>
          </a:p>
        </p:txBody>
      </p:sp>
    </p:spTree>
    <p:extLst>
      <p:ext uri="{BB962C8B-B14F-4D97-AF65-F5344CB8AC3E}">
        <p14:creationId xmlns:p14="http://schemas.microsoft.com/office/powerpoint/2010/main" val="26444770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COMINS 07-2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814" y="1447800"/>
            <a:ext cx="42830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5" descr="COMINS 07-2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864" y="228600"/>
            <a:ext cx="404653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p:cNvSpPr txBox="1">
            <a:spLocks noChangeArrowheads="1"/>
          </p:cNvSpPr>
          <p:nvPr/>
        </p:nvSpPr>
        <p:spPr bwMode="auto">
          <a:xfrm>
            <a:off x="1752600" y="0"/>
            <a:ext cx="4419600" cy="13731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800" b="1">
                <a:solidFill>
                  <a:srgbClr val="B2B2B2"/>
                </a:solidFill>
                <a:effectLst>
                  <a:outerShdw blurRad="38100" dist="38100" dir="2700000" algn="tl">
                    <a:srgbClr val="FFFFFF"/>
                  </a:outerShdw>
                </a:effectLst>
              </a:rPr>
              <a:t>High winds create dust devils on the Martian surface.</a:t>
            </a:r>
          </a:p>
        </p:txBody>
      </p:sp>
      <p:sp>
        <p:nvSpPr>
          <p:cNvPr id="36869" name="Text Box 7"/>
          <p:cNvSpPr txBox="1">
            <a:spLocks noChangeArrowheads="1"/>
          </p:cNvSpPr>
          <p:nvPr/>
        </p:nvSpPr>
        <p:spPr bwMode="auto">
          <a:xfrm>
            <a:off x="3581400" y="5743575"/>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b="1">
                <a:solidFill>
                  <a:srgbClr val="000000"/>
                </a:solidFill>
              </a:rPr>
              <a:t>A DUST DEVIL FROM ABOVE</a:t>
            </a:r>
          </a:p>
        </p:txBody>
      </p:sp>
      <p:sp>
        <p:nvSpPr>
          <p:cNvPr id="36870" name="Text Box 8"/>
          <p:cNvSpPr txBox="1">
            <a:spLocks noChangeArrowheads="1"/>
          </p:cNvSpPr>
          <p:nvPr/>
        </p:nvSpPr>
        <p:spPr bwMode="auto">
          <a:xfrm>
            <a:off x="8382000" y="4953001"/>
            <a:ext cx="1752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b="1">
                <a:solidFill>
                  <a:srgbClr val="000000"/>
                </a:solidFill>
              </a:rPr>
              <a:t>DARK STREAKS SHOW THE PATH OF DUST DEVILS</a:t>
            </a:r>
          </a:p>
        </p:txBody>
      </p:sp>
    </p:spTree>
    <p:extLst>
      <p:ext uri="{BB962C8B-B14F-4D97-AF65-F5344CB8AC3E}">
        <p14:creationId xmlns:p14="http://schemas.microsoft.com/office/powerpoint/2010/main" val="19774971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COMINS 07-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2743200"/>
            <a:ext cx="8723313"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7"/>
          <p:cNvSpPr txBox="1">
            <a:spLocks noChangeArrowheads="1"/>
          </p:cNvSpPr>
          <p:nvPr/>
        </p:nvSpPr>
        <p:spPr bwMode="auto">
          <a:xfrm>
            <a:off x="1676400" y="228600"/>
            <a:ext cx="8991600" cy="17399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600" b="1">
                <a:solidFill>
                  <a:srgbClr val="B2B2B2"/>
                </a:solidFill>
                <a:effectLst>
                  <a:outerShdw blurRad="38100" dist="38100" dir="2700000" algn="tl">
                    <a:srgbClr val="FFFFFF"/>
                  </a:outerShdw>
                </a:effectLst>
              </a:rPr>
              <a:t>By studying the rocks found in the craters on Mars, we hope to gain insight into the history of Martian water. </a:t>
            </a:r>
          </a:p>
        </p:txBody>
      </p:sp>
      <p:sp>
        <p:nvSpPr>
          <p:cNvPr id="37892" name="Text Box 8"/>
          <p:cNvSpPr txBox="1">
            <a:spLocks noChangeArrowheads="1"/>
          </p:cNvSpPr>
          <p:nvPr/>
        </p:nvSpPr>
        <p:spPr bwMode="auto">
          <a:xfrm>
            <a:off x="5334000" y="4921250"/>
            <a:ext cx="518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FFFFFF"/>
                </a:solidFill>
              </a:rPr>
              <a:t>The crater Endurance, photographed by the Martian rover “Opportunity”</a:t>
            </a:r>
          </a:p>
        </p:txBody>
      </p:sp>
    </p:spTree>
    <p:extLst>
      <p:ext uri="{BB962C8B-B14F-4D97-AF65-F5344CB8AC3E}">
        <p14:creationId xmlns:p14="http://schemas.microsoft.com/office/powerpoint/2010/main" val="8822135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COMINS 07-3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525" y="1676400"/>
            <a:ext cx="38052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5" descr="COMINS 07-3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76400"/>
            <a:ext cx="43053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6"/>
          <p:cNvSpPr txBox="1">
            <a:spLocks noChangeArrowheads="1"/>
          </p:cNvSpPr>
          <p:nvPr/>
        </p:nvSpPr>
        <p:spPr bwMode="auto">
          <a:xfrm>
            <a:off x="1524000" y="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a:solidFill>
                  <a:srgbClr val="FFFFFF"/>
                </a:solidFill>
              </a:rPr>
              <a:t>The winding canyons found on the Martian surface are similar to those found in river beds on Earth, suggesting that liquid water once flowed on Mars. </a:t>
            </a:r>
          </a:p>
        </p:txBody>
      </p:sp>
      <p:sp>
        <p:nvSpPr>
          <p:cNvPr id="38917" name="Text Box 7"/>
          <p:cNvSpPr txBox="1">
            <a:spLocks noChangeArrowheads="1"/>
          </p:cNvSpPr>
          <p:nvPr/>
        </p:nvSpPr>
        <p:spPr bwMode="auto">
          <a:xfrm>
            <a:off x="1981200" y="5638801"/>
            <a:ext cx="3581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1600">
                <a:solidFill>
                  <a:srgbClr val="FFFFFF"/>
                </a:solidFill>
              </a:rPr>
              <a:t>Martian winding canyon, photographed by the Viking orbiter</a:t>
            </a:r>
          </a:p>
        </p:txBody>
      </p:sp>
      <p:sp>
        <p:nvSpPr>
          <p:cNvPr id="38918" name="Text Box 8"/>
          <p:cNvSpPr txBox="1">
            <a:spLocks noChangeArrowheads="1"/>
          </p:cNvSpPr>
          <p:nvPr/>
        </p:nvSpPr>
        <p:spPr bwMode="auto">
          <a:xfrm>
            <a:off x="6248400" y="5562601"/>
            <a:ext cx="388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1600">
                <a:solidFill>
                  <a:srgbClr val="FFFFFF"/>
                </a:solidFill>
              </a:rPr>
              <a:t>The Yangtze River in China has similar features</a:t>
            </a:r>
          </a:p>
        </p:txBody>
      </p:sp>
    </p:spTree>
    <p:extLst>
      <p:ext uri="{BB962C8B-B14F-4D97-AF65-F5344CB8AC3E}">
        <p14:creationId xmlns:p14="http://schemas.microsoft.com/office/powerpoint/2010/main" val="306789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2895600" y="76201"/>
            <a:ext cx="7772400" cy="792163"/>
          </a:xfrm>
          <a:ln/>
          <a:extLst>
            <a:ext uri="{91240B29-F687-4F45-9708-019B960494DF}">
              <a14:hiddenLine xmlns:a14="http://schemas.microsoft.com/office/drawing/2010/main" w="9525">
                <a:solidFill>
                  <a:srgbClr val="FF3300"/>
                </a:solidFill>
                <a:miter lim="800000"/>
                <a:headEnd/>
                <a:tailEnd/>
              </a14:hiddenLine>
            </a:ext>
          </a:extLst>
        </p:spPr>
        <p:txBody>
          <a:bodyPr/>
          <a:lstStyle/>
          <a:p>
            <a:pPr algn="l"/>
            <a:r>
              <a:rPr lang="en-US" altLang="en-US">
                <a:solidFill>
                  <a:srgbClr val="000099"/>
                </a:solidFill>
              </a:rPr>
              <a:t>The Solar Nebula Hypothesis</a:t>
            </a:r>
          </a:p>
        </p:txBody>
      </p:sp>
      <p:sp>
        <p:nvSpPr>
          <p:cNvPr id="201731" name="Line 3"/>
          <p:cNvSpPr>
            <a:spLocks noChangeShapeType="1"/>
          </p:cNvSpPr>
          <p:nvPr/>
        </p:nvSpPr>
        <p:spPr bwMode="auto">
          <a:xfrm>
            <a:off x="2209800" y="838200"/>
            <a:ext cx="8153400" cy="0"/>
          </a:xfrm>
          <a:prstGeom prst="line">
            <a:avLst/>
          </a:prstGeom>
          <a:noFill/>
          <a:ln w="190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pic>
        <p:nvPicPr>
          <p:cNvPr id="20174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43" name="Picture 15" descr="0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95600" y="838200"/>
            <a:ext cx="3576638" cy="594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1744" name="Text Box 16"/>
          <p:cNvSpPr txBox="1">
            <a:spLocks noChangeArrowheads="1"/>
          </p:cNvSpPr>
          <p:nvPr/>
        </p:nvSpPr>
        <p:spPr bwMode="auto">
          <a:xfrm>
            <a:off x="6477000" y="1676401"/>
            <a:ext cx="358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333399"/>
                </a:solidFill>
              </a:rPr>
              <a:t>Basis of modern theory of planet formation.</a:t>
            </a:r>
          </a:p>
        </p:txBody>
      </p:sp>
      <p:sp>
        <p:nvSpPr>
          <p:cNvPr id="201745" name="Text Box 17"/>
          <p:cNvSpPr txBox="1">
            <a:spLocks noChangeArrowheads="1"/>
          </p:cNvSpPr>
          <p:nvPr/>
        </p:nvSpPr>
        <p:spPr bwMode="auto">
          <a:xfrm>
            <a:off x="6477000" y="2667001"/>
            <a:ext cx="3429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333399"/>
                </a:solidFill>
              </a:rPr>
              <a:t>Planets form at the same time from the same cloud as the star.</a:t>
            </a:r>
          </a:p>
        </p:txBody>
      </p:sp>
      <p:sp>
        <p:nvSpPr>
          <p:cNvPr id="201746" name="Text Box 18"/>
          <p:cNvSpPr txBox="1">
            <a:spLocks noChangeArrowheads="1"/>
          </p:cNvSpPr>
          <p:nvPr/>
        </p:nvSpPr>
        <p:spPr bwMode="auto">
          <a:xfrm>
            <a:off x="6477000" y="5410201"/>
            <a:ext cx="419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333399"/>
                </a:solidFill>
              </a:rPr>
              <a:t>Sun and our Solar system formed ~ 5 billion years ago.</a:t>
            </a:r>
          </a:p>
        </p:txBody>
      </p:sp>
      <p:sp>
        <p:nvSpPr>
          <p:cNvPr id="201747" name="Text Box 19"/>
          <p:cNvSpPr txBox="1">
            <a:spLocks noChangeArrowheads="1"/>
          </p:cNvSpPr>
          <p:nvPr/>
        </p:nvSpPr>
        <p:spPr bwMode="auto">
          <a:xfrm>
            <a:off x="6477000" y="4038601"/>
            <a:ext cx="3581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333399"/>
                </a:solidFill>
              </a:rPr>
              <a:t>Planet formation sites observed today as dust disks of T Tauri stars.</a:t>
            </a:r>
          </a:p>
        </p:txBody>
      </p:sp>
    </p:spTree>
    <p:extLst>
      <p:ext uri="{BB962C8B-B14F-4D97-AF65-F5344CB8AC3E}">
        <p14:creationId xmlns:p14="http://schemas.microsoft.com/office/powerpoint/2010/main" val="1276254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1743"/>
                                        </p:tgtEl>
                                        <p:attrNameLst>
                                          <p:attrName>style.visibility</p:attrName>
                                        </p:attrNameLst>
                                      </p:cBhvr>
                                      <p:to>
                                        <p:strVal val="visible"/>
                                      </p:to>
                                    </p:set>
                                    <p:anim calcmode="lin" valueType="num">
                                      <p:cBhvr additive="base">
                                        <p:cTn id="7" dur="500" fill="hold"/>
                                        <p:tgtEl>
                                          <p:spTgt spid="201743"/>
                                        </p:tgtEl>
                                        <p:attrNameLst>
                                          <p:attrName>ppt_x</p:attrName>
                                        </p:attrNameLst>
                                      </p:cBhvr>
                                      <p:tavLst>
                                        <p:tav tm="0">
                                          <p:val>
                                            <p:strVal val="0-#ppt_w/2"/>
                                          </p:val>
                                        </p:tav>
                                        <p:tav tm="100000">
                                          <p:val>
                                            <p:strVal val="#ppt_x"/>
                                          </p:val>
                                        </p:tav>
                                      </p:tavLst>
                                    </p:anim>
                                    <p:anim calcmode="lin" valueType="num">
                                      <p:cBhvr additive="base">
                                        <p:cTn id="8" dur="500" fill="hold"/>
                                        <p:tgtEl>
                                          <p:spTgt spid="2017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01744"/>
                                        </p:tgtEl>
                                        <p:attrNameLst>
                                          <p:attrName>style.visibility</p:attrName>
                                        </p:attrNameLst>
                                      </p:cBhvr>
                                      <p:to>
                                        <p:strVal val="visible"/>
                                      </p:to>
                                    </p:set>
                                    <p:animEffect transition="in" filter="slide(fromBottom)">
                                      <p:cBhvr>
                                        <p:cTn id="13" dur="500"/>
                                        <p:tgtEl>
                                          <p:spTgt spid="20174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01745"/>
                                        </p:tgtEl>
                                        <p:attrNameLst>
                                          <p:attrName>style.visibility</p:attrName>
                                        </p:attrNameLst>
                                      </p:cBhvr>
                                      <p:to>
                                        <p:strVal val="visible"/>
                                      </p:to>
                                    </p:set>
                                    <p:animEffect transition="in" filter="slide(fromBottom)">
                                      <p:cBhvr>
                                        <p:cTn id="18" dur="500"/>
                                        <p:tgtEl>
                                          <p:spTgt spid="20174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01747"/>
                                        </p:tgtEl>
                                        <p:attrNameLst>
                                          <p:attrName>style.visibility</p:attrName>
                                        </p:attrNameLst>
                                      </p:cBhvr>
                                      <p:to>
                                        <p:strVal val="visible"/>
                                      </p:to>
                                    </p:set>
                                    <p:animEffect transition="in" filter="slide(fromBottom)">
                                      <p:cBhvr>
                                        <p:cTn id="23" dur="500"/>
                                        <p:tgtEl>
                                          <p:spTgt spid="2017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201746"/>
                                        </p:tgtEl>
                                        <p:attrNameLst>
                                          <p:attrName>style.visibility</p:attrName>
                                        </p:attrNameLst>
                                      </p:cBhvr>
                                      <p:to>
                                        <p:strVal val="visible"/>
                                      </p:to>
                                    </p:set>
                                    <p:animEffect transition="in" filter="slide(fromBottom)">
                                      <p:cBhvr>
                                        <p:cTn id="28" dur="500"/>
                                        <p:tgtEl>
                                          <p:spTgt spid="20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4" grpId="0" autoUpdateAnimBg="0"/>
      <p:bldP spid="201745" grpId="0" autoUpdateAnimBg="0"/>
      <p:bldP spid="201746" grpId="0" autoUpdateAnimBg="0"/>
      <p:bldP spid="201747"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4" descr="COMINS 07-3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39" y="1447800"/>
            <a:ext cx="42894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 descr="COMINS 07-3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52400"/>
            <a:ext cx="3733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7" descr="COMINS 07-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754438"/>
            <a:ext cx="3429000"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8"/>
          <p:cNvSpPr txBox="1">
            <a:spLocks noChangeArrowheads="1"/>
          </p:cNvSpPr>
          <p:nvPr/>
        </p:nvSpPr>
        <p:spPr bwMode="auto">
          <a:xfrm>
            <a:off x="1524000" y="0"/>
            <a:ext cx="4419600" cy="13731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800" b="1">
                <a:solidFill>
                  <a:srgbClr val="B2B2B2"/>
                </a:solidFill>
                <a:effectLst>
                  <a:outerShdw blurRad="38100" dist="38100" dir="2700000" algn="tl">
                    <a:srgbClr val="FFFFFF"/>
                  </a:outerShdw>
                </a:effectLst>
              </a:rPr>
              <a:t>Surface features believed to be ancient waterways</a:t>
            </a:r>
          </a:p>
        </p:txBody>
      </p:sp>
      <p:sp>
        <p:nvSpPr>
          <p:cNvPr id="39942" name="Text Box 9"/>
          <p:cNvSpPr txBox="1">
            <a:spLocks noChangeArrowheads="1"/>
          </p:cNvSpPr>
          <p:nvPr/>
        </p:nvSpPr>
        <p:spPr bwMode="auto">
          <a:xfrm>
            <a:off x="2743200" y="6186488"/>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FFFFFF"/>
                </a:solidFill>
              </a:rPr>
              <a:t>An ancient lake</a:t>
            </a:r>
          </a:p>
        </p:txBody>
      </p:sp>
      <p:sp>
        <p:nvSpPr>
          <p:cNvPr id="39943" name="Text Box 10"/>
          <p:cNvSpPr txBox="1">
            <a:spLocks noChangeArrowheads="1"/>
          </p:cNvSpPr>
          <p:nvPr/>
        </p:nvSpPr>
        <p:spPr bwMode="auto">
          <a:xfrm>
            <a:off x="7010400" y="3214688"/>
            <a:ext cx="251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FFFFFF"/>
                </a:solidFill>
              </a:rPr>
              <a:t>A dried riverbed</a:t>
            </a:r>
          </a:p>
        </p:txBody>
      </p:sp>
      <p:sp>
        <p:nvSpPr>
          <p:cNvPr id="39944" name="Text Box 11"/>
          <p:cNvSpPr txBox="1">
            <a:spLocks noChangeArrowheads="1"/>
          </p:cNvSpPr>
          <p:nvPr/>
        </p:nvSpPr>
        <p:spPr bwMode="auto">
          <a:xfrm>
            <a:off x="8458200" y="6248401"/>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FFFFFF"/>
                </a:solidFill>
              </a:rPr>
              <a:t>Sedimentation</a:t>
            </a:r>
          </a:p>
        </p:txBody>
      </p:sp>
    </p:spTree>
    <p:extLst>
      <p:ext uri="{BB962C8B-B14F-4D97-AF65-F5344CB8AC3E}">
        <p14:creationId xmlns:p14="http://schemas.microsoft.com/office/powerpoint/2010/main" val="7798542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COMINS 07-3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
            <a:ext cx="358140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5" descr="COMINS 07-3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19400"/>
            <a:ext cx="32639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6" descr="COMINS 07-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1" y="914401"/>
            <a:ext cx="3997325" cy="568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7"/>
          <p:cNvSpPr txBox="1">
            <a:spLocks noChangeArrowheads="1"/>
          </p:cNvSpPr>
          <p:nvPr/>
        </p:nvSpPr>
        <p:spPr bwMode="auto">
          <a:xfrm>
            <a:off x="6172200" y="120650"/>
            <a:ext cx="3276600" cy="64135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b="1">
                <a:solidFill>
                  <a:srgbClr val="FFFFFF"/>
                </a:solidFill>
                <a:effectLst>
                  <a:outerShdw blurRad="38100" dist="38100" dir="2700000" algn="tl">
                    <a:srgbClr val="010199"/>
                  </a:outerShdw>
                </a:effectLst>
              </a:rPr>
              <a:t>Layers of rock laid down by water</a:t>
            </a:r>
          </a:p>
        </p:txBody>
      </p:sp>
      <p:sp>
        <p:nvSpPr>
          <p:cNvPr id="40966" name="Text Box 8"/>
          <p:cNvSpPr txBox="1">
            <a:spLocks noChangeArrowheads="1"/>
          </p:cNvSpPr>
          <p:nvPr/>
        </p:nvSpPr>
        <p:spPr bwMode="auto">
          <a:xfrm>
            <a:off x="1752600" y="606425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b="1">
                <a:solidFill>
                  <a:srgbClr val="FFFFFF"/>
                </a:solidFill>
              </a:rPr>
              <a:t>Hematite black rocks, usually formed in water</a:t>
            </a:r>
          </a:p>
        </p:txBody>
      </p:sp>
      <p:sp>
        <p:nvSpPr>
          <p:cNvPr id="40967" name="Text Box 9"/>
          <p:cNvSpPr txBox="1">
            <a:spLocks noChangeArrowheads="1"/>
          </p:cNvSpPr>
          <p:nvPr/>
        </p:nvSpPr>
        <p:spPr bwMode="auto">
          <a:xfrm>
            <a:off x="6781800" y="6172201"/>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b="1">
                <a:solidFill>
                  <a:srgbClr val="000000"/>
                </a:solidFill>
              </a:rPr>
              <a:t>Gullies in crater walls</a:t>
            </a:r>
          </a:p>
        </p:txBody>
      </p:sp>
    </p:spTree>
    <p:extLst>
      <p:ext uri="{BB962C8B-B14F-4D97-AF65-F5344CB8AC3E}">
        <p14:creationId xmlns:p14="http://schemas.microsoft.com/office/powerpoint/2010/main" val="21119581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6" name="Picture 6" descr="COMINS 07-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14400"/>
            <a:ext cx="73152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7"/>
          <p:cNvSpPr txBox="1">
            <a:spLocks noChangeArrowheads="1"/>
          </p:cNvSpPr>
          <p:nvPr/>
        </p:nvSpPr>
        <p:spPr bwMode="auto">
          <a:xfrm>
            <a:off x="1524000" y="228601"/>
            <a:ext cx="9144000" cy="519113"/>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a:solidFill>
                  <a:srgbClr val="B2B2B2"/>
                </a:solidFill>
                <a:effectLst>
                  <a:outerShdw blurRad="38100" dist="38100" dir="2700000" algn="tl">
                    <a:srgbClr val="FFFFFF"/>
                  </a:outerShdw>
                </a:effectLst>
              </a:rPr>
              <a:t>Did Mars once support life? Is there life there now?</a:t>
            </a:r>
          </a:p>
        </p:txBody>
      </p:sp>
      <p:sp>
        <p:nvSpPr>
          <p:cNvPr id="41988" name="Text Box 8"/>
          <p:cNvSpPr txBox="1">
            <a:spLocks noChangeArrowheads="1"/>
          </p:cNvSpPr>
          <p:nvPr/>
        </p:nvSpPr>
        <p:spPr bwMode="auto">
          <a:xfrm>
            <a:off x="2286000" y="5562600"/>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FFFFFF"/>
                </a:solidFill>
              </a:rPr>
              <a:t>Viking’s mechanical arms collect samples of the Martian soil to analyze its chemical makeup and to search for possible signs of microscopic life.</a:t>
            </a:r>
          </a:p>
        </p:txBody>
      </p:sp>
    </p:spTree>
    <p:extLst>
      <p:ext uri="{BB962C8B-B14F-4D97-AF65-F5344CB8AC3E}">
        <p14:creationId xmlns:p14="http://schemas.microsoft.com/office/powerpoint/2010/main" val="25790808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10" name="Picture 4" descr="COMINS 07-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47714"/>
            <a:ext cx="8610600"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5"/>
          <p:cNvSpPr txBox="1">
            <a:spLocks noChangeArrowheads="1"/>
          </p:cNvSpPr>
          <p:nvPr/>
        </p:nvSpPr>
        <p:spPr bwMode="auto">
          <a:xfrm>
            <a:off x="1752600" y="3730625"/>
            <a:ext cx="3886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FFFFFF"/>
                </a:solidFill>
              </a:rPr>
              <a:t>SNC meteorites are believed to have come from Mars, because their chemistry is consistent with that of the Martian climate.  These would have been ejected from Mars during a major impact. </a:t>
            </a:r>
          </a:p>
        </p:txBody>
      </p:sp>
      <p:sp>
        <p:nvSpPr>
          <p:cNvPr id="43012" name="Text Box 6"/>
          <p:cNvSpPr txBox="1">
            <a:spLocks noChangeArrowheads="1"/>
          </p:cNvSpPr>
          <p:nvPr/>
        </p:nvSpPr>
        <p:spPr bwMode="auto">
          <a:xfrm>
            <a:off x="6248400" y="3733800"/>
            <a:ext cx="4419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FFFFFF"/>
                </a:solidFill>
              </a:rPr>
              <a:t>These rocks show possible fossils of microbial life. However, they also have possible non-biological explanations. </a:t>
            </a:r>
          </a:p>
        </p:txBody>
      </p:sp>
    </p:spTree>
    <p:extLst>
      <p:ext uri="{BB962C8B-B14F-4D97-AF65-F5344CB8AC3E}">
        <p14:creationId xmlns:p14="http://schemas.microsoft.com/office/powerpoint/2010/main" val="41264317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COMINS 07-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85888"/>
            <a:ext cx="88392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6"/>
          <p:cNvSpPr txBox="1">
            <a:spLocks noChangeArrowheads="1"/>
          </p:cNvSpPr>
          <p:nvPr/>
        </p:nvSpPr>
        <p:spPr bwMode="auto">
          <a:xfrm>
            <a:off x="1524000" y="0"/>
            <a:ext cx="9144000" cy="156966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200" b="1">
                <a:solidFill>
                  <a:srgbClr val="B2B2B2"/>
                </a:solidFill>
                <a:effectLst>
                  <a:outerShdw blurRad="38100" dist="38100" dir="2700000" algn="tl">
                    <a:srgbClr val="FFFFFF"/>
                  </a:outerShdw>
                </a:effectLst>
              </a:rPr>
              <a:t>The two moons of Mars, Deimos and Phobos, are small and non-spherical  in shape.  These are planetesimals captured by Mars.</a:t>
            </a:r>
            <a:r>
              <a:rPr lang="en-US" sz="3200" b="1">
                <a:solidFill>
                  <a:srgbClr val="FFFFFF"/>
                </a:solidFill>
                <a:effectLst>
                  <a:outerShdw blurRad="38100" dist="38100" dir="2700000" algn="tl">
                    <a:srgbClr val="010199"/>
                  </a:outerShdw>
                </a:effectLst>
              </a:rPr>
              <a:t> </a:t>
            </a:r>
          </a:p>
        </p:txBody>
      </p:sp>
    </p:spTree>
    <p:extLst>
      <p:ext uri="{BB962C8B-B14F-4D97-AF65-F5344CB8AC3E}">
        <p14:creationId xmlns:p14="http://schemas.microsoft.com/office/powerpoint/2010/main" val="2437868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innercom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0900"/>
            <a:ext cx="91440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8896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innercom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4800"/>
            <a:ext cx="8915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5" descr="innercomp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14400"/>
            <a:ext cx="8915400" cy="54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5828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b="1" smtClean="0">
                <a:effectLst/>
              </a:rPr>
              <a:t>WHAT DID YOU THINK?</a:t>
            </a:r>
            <a:endParaRPr lang="en-US" altLang="en-US" smtClean="0">
              <a:effectLst/>
            </a:endParaRPr>
          </a:p>
        </p:txBody>
      </p:sp>
      <p:sp>
        <p:nvSpPr>
          <p:cNvPr id="45059" name="Rectangle 3"/>
          <p:cNvSpPr>
            <a:spLocks noGrp="1" noChangeArrowheads="1"/>
          </p:cNvSpPr>
          <p:nvPr>
            <p:ph type="body" idx="1"/>
          </p:nvPr>
        </p:nvSpPr>
        <p:spPr>
          <a:xfrm>
            <a:off x="1981200" y="1371600"/>
            <a:ext cx="8229600" cy="5105400"/>
          </a:xfrm>
        </p:spPr>
        <p:txBody>
          <a:bodyPr/>
          <a:lstStyle/>
          <a:p>
            <a:pPr eaLnBrk="1" hangingPunct="1">
              <a:lnSpc>
                <a:spcPct val="90000"/>
              </a:lnSpc>
            </a:pPr>
            <a:r>
              <a:rPr lang="en-US" altLang="en-US" sz="2400" i="1">
                <a:effectLst/>
              </a:rPr>
              <a:t>Which of the two planets, Mercury (the closest planet to the Sun) or Earth, has the coolest temperature?</a:t>
            </a:r>
          </a:p>
          <a:p>
            <a:pPr eaLnBrk="1" hangingPunct="1">
              <a:lnSpc>
                <a:spcPct val="90000"/>
              </a:lnSpc>
            </a:pPr>
            <a:r>
              <a:rPr lang="en-US" altLang="en-US" sz="2400">
                <a:effectLst/>
              </a:rPr>
              <a:t>The daytime temperature of Mercury is much higher than on Earth, but the nighttime temperature of Mercury is much lower than on Earth.</a:t>
            </a:r>
          </a:p>
          <a:p>
            <a:pPr eaLnBrk="1" hangingPunct="1">
              <a:lnSpc>
                <a:spcPct val="90000"/>
              </a:lnSpc>
            </a:pPr>
            <a:r>
              <a:rPr lang="en-US" altLang="en-US" sz="2400" i="1">
                <a:effectLst/>
              </a:rPr>
              <a:t>Which planet is most similar to Earth?</a:t>
            </a:r>
          </a:p>
          <a:p>
            <a:pPr eaLnBrk="1" hangingPunct="1">
              <a:lnSpc>
                <a:spcPct val="90000"/>
              </a:lnSpc>
            </a:pPr>
            <a:r>
              <a:rPr lang="en-US" altLang="en-US" sz="2400">
                <a:effectLst/>
              </a:rPr>
              <a:t>Venus is most similar in size, chemistry, and distance from the Sun. Mars is most similar in its length of day, seasons, erosion, and in having water ice.</a:t>
            </a:r>
          </a:p>
          <a:p>
            <a:pPr eaLnBrk="1" hangingPunct="1">
              <a:lnSpc>
                <a:spcPct val="90000"/>
              </a:lnSpc>
            </a:pPr>
            <a:r>
              <a:rPr lang="en-US" altLang="en-US" sz="2400" i="1">
                <a:effectLst/>
              </a:rPr>
              <a:t>What is the composition of the clouds surrounding Venus?</a:t>
            </a:r>
          </a:p>
          <a:p>
            <a:pPr eaLnBrk="1" hangingPunct="1">
              <a:lnSpc>
                <a:spcPct val="90000"/>
              </a:lnSpc>
            </a:pPr>
            <a:r>
              <a:rPr lang="en-US" altLang="en-US" sz="2400">
                <a:effectLst/>
              </a:rPr>
              <a:t>The clouds are made primarily of sulfuric acid.</a:t>
            </a:r>
          </a:p>
        </p:txBody>
      </p:sp>
    </p:spTree>
    <p:extLst>
      <p:ext uri="{BB962C8B-B14F-4D97-AF65-F5344CB8AC3E}">
        <p14:creationId xmlns:p14="http://schemas.microsoft.com/office/powerpoint/2010/main" val="772804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b="1" smtClean="0">
                <a:effectLst/>
              </a:rPr>
              <a:t>WHAT DID YOU THINK?</a:t>
            </a:r>
            <a:endParaRPr lang="en-US" altLang="en-US" smtClean="0">
              <a:effectLst/>
            </a:endParaRPr>
          </a:p>
        </p:txBody>
      </p:sp>
      <p:sp>
        <p:nvSpPr>
          <p:cNvPr id="46083" name="Rectangle 3"/>
          <p:cNvSpPr>
            <a:spLocks noGrp="1" noChangeArrowheads="1"/>
          </p:cNvSpPr>
          <p:nvPr>
            <p:ph type="body" idx="1"/>
          </p:nvPr>
        </p:nvSpPr>
        <p:spPr>
          <a:xfrm>
            <a:off x="1981200" y="1371600"/>
            <a:ext cx="8229600" cy="5105400"/>
          </a:xfrm>
        </p:spPr>
        <p:txBody>
          <a:bodyPr/>
          <a:lstStyle/>
          <a:p>
            <a:pPr eaLnBrk="1" hangingPunct="1"/>
            <a:r>
              <a:rPr lang="en-US" altLang="en-US" i="1" smtClean="0">
                <a:effectLst/>
              </a:rPr>
              <a:t>Does Mars have liquid water on its surface today?</a:t>
            </a:r>
          </a:p>
          <a:p>
            <a:pPr eaLnBrk="1" hangingPunct="1"/>
            <a:r>
              <a:rPr lang="en-US" altLang="en-US" smtClean="0">
                <a:effectLst/>
              </a:rPr>
              <a:t>No, but there are strong indications that it had liquid water in the past.</a:t>
            </a:r>
          </a:p>
          <a:p>
            <a:pPr eaLnBrk="1" hangingPunct="1"/>
            <a:r>
              <a:rPr lang="en-US" altLang="en-US" i="1" smtClean="0">
                <a:effectLst/>
              </a:rPr>
              <a:t>Is life known to exist on Mars today?</a:t>
            </a:r>
          </a:p>
          <a:p>
            <a:pPr eaLnBrk="1" hangingPunct="1"/>
            <a:r>
              <a:rPr lang="en-US" altLang="en-US" smtClean="0">
                <a:effectLst/>
              </a:rPr>
              <a:t>No current life has yet been discovered on Mars.</a:t>
            </a:r>
          </a:p>
        </p:txBody>
      </p:sp>
    </p:spTree>
    <p:extLst>
      <p:ext uri="{BB962C8B-B14F-4D97-AF65-F5344CB8AC3E}">
        <p14:creationId xmlns:p14="http://schemas.microsoft.com/office/powerpoint/2010/main" val="94656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2895600" y="76201"/>
            <a:ext cx="7772400" cy="792163"/>
          </a:xfrm>
          <a:ln/>
          <a:extLst>
            <a:ext uri="{91240B29-F687-4F45-9708-019B960494DF}">
              <a14:hiddenLine xmlns:a14="http://schemas.microsoft.com/office/drawing/2010/main" w="9525">
                <a:solidFill>
                  <a:srgbClr val="FF3300"/>
                </a:solidFill>
                <a:miter lim="800000"/>
                <a:headEnd/>
                <a:tailEnd/>
              </a14:hiddenLine>
            </a:ext>
          </a:extLst>
        </p:spPr>
        <p:txBody>
          <a:bodyPr/>
          <a:lstStyle/>
          <a:p>
            <a:pPr algn="l"/>
            <a:r>
              <a:rPr lang="en-US" altLang="en-US">
                <a:solidFill>
                  <a:srgbClr val="000099"/>
                </a:solidFill>
              </a:rPr>
              <a:t>Extrasolar Planets</a:t>
            </a:r>
          </a:p>
        </p:txBody>
      </p:sp>
      <p:sp>
        <p:nvSpPr>
          <p:cNvPr id="202755" name="Line 3"/>
          <p:cNvSpPr>
            <a:spLocks noChangeShapeType="1"/>
          </p:cNvSpPr>
          <p:nvPr/>
        </p:nvSpPr>
        <p:spPr bwMode="auto">
          <a:xfrm>
            <a:off x="2209800" y="838200"/>
            <a:ext cx="5334000" cy="0"/>
          </a:xfrm>
          <a:prstGeom prst="line">
            <a:avLst/>
          </a:prstGeom>
          <a:noFill/>
          <a:ln w="190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02757" name="Text Box 5"/>
          <p:cNvSpPr txBox="1">
            <a:spLocks noChangeArrowheads="1"/>
          </p:cNvSpPr>
          <p:nvPr/>
        </p:nvSpPr>
        <p:spPr bwMode="auto">
          <a:xfrm>
            <a:off x="3343275" y="9144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333399"/>
                </a:solidFill>
              </a:rPr>
              <a:t>Modern theory of planet formation is evolutionary </a:t>
            </a:r>
          </a:p>
        </p:txBody>
      </p:sp>
      <p:sp>
        <p:nvSpPr>
          <p:cNvPr id="202758" name="Text Box 6"/>
          <p:cNvSpPr txBox="1">
            <a:spLocks noChangeArrowheads="1"/>
          </p:cNvSpPr>
          <p:nvPr/>
        </p:nvSpPr>
        <p:spPr bwMode="auto">
          <a:xfrm>
            <a:off x="4064000" y="13716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a:solidFill>
                  <a:srgbClr val="333399"/>
                </a:solidFill>
                <a:sym typeface="Symbol" panose="05050102010706020507" pitchFamily="18" charset="2"/>
              </a:rPr>
              <a:t></a:t>
            </a:r>
            <a:r>
              <a:rPr lang="en-US" altLang="en-US">
                <a:solidFill>
                  <a:srgbClr val="000000"/>
                </a:solidFill>
              </a:rPr>
              <a:t> </a:t>
            </a:r>
            <a:r>
              <a:rPr lang="en-US" altLang="en-US" sz="2400">
                <a:solidFill>
                  <a:srgbClr val="333399"/>
                </a:solidFill>
                <a:cs typeface="Arial" panose="020B0604020202020204" pitchFamily="34" charset="0"/>
              </a:rPr>
              <a:t>Many stars should have planets!</a:t>
            </a:r>
          </a:p>
        </p:txBody>
      </p:sp>
      <p:sp>
        <p:nvSpPr>
          <p:cNvPr id="202759" name="Text Box 7"/>
          <p:cNvSpPr txBox="1">
            <a:spLocks noChangeArrowheads="1"/>
          </p:cNvSpPr>
          <p:nvPr/>
        </p:nvSpPr>
        <p:spPr bwMode="auto">
          <a:xfrm>
            <a:off x="7467600" y="2438401"/>
            <a:ext cx="2971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333399"/>
                </a:solidFill>
              </a:rPr>
              <a:t>Extrasolar planets can not be imaged directly.</a:t>
            </a:r>
          </a:p>
        </p:txBody>
      </p:sp>
      <p:sp>
        <p:nvSpPr>
          <p:cNvPr id="202760" name="Text Box 8"/>
          <p:cNvSpPr txBox="1">
            <a:spLocks noChangeArrowheads="1"/>
          </p:cNvSpPr>
          <p:nvPr/>
        </p:nvSpPr>
        <p:spPr bwMode="auto">
          <a:xfrm>
            <a:off x="2819400" y="1828800"/>
            <a:ext cx="7848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333399"/>
                </a:solidFill>
                <a:sym typeface="Symbol" panose="05050102010706020507" pitchFamily="18" charset="2"/>
              </a:rPr>
              <a:t></a:t>
            </a:r>
            <a:r>
              <a:rPr lang="en-US" altLang="en-US">
                <a:solidFill>
                  <a:srgbClr val="000000"/>
                </a:solidFill>
              </a:rPr>
              <a:t> </a:t>
            </a:r>
            <a:r>
              <a:rPr lang="en-US" altLang="en-US" sz="2200">
                <a:solidFill>
                  <a:srgbClr val="333399"/>
                </a:solidFill>
                <a:cs typeface="Arial" panose="020B0604020202020204" pitchFamily="34" charset="0"/>
              </a:rPr>
              <a:t>planets orbiting around other stars = “Extrasolar planets”</a:t>
            </a:r>
          </a:p>
        </p:txBody>
      </p:sp>
      <p:sp>
        <p:nvSpPr>
          <p:cNvPr id="202761" name="Text Box 9"/>
          <p:cNvSpPr txBox="1">
            <a:spLocks noChangeArrowheads="1"/>
          </p:cNvSpPr>
          <p:nvPr/>
        </p:nvSpPr>
        <p:spPr bwMode="auto">
          <a:xfrm>
            <a:off x="7467600" y="3810001"/>
            <a:ext cx="3124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333399"/>
                </a:solidFill>
              </a:rPr>
              <a:t>Detection using same methods as in binary star systems: </a:t>
            </a:r>
          </a:p>
        </p:txBody>
      </p:sp>
      <p:sp>
        <p:nvSpPr>
          <p:cNvPr id="202762" name="Text Box 10"/>
          <p:cNvSpPr txBox="1">
            <a:spLocks noChangeArrowheads="1"/>
          </p:cNvSpPr>
          <p:nvPr/>
        </p:nvSpPr>
        <p:spPr bwMode="auto">
          <a:xfrm>
            <a:off x="7467600" y="5153025"/>
            <a:ext cx="3124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333399"/>
                </a:solidFill>
              </a:rPr>
              <a:t>Look for “wobbling” motion of the star around the common center of mass. </a:t>
            </a:r>
          </a:p>
        </p:txBody>
      </p:sp>
      <p:pic>
        <p:nvPicPr>
          <p:cNvPr id="202763" name="Picture 11" descr="fig19-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1" y="2332038"/>
            <a:ext cx="4843463"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2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860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2757"/>
                                        </p:tgtEl>
                                        <p:attrNameLst>
                                          <p:attrName>style.visibility</p:attrName>
                                        </p:attrNameLst>
                                      </p:cBhvr>
                                      <p:to>
                                        <p:strVal val="visible"/>
                                      </p:to>
                                    </p:set>
                                    <p:animEffect transition="in" filter="slide(fromBottom)">
                                      <p:cBhvr>
                                        <p:cTn id="7" dur="500"/>
                                        <p:tgtEl>
                                          <p:spTgt spid="202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2758"/>
                                        </p:tgtEl>
                                        <p:attrNameLst>
                                          <p:attrName>style.visibility</p:attrName>
                                        </p:attrNameLst>
                                      </p:cBhvr>
                                      <p:to>
                                        <p:strVal val="visible"/>
                                      </p:to>
                                    </p:set>
                                    <p:animEffect transition="in" filter="slide(fromBottom)">
                                      <p:cBhvr>
                                        <p:cTn id="12" dur="500"/>
                                        <p:tgtEl>
                                          <p:spTgt spid="2027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2760"/>
                                        </p:tgtEl>
                                        <p:attrNameLst>
                                          <p:attrName>style.visibility</p:attrName>
                                        </p:attrNameLst>
                                      </p:cBhvr>
                                      <p:to>
                                        <p:strVal val="visible"/>
                                      </p:to>
                                    </p:set>
                                    <p:animEffect transition="in" filter="slide(fromBottom)">
                                      <p:cBhvr>
                                        <p:cTn id="17" dur="500"/>
                                        <p:tgtEl>
                                          <p:spTgt spid="2027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2759"/>
                                        </p:tgtEl>
                                        <p:attrNameLst>
                                          <p:attrName>style.visibility</p:attrName>
                                        </p:attrNameLst>
                                      </p:cBhvr>
                                      <p:to>
                                        <p:strVal val="visible"/>
                                      </p:to>
                                    </p:set>
                                    <p:animEffect transition="in" filter="slide(fromBottom)">
                                      <p:cBhvr>
                                        <p:cTn id="22" dur="500"/>
                                        <p:tgtEl>
                                          <p:spTgt spid="2027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202763"/>
                                        </p:tgtEl>
                                        <p:attrNameLst>
                                          <p:attrName>style.visibility</p:attrName>
                                        </p:attrNameLst>
                                      </p:cBhvr>
                                      <p:to>
                                        <p:strVal val="visible"/>
                                      </p:to>
                                    </p:set>
                                    <p:anim calcmode="lin" valueType="num">
                                      <p:cBhvr additive="base">
                                        <p:cTn id="27" dur="500" fill="hold"/>
                                        <p:tgtEl>
                                          <p:spTgt spid="202763"/>
                                        </p:tgtEl>
                                        <p:attrNameLst>
                                          <p:attrName>ppt_x</p:attrName>
                                        </p:attrNameLst>
                                      </p:cBhvr>
                                      <p:tavLst>
                                        <p:tav tm="0">
                                          <p:val>
                                            <p:strVal val="0-#ppt_w/2"/>
                                          </p:val>
                                        </p:tav>
                                        <p:tav tm="100000">
                                          <p:val>
                                            <p:strVal val="#ppt_x"/>
                                          </p:val>
                                        </p:tav>
                                      </p:tavLst>
                                    </p:anim>
                                    <p:anim calcmode="lin" valueType="num">
                                      <p:cBhvr additive="base">
                                        <p:cTn id="28" dur="500" fill="hold"/>
                                        <p:tgtEl>
                                          <p:spTgt spid="202763"/>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202761"/>
                                        </p:tgtEl>
                                        <p:attrNameLst>
                                          <p:attrName>style.visibility</p:attrName>
                                        </p:attrNameLst>
                                      </p:cBhvr>
                                      <p:to>
                                        <p:strVal val="visible"/>
                                      </p:to>
                                    </p:set>
                                    <p:animEffect transition="in" filter="slide(fromBottom)">
                                      <p:cBhvr>
                                        <p:cTn id="33" dur="500"/>
                                        <p:tgtEl>
                                          <p:spTgt spid="20276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202762"/>
                                        </p:tgtEl>
                                        <p:attrNameLst>
                                          <p:attrName>style.visibility</p:attrName>
                                        </p:attrNameLst>
                                      </p:cBhvr>
                                      <p:to>
                                        <p:strVal val="visible"/>
                                      </p:to>
                                    </p:set>
                                    <p:animEffect transition="in" filter="slide(fromBottom)">
                                      <p:cBhvr>
                                        <p:cTn id="38" dur="500"/>
                                        <p:tgtEl>
                                          <p:spTgt spid="202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autoUpdateAnimBg="0"/>
      <p:bldP spid="202758" grpId="0" autoUpdateAnimBg="0"/>
      <p:bldP spid="202759" grpId="0" autoUpdateAnimBg="0"/>
      <p:bldP spid="202760" grpId="0" autoUpdateAnimBg="0"/>
      <p:bldP spid="202761" grpId="0" autoUpdateAnimBg="0"/>
      <p:bldP spid="20276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E583EFD4-95AB-42A9-A6CB-071616643787}" type="slidenum">
              <a:rPr lang="en-US" altLang="en-US">
                <a:solidFill>
                  <a:srgbClr val="000000"/>
                </a:solidFill>
              </a:rPr>
              <a:pPr/>
              <a:t>9</a:t>
            </a:fld>
            <a:endParaRPr lang="en-US" altLang="en-US">
              <a:solidFill>
                <a:srgbClr val="000000"/>
              </a:solidFill>
            </a:endParaRPr>
          </a:p>
        </p:txBody>
      </p:sp>
      <p:sp>
        <p:nvSpPr>
          <p:cNvPr id="9218" name="Rectangle 2"/>
          <p:cNvSpPr>
            <a:spLocks noGrp="1" noChangeArrowheads="1"/>
          </p:cNvSpPr>
          <p:nvPr>
            <p:ph type="title"/>
          </p:nvPr>
        </p:nvSpPr>
        <p:spPr>
          <a:effectLst>
            <a:outerShdw dist="35921" dir="2700000" algn="ctr" rotWithShape="0">
              <a:schemeClr val="tx1"/>
            </a:outerShdw>
          </a:effectLst>
        </p:spPr>
        <p:txBody>
          <a:bodyPr/>
          <a:lstStyle/>
          <a:p>
            <a:pPr eaLnBrk="1" hangingPunct="1">
              <a:defRPr/>
            </a:pPr>
            <a:r>
              <a:rPr lang="en-US" smtClean="0">
                <a:solidFill>
                  <a:srgbClr val="FFFF66"/>
                </a:solidFill>
                <a:ea typeface="+mj-ea"/>
              </a:rPr>
              <a:t>What is a planet?</a:t>
            </a:r>
          </a:p>
        </p:txBody>
      </p:sp>
      <p:sp>
        <p:nvSpPr>
          <p:cNvPr id="9219" name="Rectangle 3"/>
          <p:cNvSpPr>
            <a:spLocks noGrp="1" noChangeArrowheads="1"/>
          </p:cNvSpPr>
          <p:nvPr>
            <p:ph idx="1"/>
          </p:nvPr>
        </p:nvSpPr>
        <p:spPr>
          <a:xfrm>
            <a:off x="2209800" y="1600200"/>
            <a:ext cx="7772400" cy="411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eaLnBrk="1" hangingPunct="1"/>
            <a:r>
              <a:rPr lang="en-US" altLang="en-US" sz="2400" dirty="0">
                <a:solidFill>
                  <a:schemeClr val="bg1"/>
                </a:solidFill>
              </a:rPr>
              <a:t>In August of 2007 the International Astronomical Union redefined what a planet is (no official scientific definition of a "planet" existed before). A planet:</a:t>
            </a:r>
          </a:p>
          <a:p>
            <a:pPr eaLnBrk="1" hangingPunct="1">
              <a:buFontTx/>
              <a:buAutoNum type="arabicPeriod"/>
            </a:pPr>
            <a:r>
              <a:rPr lang="en-US" altLang="en-US" sz="2400" dirty="0">
                <a:solidFill>
                  <a:schemeClr val="tx2"/>
                </a:solidFill>
              </a:rPr>
              <a:t>Is a body that orbits the sun (this definition only applies to our Solar System) </a:t>
            </a:r>
          </a:p>
          <a:p>
            <a:pPr eaLnBrk="1" hangingPunct="1">
              <a:buFontTx/>
              <a:buAutoNum type="arabicPeriod"/>
            </a:pPr>
            <a:r>
              <a:rPr lang="en-US" altLang="en-US" sz="2400" dirty="0">
                <a:solidFill>
                  <a:schemeClr val="tx2"/>
                </a:solidFill>
              </a:rPr>
              <a:t>Is large enough for its own gravity to make it round</a:t>
            </a:r>
          </a:p>
          <a:p>
            <a:pPr eaLnBrk="1" hangingPunct="1">
              <a:buFontTx/>
              <a:buAutoNum type="arabicPeriod"/>
            </a:pPr>
            <a:r>
              <a:rPr lang="en-US" altLang="en-US" sz="2400" dirty="0">
                <a:solidFill>
                  <a:schemeClr val="tx2"/>
                </a:solidFill>
              </a:rPr>
              <a:t>And has "cleared its neighborhood" of smaller objects</a:t>
            </a:r>
            <a:endParaRPr lang="en-US" altLang="en-US" sz="2400" dirty="0">
              <a:solidFill>
                <a:schemeClr val="bg1"/>
              </a:solidFill>
            </a:endParaRPr>
          </a:p>
          <a:p>
            <a:pPr eaLnBrk="1" hangingPunct="1"/>
            <a:r>
              <a:rPr lang="en-US" altLang="en-US" sz="2400" dirty="0">
                <a:solidFill>
                  <a:schemeClr val="bg1"/>
                </a:solidFill>
              </a:rPr>
              <a:t>So a new the category of dwarf planet was created, which currently includes Pluto, Eris*, and Ceres**.</a:t>
            </a:r>
          </a:p>
          <a:p>
            <a:pPr eaLnBrk="1" hangingPunct="1"/>
            <a:endParaRPr lang="en-US" altLang="en-US" sz="2400" dirty="0">
              <a:solidFill>
                <a:schemeClr val="bg1"/>
              </a:solidFill>
            </a:endParaRPr>
          </a:p>
        </p:txBody>
      </p:sp>
      <p:sp>
        <p:nvSpPr>
          <p:cNvPr id="5124" name="Text Box 4"/>
          <p:cNvSpPr txBox="1">
            <a:spLocks noChangeArrowheads="1"/>
          </p:cNvSpPr>
          <p:nvPr/>
        </p:nvSpPr>
        <p:spPr bwMode="auto">
          <a:xfrm>
            <a:off x="1863726" y="5537200"/>
            <a:ext cx="84740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sz="1800">
                <a:solidFill>
                  <a:srgbClr val="000000"/>
                </a:solidFill>
              </a:rPr>
              <a:t>*Eris is the largest known dwarf planet in the Solar System and the ninth largest body known to orbit the Sun. Its distance from the Sun is 97 AU.</a:t>
            </a:r>
          </a:p>
          <a:p>
            <a:pPr eaLnBrk="0" fontAlgn="base" hangingPunct="0">
              <a:spcBef>
                <a:spcPct val="0"/>
              </a:spcBef>
              <a:spcAft>
                <a:spcPct val="0"/>
              </a:spcAft>
            </a:pPr>
            <a:r>
              <a:rPr lang="en-US" altLang="en-US" sz="1800">
                <a:solidFill>
                  <a:srgbClr val="000000"/>
                </a:solidFill>
              </a:rPr>
              <a:t>**Ceres is the smallest identified dwarf planet in the Solar System and, </a:t>
            </a:r>
          </a:p>
          <a:p>
            <a:pPr eaLnBrk="0" fontAlgn="base" hangingPunct="0">
              <a:spcBef>
                <a:spcPct val="0"/>
              </a:spcBef>
              <a:spcAft>
                <a:spcPct val="0"/>
              </a:spcAft>
            </a:pPr>
            <a:r>
              <a:rPr lang="en-US" altLang="en-US" sz="1800">
                <a:solidFill>
                  <a:srgbClr val="000000"/>
                </a:solidFill>
              </a:rPr>
              <a:t>because it’s the largest asteroid, the only dwarf planet in the asteroid belt.</a:t>
            </a:r>
            <a:r>
              <a:rPr lang="en-US" altLang="en-US">
                <a:solidFill>
                  <a:srgbClr val="000000"/>
                </a:solidFill>
              </a:rPr>
              <a:t> </a:t>
            </a:r>
          </a:p>
        </p:txBody>
      </p:sp>
    </p:spTree>
    <p:extLst>
      <p:ext uri="{BB962C8B-B14F-4D97-AF65-F5344CB8AC3E}">
        <p14:creationId xmlns:p14="http://schemas.microsoft.com/office/powerpoint/2010/main" val="1454250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2383</Words>
  <Application>Microsoft Office PowerPoint</Application>
  <PresentationFormat>Widescreen</PresentationFormat>
  <Paragraphs>257</Paragraphs>
  <Slides>78</Slides>
  <Notes>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78</vt:i4>
      </vt:variant>
    </vt:vector>
  </HeadingPairs>
  <TitlesOfParts>
    <vt:vector size="90" baseType="lpstr">
      <vt:lpstr>ＭＳ Ｐゴシック</vt:lpstr>
      <vt:lpstr>ＭＳ Ｐゴシック</vt:lpstr>
      <vt:lpstr>Arial</vt:lpstr>
      <vt:lpstr>Calibri</vt:lpstr>
      <vt:lpstr>Symbol</vt:lpstr>
      <vt:lpstr>Times New Roman</vt:lpstr>
      <vt:lpstr>Wingdings</vt:lpstr>
      <vt:lpstr>Default Design</vt:lpstr>
      <vt:lpstr>1_Default Design</vt:lpstr>
      <vt:lpstr>Blank Presentation</vt:lpstr>
      <vt:lpstr>Orbit</vt:lpstr>
      <vt:lpstr>1_Orbit</vt:lpstr>
      <vt:lpstr>Our Solar System</vt:lpstr>
      <vt:lpstr>Solar System Formation</vt:lpstr>
      <vt:lpstr>PowerPoint Presentation</vt:lpstr>
      <vt:lpstr>Our Favorite Star</vt:lpstr>
      <vt:lpstr>PowerPoint Presentation</vt:lpstr>
      <vt:lpstr>Early Hypotheses</vt:lpstr>
      <vt:lpstr>The Solar Nebula Hypothesis</vt:lpstr>
      <vt:lpstr>Extrasolar Planets</vt:lpstr>
      <vt:lpstr>What is a planet?</vt:lpstr>
      <vt:lpstr>What is a Dwarf Planet?</vt:lpstr>
      <vt:lpstr>Only 5 Dwarf Planets recognized so far but there may be as many as 200</vt:lpstr>
      <vt:lpstr>3. What are Small Solar System Bodies?</vt:lpstr>
      <vt:lpstr>Terrestrial vs. Gaseous Planets</vt:lpstr>
      <vt:lpstr>PowerPoint Presentation</vt:lpstr>
      <vt:lpstr>Craters on Planets’ Surfaces</vt:lpstr>
      <vt:lpstr>The Asteroid Belt</vt:lpstr>
      <vt:lpstr>PowerPoint Presentation</vt:lpstr>
      <vt:lpstr>Pluto – a dwarf planet</vt:lpstr>
      <vt:lpstr>Pluto (seen from Charon)</vt:lpstr>
      <vt:lpstr>How Big is Pluto ?</vt:lpstr>
      <vt:lpstr>WHAT’S  OUT  THERE BEYOND PLUTO ??</vt:lpstr>
      <vt:lpstr>Trans-Neptune Objects (TNOs)</vt:lpstr>
      <vt:lpstr>Eris – a dwarf planet (formerly 2003 UB313)</vt:lpstr>
      <vt:lpstr>Eris and Dysnomia</vt:lpstr>
      <vt:lpstr>Sedna (Nov 2003)</vt:lpstr>
      <vt:lpstr>Oort Cloud = Comets</vt:lpstr>
      <vt:lpstr>Orbit of a Comet</vt:lpstr>
      <vt:lpstr>Comet</vt:lpstr>
      <vt:lpstr>Tail of a Comet</vt:lpstr>
      <vt:lpstr>PowerPoint Presentation</vt:lpstr>
      <vt:lpstr>PowerPoint Presentation</vt:lpstr>
      <vt:lpstr>Our Solar System</vt:lpstr>
      <vt:lpstr>WHAT DID YOU KNOW?</vt:lpstr>
      <vt:lpstr>WHAT DID YOU KNOW?</vt:lpstr>
      <vt:lpstr>WHAT DO YOU THINK?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Mercury Stuff</vt:lpstr>
      <vt:lpstr>New Space Mission to Mercury</vt:lpstr>
      <vt:lpstr>PowerPoint Presentation</vt:lpstr>
      <vt:lpstr>The Clouds of Venus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Ice – North Pole – Phoenix Lander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DID YOU THINK?</vt:lpstr>
      <vt:lpstr>WHAT DID YOU 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Solar System</dc:title>
  <dc:creator>kim owen</dc:creator>
  <cp:lastModifiedBy>kim owen</cp:lastModifiedBy>
  <cp:revision>1</cp:revision>
  <dcterms:created xsi:type="dcterms:W3CDTF">2014-07-29T23:08:49Z</dcterms:created>
  <dcterms:modified xsi:type="dcterms:W3CDTF">2014-07-29T23:09:09Z</dcterms:modified>
</cp:coreProperties>
</file>