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charts/chart1.xml" ContentType="application/vnd.openxmlformats-officedocument.drawingml.chart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media/image59.jpg" ContentType="image/png"/>
  <Override PartName="/ppt/media/image69.jpg" ContentType="image/png"/>
  <Override PartName="/ppt/media/image70.jpg" ContentType="image/png"/>
  <Override PartName="/ppt/media/image71.jpg" ContentType="image/png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20" r:id="rId2"/>
  </p:sldMasterIdLst>
  <p:notesMasterIdLst>
    <p:notesMasterId r:id="rId135"/>
  </p:notesMasterIdLst>
  <p:handoutMasterIdLst>
    <p:handoutMasterId r:id="rId136"/>
  </p:handoutMasterIdLst>
  <p:sldIdLst>
    <p:sldId id="262" r:id="rId3"/>
    <p:sldId id="464" r:id="rId4"/>
    <p:sldId id="465" r:id="rId5"/>
    <p:sldId id="459" r:id="rId6"/>
    <p:sldId id="460" r:id="rId7"/>
    <p:sldId id="461" r:id="rId8"/>
    <p:sldId id="462" r:id="rId9"/>
    <p:sldId id="463" r:id="rId10"/>
    <p:sldId id="467" r:id="rId11"/>
    <p:sldId id="466" r:id="rId12"/>
    <p:sldId id="453" r:id="rId13"/>
    <p:sldId id="454" r:id="rId14"/>
    <p:sldId id="455" r:id="rId15"/>
    <p:sldId id="456" r:id="rId16"/>
    <p:sldId id="457" r:id="rId17"/>
    <p:sldId id="458" r:id="rId18"/>
    <p:sldId id="263" r:id="rId19"/>
    <p:sldId id="264" r:id="rId20"/>
    <p:sldId id="468" r:id="rId21"/>
    <p:sldId id="488" r:id="rId22"/>
    <p:sldId id="489" r:id="rId23"/>
    <p:sldId id="266" r:id="rId24"/>
    <p:sldId id="335" r:id="rId25"/>
    <p:sldId id="267" r:id="rId26"/>
    <p:sldId id="485" r:id="rId27"/>
    <p:sldId id="486" r:id="rId28"/>
    <p:sldId id="487" r:id="rId29"/>
    <p:sldId id="563" r:id="rId30"/>
    <p:sldId id="530" r:id="rId31"/>
    <p:sldId id="531" r:id="rId32"/>
    <p:sldId id="490" r:id="rId33"/>
    <p:sldId id="535" r:id="rId34"/>
    <p:sldId id="536" r:id="rId35"/>
    <p:sldId id="493" r:id="rId36"/>
    <p:sldId id="494" r:id="rId37"/>
    <p:sldId id="472" r:id="rId38"/>
    <p:sldId id="473" r:id="rId39"/>
    <p:sldId id="474" r:id="rId40"/>
    <p:sldId id="475" r:id="rId41"/>
    <p:sldId id="476" r:id="rId42"/>
    <p:sldId id="477" r:id="rId43"/>
    <p:sldId id="478" r:id="rId44"/>
    <p:sldId id="479" r:id="rId45"/>
    <p:sldId id="480" r:id="rId46"/>
    <p:sldId id="481" r:id="rId47"/>
    <p:sldId id="554" r:id="rId48"/>
    <p:sldId id="564" r:id="rId49"/>
    <p:sldId id="565" r:id="rId50"/>
    <p:sldId id="566" r:id="rId51"/>
    <p:sldId id="567" r:id="rId52"/>
    <p:sldId id="568" r:id="rId53"/>
    <p:sldId id="569" r:id="rId54"/>
    <p:sldId id="499" r:id="rId55"/>
    <p:sldId id="500" r:id="rId56"/>
    <p:sldId id="501" r:id="rId57"/>
    <p:sldId id="502" r:id="rId58"/>
    <p:sldId id="275" r:id="rId59"/>
    <p:sldId id="555" r:id="rId60"/>
    <p:sldId id="556" r:id="rId61"/>
    <p:sldId id="557" r:id="rId62"/>
    <p:sldId id="558" r:id="rId63"/>
    <p:sldId id="559" r:id="rId64"/>
    <p:sldId id="570" r:id="rId65"/>
    <p:sldId id="560" r:id="rId66"/>
    <p:sldId id="561" r:id="rId67"/>
    <p:sldId id="562" r:id="rId68"/>
    <p:sldId id="515" r:id="rId69"/>
    <p:sldId id="516" r:id="rId70"/>
    <p:sldId id="517" r:id="rId71"/>
    <p:sldId id="508" r:id="rId72"/>
    <p:sldId id="518" r:id="rId73"/>
    <p:sldId id="519" r:id="rId74"/>
    <p:sldId id="546" r:id="rId75"/>
    <p:sldId id="548" r:id="rId76"/>
    <p:sldId id="549" r:id="rId77"/>
    <p:sldId id="550" r:id="rId78"/>
    <p:sldId id="552" r:id="rId79"/>
    <p:sldId id="553" r:id="rId80"/>
    <p:sldId id="551" r:id="rId81"/>
    <p:sldId id="571" r:id="rId82"/>
    <p:sldId id="572" r:id="rId83"/>
    <p:sldId id="573" r:id="rId84"/>
    <p:sldId id="574" r:id="rId85"/>
    <p:sldId id="575" r:id="rId86"/>
    <p:sldId id="576" r:id="rId87"/>
    <p:sldId id="577" r:id="rId88"/>
    <p:sldId id="578" r:id="rId89"/>
    <p:sldId id="579" r:id="rId90"/>
    <p:sldId id="599" r:id="rId91"/>
    <p:sldId id="580" r:id="rId92"/>
    <p:sldId id="581" r:id="rId93"/>
    <p:sldId id="582" r:id="rId94"/>
    <p:sldId id="583" r:id="rId95"/>
    <p:sldId id="584" r:id="rId96"/>
    <p:sldId id="585" r:id="rId97"/>
    <p:sldId id="586" r:id="rId98"/>
    <p:sldId id="587" r:id="rId99"/>
    <p:sldId id="588" r:id="rId100"/>
    <p:sldId id="606" r:id="rId101"/>
    <p:sldId id="589" r:id="rId102"/>
    <p:sldId id="590" r:id="rId103"/>
    <p:sldId id="594" r:id="rId104"/>
    <p:sldId id="595" r:id="rId105"/>
    <p:sldId id="596" r:id="rId106"/>
    <p:sldId id="597" r:id="rId107"/>
    <p:sldId id="598" r:id="rId108"/>
    <p:sldId id="607" r:id="rId109"/>
    <p:sldId id="609" r:id="rId110"/>
    <p:sldId id="284" r:id="rId111"/>
    <p:sldId id="600" r:id="rId112"/>
    <p:sldId id="608" r:id="rId113"/>
    <p:sldId id="601" r:id="rId114"/>
    <p:sldId id="602" r:id="rId115"/>
    <p:sldId id="603" r:id="rId116"/>
    <p:sldId id="604" r:id="rId117"/>
    <p:sldId id="605" r:id="rId118"/>
    <p:sldId id="285" r:id="rId119"/>
    <p:sldId id="294" r:id="rId120"/>
    <p:sldId id="295" r:id="rId121"/>
    <p:sldId id="296" r:id="rId122"/>
    <p:sldId id="297" r:id="rId123"/>
    <p:sldId id="298" r:id="rId124"/>
    <p:sldId id="613" r:id="rId125"/>
    <p:sldId id="611" r:id="rId126"/>
    <p:sldId id="612" r:id="rId127"/>
    <p:sldId id="614" r:id="rId128"/>
    <p:sldId id="615" r:id="rId129"/>
    <p:sldId id="616" r:id="rId130"/>
    <p:sldId id="301" r:id="rId131"/>
    <p:sldId id="302" r:id="rId132"/>
    <p:sldId id="304" r:id="rId133"/>
    <p:sldId id="610" r:id="rId134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008">
          <p15:clr>
            <a:srgbClr val="A4A3A4"/>
          </p15:clr>
        </p15:guide>
        <p15:guide id="3" orient="horz" pos="3888">
          <p15:clr>
            <a:srgbClr val="A4A3A4"/>
          </p15:clr>
        </p15:guide>
        <p15:guide id="4" orient="horz" pos="864" userDrawn="1">
          <p15:clr>
            <a:srgbClr val="A4A3A4"/>
          </p15:clr>
        </p15:guide>
        <p15:guide id="5" pos="3839">
          <p15:clr>
            <a:srgbClr val="A4A3A4"/>
          </p15:clr>
        </p15:guide>
        <p15:guide id="6" pos="1007">
          <p15:clr>
            <a:srgbClr val="A4A3A4"/>
          </p15:clr>
        </p15:guide>
        <p15:guide id="7" pos="717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000" autoAdjust="0"/>
    <p:restoredTop sz="94434" autoAdjust="0"/>
  </p:normalViewPr>
  <p:slideViewPr>
    <p:cSldViewPr showGuides="1">
      <p:cViewPr>
        <p:scale>
          <a:sx n="50" d="100"/>
          <a:sy n="50" d="100"/>
        </p:scale>
        <p:origin x="1500" y="498"/>
      </p:cViewPr>
      <p:guideLst>
        <p:guide orient="horz" pos="2160"/>
        <p:guide orient="horz" pos="1008"/>
        <p:guide orient="horz" pos="3888"/>
        <p:guide orient="horz" pos="864"/>
        <p:guide pos="3839"/>
        <p:guide pos="1007"/>
        <p:guide pos="7173"/>
      </p:guideLst>
    </p:cSldViewPr>
  </p:slideViewPr>
  <p:outlineViewPr>
    <p:cViewPr>
      <p:scale>
        <a:sx n="33" d="100"/>
        <a:sy n="33" d="100"/>
      </p:scale>
      <p:origin x="0" y="-19050"/>
    </p:cViewPr>
    <p:sldLst>
      <p:sld r:id="rId1" collapse="1"/>
      <p:sld r:id="rId2" collapse="1"/>
    </p:sldLst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58260"/>
    </p:cViewPr>
  </p:sorterViewPr>
  <p:notesViewPr>
    <p:cSldViewPr showGuides="1">
      <p:cViewPr varScale="1">
        <p:scale>
          <a:sx n="76" d="100"/>
          <a:sy n="76" d="100"/>
        </p:scale>
        <p:origin x="2562" y="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117" Type="http://schemas.openxmlformats.org/officeDocument/2006/relationships/slide" Target="slides/slide115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112" Type="http://schemas.openxmlformats.org/officeDocument/2006/relationships/slide" Target="slides/slide110.xml"/><Relationship Id="rId133" Type="http://schemas.openxmlformats.org/officeDocument/2006/relationships/slide" Target="slides/slide131.xml"/><Relationship Id="rId138" Type="http://schemas.openxmlformats.org/officeDocument/2006/relationships/viewProps" Target="viewProps.xml"/><Relationship Id="rId16" Type="http://schemas.openxmlformats.org/officeDocument/2006/relationships/slide" Target="slides/slide14.xml"/><Relationship Id="rId107" Type="http://schemas.openxmlformats.org/officeDocument/2006/relationships/slide" Target="slides/slide105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102" Type="http://schemas.openxmlformats.org/officeDocument/2006/relationships/slide" Target="slides/slide100.xml"/><Relationship Id="rId123" Type="http://schemas.openxmlformats.org/officeDocument/2006/relationships/slide" Target="slides/slide121.xml"/><Relationship Id="rId128" Type="http://schemas.openxmlformats.org/officeDocument/2006/relationships/slide" Target="slides/slide126.xml"/><Relationship Id="rId5" Type="http://schemas.openxmlformats.org/officeDocument/2006/relationships/slide" Target="slides/slide3.xml"/><Relationship Id="rId90" Type="http://schemas.openxmlformats.org/officeDocument/2006/relationships/slide" Target="slides/slide88.xml"/><Relationship Id="rId95" Type="http://schemas.openxmlformats.org/officeDocument/2006/relationships/slide" Target="slides/slide93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113" Type="http://schemas.openxmlformats.org/officeDocument/2006/relationships/slide" Target="slides/slide111.xml"/><Relationship Id="rId118" Type="http://schemas.openxmlformats.org/officeDocument/2006/relationships/slide" Target="slides/slide116.xml"/><Relationship Id="rId134" Type="http://schemas.openxmlformats.org/officeDocument/2006/relationships/slide" Target="slides/slide132.xml"/><Relationship Id="rId139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93" Type="http://schemas.openxmlformats.org/officeDocument/2006/relationships/slide" Target="slides/slide91.xml"/><Relationship Id="rId98" Type="http://schemas.openxmlformats.org/officeDocument/2006/relationships/slide" Target="slides/slide96.xml"/><Relationship Id="rId121" Type="http://schemas.openxmlformats.org/officeDocument/2006/relationships/slide" Target="slides/slide11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103" Type="http://schemas.openxmlformats.org/officeDocument/2006/relationships/slide" Target="slides/slide101.xml"/><Relationship Id="rId108" Type="http://schemas.openxmlformats.org/officeDocument/2006/relationships/slide" Target="slides/slide106.xml"/><Relationship Id="rId116" Type="http://schemas.openxmlformats.org/officeDocument/2006/relationships/slide" Target="slides/slide114.xml"/><Relationship Id="rId124" Type="http://schemas.openxmlformats.org/officeDocument/2006/relationships/slide" Target="slides/slide122.xml"/><Relationship Id="rId129" Type="http://schemas.openxmlformats.org/officeDocument/2006/relationships/slide" Target="slides/slide127.xml"/><Relationship Id="rId137" Type="http://schemas.openxmlformats.org/officeDocument/2006/relationships/presProps" Target="pres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91" Type="http://schemas.openxmlformats.org/officeDocument/2006/relationships/slide" Target="slides/slide89.xml"/><Relationship Id="rId96" Type="http://schemas.openxmlformats.org/officeDocument/2006/relationships/slide" Target="slides/slide94.xml"/><Relationship Id="rId111" Type="http://schemas.openxmlformats.org/officeDocument/2006/relationships/slide" Target="slides/slide109.xml"/><Relationship Id="rId132" Type="http://schemas.openxmlformats.org/officeDocument/2006/relationships/slide" Target="slides/slide130.xml"/><Relationship Id="rId14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6" Type="http://schemas.openxmlformats.org/officeDocument/2006/relationships/slide" Target="slides/slide104.xml"/><Relationship Id="rId114" Type="http://schemas.openxmlformats.org/officeDocument/2006/relationships/slide" Target="slides/slide112.xml"/><Relationship Id="rId119" Type="http://schemas.openxmlformats.org/officeDocument/2006/relationships/slide" Target="slides/slide117.xml"/><Relationship Id="rId127" Type="http://schemas.openxmlformats.org/officeDocument/2006/relationships/slide" Target="slides/slide12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slide" Target="slides/slide92.xml"/><Relationship Id="rId99" Type="http://schemas.openxmlformats.org/officeDocument/2006/relationships/slide" Target="slides/slide97.xml"/><Relationship Id="rId101" Type="http://schemas.openxmlformats.org/officeDocument/2006/relationships/slide" Target="slides/slide99.xml"/><Relationship Id="rId122" Type="http://schemas.openxmlformats.org/officeDocument/2006/relationships/slide" Target="slides/slide120.xml"/><Relationship Id="rId130" Type="http://schemas.openxmlformats.org/officeDocument/2006/relationships/slide" Target="slides/slide128.xml"/><Relationship Id="rId13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109" Type="http://schemas.openxmlformats.org/officeDocument/2006/relationships/slide" Target="slides/slide10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slide" Target="slides/slide95.xml"/><Relationship Id="rId104" Type="http://schemas.openxmlformats.org/officeDocument/2006/relationships/slide" Target="slides/slide102.xml"/><Relationship Id="rId120" Type="http://schemas.openxmlformats.org/officeDocument/2006/relationships/slide" Target="slides/slide118.xml"/><Relationship Id="rId125" Type="http://schemas.openxmlformats.org/officeDocument/2006/relationships/slide" Target="slides/slide123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2" Type="http://schemas.openxmlformats.org/officeDocument/2006/relationships/slideMaster" Target="slideMasters/slideMaster1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slide" Target="slides/slide85.xml"/><Relationship Id="rId110" Type="http://schemas.openxmlformats.org/officeDocument/2006/relationships/slide" Target="slides/slide108.xml"/><Relationship Id="rId115" Type="http://schemas.openxmlformats.org/officeDocument/2006/relationships/slide" Target="slides/slide113.xml"/><Relationship Id="rId131" Type="http://schemas.openxmlformats.org/officeDocument/2006/relationships/slide" Target="slides/slide129.xml"/><Relationship Id="rId136" Type="http://schemas.openxmlformats.org/officeDocument/2006/relationships/handoutMaster" Target="handoutMasters/handoutMaster1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56" Type="http://schemas.openxmlformats.org/officeDocument/2006/relationships/slide" Target="slides/slide54.xml"/><Relationship Id="rId77" Type="http://schemas.openxmlformats.org/officeDocument/2006/relationships/slide" Target="slides/slide75.xml"/><Relationship Id="rId100" Type="http://schemas.openxmlformats.org/officeDocument/2006/relationships/slide" Target="slides/slide98.xml"/><Relationship Id="rId105" Type="http://schemas.openxmlformats.org/officeDocument/2006/relationships/slide" Target="slides/slide103.xml"/><Relationship Id="rId126" Type="http://schemas.openxmlformats.org/officeDocument/2006/relationships/slide" Target="slides/slide124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106.xml"/><Relationship Id="rId1" Type="http://schemas.openxmlformats.org/officeDocument/2006/relationships/slide" Target="slides/slide7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Half-Life</a:t>
            </a:r>
          </a:p>
        </c:rich>
      </c:tx>
      <c:layout/>
      <c:overlay val="0"/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v>Material Remaining</c:v>
          </c:tx>
          <c:xVal>
            <c:numRef>
              <c:f>Sheet1!$A$2:$A$8</c:f>
              <c:numCache>
                <c:formatCode>General</c:formatCode>
                <c:ptCount val="7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</c:numCache>
            </c:numRef>
          </c:xVal>
          <c:yVal>
            <c:numRef>
              <c:f>Sheet1!$B$2:$B$8</c:f>
              <c:numCache>
                <c:formatCode>General</c:formatCode>
                <c:ptCount val="7"/>
                <c:pt idx="0">
                  <c:v>100</c:v>
                </c:pt>
                <c:pt idx="1">
                  <c:v>50</c:v>
                </c:pt>
                <c:pt idx="2">
                  <c:v>25</c:v>
                </c:pt>
                <c:pt idx="3">
                  <c:v>12.5</c:v>
                </c:pt>
                <c:pt idx="4">
                  <c:v>6.25</c:v>
                </c:pt>
                <c:pt idx="5">
                  <c:v>3.125</c:v>
                </c:pt>
                <c:pt idx="6">
                  <c:v>1.5625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70621320"/>
        <c:axId val="470619360"/>
      </c:scatterChart>
      <c:valAx>
        <c:axId val="470621320"/>
        <c:scaling>
          <c:orientation val="minMax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sz="1400"/>
                  <a:t># of Half-Lives</a:t>
                </a:r>
              </a:p>
            </c:rich>
          </c:tx>
          <c:layout>
            <c:manualLayout>
              <c:xMode val="edge"/>
              <c:yMode val="edge"/>
              <c:x val="0.418966535433071"/>
              <c:y val="0.91035686328682597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crossAx val="470619360"/>
        <c:crosses val="autoZero"/>
        <c:crossBetween val="midCat"/>
      </c:valAx>
      <c:valAx>
        <c:axId val="470619360"/>
        <c:scaling>
          <c:orientation val="minMax"/>
          <c:max val="10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sz="1400"/>
                  <a:t>% Remaining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900"/>
            </a:pPr>
            <a:endParaRPr lang="en-US"/>
          </a:p>
        </c:txPr>
        <c:crossAx val="470621320"/>
        <c:crosses val="autoZero"/>
        <c:crossBetween val="midCat"/>
        <c:majorUnit val="10"/>
        <c:minorUnit val="2"/>
      </c:valAx>
    </c:plotArea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image" Target="../media/image10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image" Target="../media/image10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image" Target="../media/image10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image" Target="../media/image27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image" Target="../media/image3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0.v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image" Target="../media/image38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emf"/></Relationships>
</file>

<file path=ppt/drawings/_rels/vmlDrawing24.v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image" Target="../media/image49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30.vml.rels><?xml version="1.0" encoding="UTF-8" standalone="yes"?>
<Relationships xmlns="http://schemas.openxmlformats.org/package/2006/relationships"><Relationship Id="rId2" Type="http://schemas.openxmlformats.org/officeDocument/2006/relationships/image" Target="../media/image57.emf"/><Relationship Id="rId1" Type="http://schemas.openxmlformats.org/officeDocument/2006/relationships/image" Target="../media/image56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6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4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wmf"/><Relationship Id="rId1" Type="http://schemas.openxmlformats.org/officeDocument/2006/relationships/image" Target="../media/image9.emf"/><Relationship Id="rId4" Type="http://schemas.openxmlformats.org/officeDocument/2006/relationships/image" Target="../media/image1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3" Type="http://schemas.openxmlformats.org/officeDocument/2006/relationships/image" Target="../media/image14.emf"/><Relationship Id="rId7" Type="http://schemas.openxmlformats.org/officeDocument/2006/relationships/image" Target="../media/image18.emf"/><Relationship Id="rId2" Type="http://schemas.openxmlformats.org/officeDocument/2006/relationships/image" Target="../media/image13.emf"/><Relationship Id="rId1" Type="http://schemas.openxmlformats.org/officeDocument/2006/relationships/image" Target="../media/image10.wmf"/><Relationship Id="rId6" Type="http://schemas.openxmlformats.org/officeDocument/2006/relationships/image" Target="../media/image17.emf"/><Relationship Id="rId5" Type="http://schemas.openxmlformats.org/officeDocument/2006/relationships/image" Target="../media/image16.emf"/><Relationship Id="rId4" Type="http://schemas.openxmlformats.org/officeDocument/2006/relationships/image" Target="../media/image15.emf"/><Relationship Id="rId9" Type="http://schemas.openxmlformats.org/officeDocument/2006/relationships/image" Target="../media/image20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B7646E-8811-423A-9C42-2CBFADA00A96}" type="datetimeFigureOut">
              <a:rPr lang="en-US" smtClean="0"/>
              <a:t>6/23/2014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360E59-1627-4404-ACC5-51C744AB0F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2254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677E230-58DD-43ED-96A1-552DDAB53532}" type="datetimeFigureOut">
              <a:rPr lang="en-US" smtClean="0"/>
              <a:pPr/>
              <a:t>6/23/2014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841221E5-7225-48EB-A4EE-420E7BFCF7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669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0995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/>
          <a:p>
            <a:pPr algn="r" eaLnBrk="0" hangingPunct="0">
              <a:spcBef>
                <a:spcPct val="0"/>
              </a:spcBef>
            </a:pPr>
            <a:r>
              <a:rPr lang="en-US" altLang="en-US" sz="1000" i="1"/>
              <a:t>2</a:t>
            </a:r>
          </a:p>
        </p:txBody>
      </p:sp>
      <p:sp>
        <p:nvSpPr>
          <p:cNvPr id="340996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0997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0998" name="Rectangle 6"/>
          <p:cNvSpPr>
            <a:spLocks noChangeArrowheads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 cap="flat"/>
        </p:spPr>
      </p:sp>
      <p:sp>
        <p:nvSpPr>
          <p:cNvPr id="340999" name="Rectangle 7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32806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330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5331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/>
          <a:p>
            <a:pPr algn="r" eaLnBrk="0" hangingPunct="0">
              <a:spcBef>
                <a:spcPct val="0"/>
              </a:spcBef>
            </a:pPr>
            <a:r>
              <a:rPr lang="en-US" altLang="en-US" sz="1000" i="1"/>
              <a:t>2</a:t>
            </a:r>
          </a:p>
        </p:txBody>
      </p:sp>
      <p:sp>
        <p:nvSpPr>
          <p:cNvPr id="355332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5333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5334" name="Rectangle 6"/>
          <p:cNvSpPr>
            <a:spLocks noChangeArrowheads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 cap="flat"/>
        </p:spPr>
      </p:sp>
      <p:sp>
        <p:nvSpPr>
          <p:cNvPr id="355335" name="Rectangle 7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22541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378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7379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/>
          <a:p>
            <a:pPr algn="r" eaLnBrk="0" hangingPunct="0">
              <a:spcBef>
                <a:spcPct val="0"/>
              </a:spcBef>
            </a:pPr>
            <a:r>
              <a:rPr lang="en-US" altLang="en-US" sz="1000" i="1"/>
              <a:t>2</a:t>
            </a:r>
          </a:p>
        </p:txBody>
      </p:sp>
      <p:sp>
        <p:nvSpPr>
          <p:cNvPr id="357380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7381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7382" name="Rectangle 6"/>
          <p:cNvSpPr>
            <a:spLocks noChangeArrowheads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 cap="flat"/>
        </p:spPr>
      </p:sp>
      <p:sp>
        <p:nvSpPr>
          <p:cNvPr id="357383" name="Rectangle 7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90123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426" name="Rectangle 1026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9427" name="Rectangle 1027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/>
          <a:p>
            <a:pPr algn="r" eaLnBrk="0" hangingPunct="0">
              <a:spcBef>
                <a:spcPct val="0"/>
              </a:spcBef>
            </a:pPr>
            <a:r>
              <a:rPr lang="en-US" altLang="en-US" sz="1000" i="1"/>
              <a:t>2</a:t>
            </a:r>
          </a:p>
        </p:txBody>
      </p:sp>
      <p:sp>
        <p:nvSpPr>
          <p:cNvPr id="359428" name="Rectangle 1028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9429" name="Rectangle 1029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9430" name="Rectangle 1030"/>
          <p:cNvSpPr>
            <a:spLocks noChangeArrowheads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 cap="flat"/>
        </p:spPr>
      </p:sp>
      <p:sp>
        <p:nvSpPr>
          <p:cNvPr id="359431" name="Rectangle 1031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81405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474" name="Rectangle 1026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1475" name="Rectangle 1027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/>
          <a:p>
            <a:pPr algn="r" eaLnBrk="0" hangingPunct="0">
              <a:spcBef>
                <a:spcPct val="0"/>
              </a:spcBef>
            </a:pPr>
            <a:r>
              <a:rPr lang="en-US" altLang="en-US" sz="1000" i="1"/>
              <a:t>2</a:t>
            </a:r>
          </a:p>
        </p:txBody>
      </p:sp>
      <p:sp>
        <p:nvSpPr>
          <p:cNvPr id="361476" name="Rectangle 1028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1477" name="Rectangle 1029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1478" name="Rectangle 1030"/>
          <p:cNvSpPr>
            <a:spLocks noChangeArrowheads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 cap="flat"/>
        </p:spPr>
      </p:sp>
      <p:sp>
        <p:nvSpPr>
          <p:cNvPr id="361479" name="Rectangle 1031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01671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522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3523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/>
          <a:p>
            <a:pPr algn="r" eaLnBrk="0" hangingPunct="0">
              <a:spcBef>
                <a:spcPct val="0"/>
              </a:spcBef>
            </a:pPr>
            <a:r>
              <a:rPr lang="en-US" altLang="en-US" sz="1000" i="1"/>
              <a:t>2</a:t>
            </a:r>
          </a:p>
        </p:txBody>
      </p:sp>
      <p:sp>
        <p:nvSpPr>
          <p:cNvPr id="363524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3525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3526" name="Rectangle 6"/>
          <p:cNvSpPr>
            <a:spLocks noChangeArrowheads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 cap="flat"/>
        </p:spPr>
      </p:sp>
      <p:sp>
        <p:nvSpPr>
          <p:cNvPr id="363527" name="Rectangle 7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21459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618" name="Rectangle 1026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7619" name="Rectangle 1027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/>
          <a:p>
            <a:pPr algn="r" eaLnBrk="0" hangingPunct="0">
              <a:spcBef>
                <a:spcPct val="0"/>
              </a:spcBef>
            </a:pPr>
            <a:r>
              <a:rPr lang="en-US" altLang="en-US" sz="1000" i="1"/>
              <a:t>2</a:t>
            </a:r>
          </a:p>
        </p:txBody>
      </p:sp>
      <p:sp>
        <p:nvSpPr>
          <p:cNvPr id="367620" name="Rectangle 1028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7621" name="Rectangle 1029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7622" name="Rectangle 1030"/>
          <p:cNvSpPr>
            <a:spLocks noChangeArrowheads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 cap="flat"/>
        </p:spPr>
      </p:sp>
      <p:sp>
        <p:nvSpPr>
          <p:cNvPr id="367623" name="Rectangle 1031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69565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666" name="Rectangle 1026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9667" name="Rectangle 1027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/>
          <a:p>
            <a:pPr algn="r" eaLnBrk="0" hangingPunct="0">
              <a:spcBef>
                <a:spcPct val="0"/>
              </a:spcBef>
            </a:pPr>
            <a:r>
              <a:rPr lang="en-US" altLang="en-US" sz="1000" i="1"/>
              <a:t>2</a:t>
            </a:r>
          </a:p>
        </p:txBody>
      </p:sp>
      <p:sp>
        <p:nvSpPr>
          <p:cNvPr id="369668" name="Rectangle 1028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9669" name="Rectangle 1029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9670" name="Rectangle 1030"/>
          <p:cNvSpPr>
            <a:spLocks noChangeArrowheads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 cap="flat"/>
        </p:spPr>
      </p:sp>
      <p:sp>
        <p:nvSpPr>
          <p:cNvPr id="369671" name="Rectangle 1031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087384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/>
          <a:p>
            <a:pPr algn="r" eaLnBrk="0" hangingPunct="0">
              <a:spcBef>
                <a:spcPct val="0"/>
              </a:spcBef>
            </a:pPr>
            <a:r>
              <a:rPr lang="en-US" altLang="en-US" sz="1000" i="1"/>
              <a:t>2</a:t>
            </a: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4" name="Rectangle 6"/>
          <p:cNvSpPr>
            <a:spLocks noChangeArrowheads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 cap="flat"/>
        </p:spPr>
      </p:sp>
      <p:sp>
        <p:nvSpPr>
          <p:cNvPr id="7175" name="Rectangle 7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490882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146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0147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/>
          <a:p>
            <a:pPr algn="r" eaLnBrk="0" hangingPunct="0">
              <a:spcBef>
                <a:spcPct val="0"/>
              </a:spcBef>
            </a:pPr>
            <a:r>
              <a:rPr lang="en-US" altLang="en-US" sz="1000" i="1"/>
              <a:t>2</a:t>
            </a:r>
          </a:p>
        </p:txBody>
      </p:sp>
      <p:sp>
        <p:nvSpPr>
          <p:cNvPr id="390148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0149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0150" name="Rectangle 6"/>
          <p:cNvSpPr>
            <a:spLocks noChangeArrowheads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 cap="flat"/>
        </p:spPr>
      </p:sp>
      <p:sp>
        <p:nvSpPr>
          <p:cNvPr id="390151" name="Rectangle 7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902829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242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4243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/>
          <a:p>
            <a:pPr algn="r" eaLnBrk="0" hangingPunct="0">
              <a:spcBef>
                <a:spcPct val="0"/>
              </a:spcBef>
            </a:pPr>
            <a:r>
              <a:rPr lang="en-US" altLang="en-US" sz="1000" i="1"/>
              <a:t>2</a:t>
            </a:r>
          </a:p>
        </p:txBody>
      </p:sp>
      <p:sp>
        <p:nvSpPr>
          <p:cNvPr id="394244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4245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4246" name="Rectangle 6"/>
          <p:cNvSpPr>
            <a:spLocks noChangeArrowheads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 cap="flat"/>
        </p:spPr>
      </p:sp>
      <p:sp>
        <p:nvSpPr>
          <p:cNvPr id="394247" name="Rectangle 7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48502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BD264-76EE-4A59-BB62-C4BE53D7F11C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96876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338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8339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/>
          <a:p>
            <a:pPr algn="r" eaLnBrk="0" hangingPunct="0">
              <a:spcBef>
                <a:spcPct val="0"/>
              </a:spcBef>
            </a:pPr>
            <a:r>
              <a:rPr lang="en-US" altLang="en-US" sz="1000" i="1"/>
              <a:t>2</a:t>
            </a:r>
          </a:p>
        </p:txBody>
      </p:sp>
      <p:sp>
        <p:nvSpPr>
          <p:cNvPr id="398340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8341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8342" name="Rectangle 6"/>
          <p:cNvSpPr>
            <a:spLocks noChangeArrowheads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 cap="flat"/>
        </p:spPr>
      </p:sp>
      <p:sp>
        <p:nvSpPr>
          <p:cNvPr id="398343" name="Rectangle 7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81617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434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2435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/>
          <a:p>
            <a:pPr algn="r" eaLnBrk="0" hangingPunct="0">
              <a:spcBef>
                <a:spcPct val="0"/>
              </a:spcBef>
            </a:pPr>
            <a:r>
              <a:rPr lang="en-US" altLang="en-US" sz="1000" i="1"/>
              <a:t>2</a:t>
            </a:r>
          </a:p>
        </p:txBody>
      </p:sp>
      <p:sp>
        <p:nvSpPr>
          <p:cNvPr id="402436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2437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2438" name="Rectangle 6"/>
          <p:cNvSpPr>
            <a:spLocks noChangeArrowheads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 cap="flat"/>
        </p:spPr>
      </p:sp>
      <p:sp>
        <p:nvSpPr>
          <p:cNvPr id="402439" name="Rectangle 7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48952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8579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/>
          <a:p>
            <a:pPr algn="r" eaLnBrk="0" hangingPunct="0">
              <a:spcBef>
                <a:spcPct val="0"/>
              </a:spcBef>
            </a:pPr>
            <a:r>
              <a:rPr lang="en-US" altLang="en-US" sz="1000" i="1"/>
              <a:t>2</a:t>
            </a:r>
          </a:p>
        </p:txBody>
      </p:sp>
      <p:sp>
        <p:nvSpPr>
          <p:cNvPr id="408580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8581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8582" name="Rectangle 6"/>
          <p:cNvSpPr>
            <a:spLocks noChangeArrowheads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 cap="flat"/>
        </p:spPr>
      </p:sp>
      <p:sp>
        <p:nvSpPr>
          <p:cNvPr id="408583" name="Rectangle 7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825312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626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627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/>
          <a:p>
            <a:pPr algn="r" eaLnBrk="0" hangingPunct="0">
              <a:spcBef>
                <a:spcPct val="0"/>
              </a:spcBef>
            </a:pPr>
            <a:r>
              <a:rPr lang="en-US" altLang="en-US" sz="1000" i="1"/>
              <a:t>2</a:t>
            </a:r>
          </a:p>
        </p:txBody>
      </p:sp>
      <p:sp>
        <p:nvSpPr>
          <p:cNvPr id="410628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629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630" name="Rectangle 6"/>
          <p:cNvSpPr>
            <a:spLocks noChangeArrowheads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 cap="flat"/>
        </p:spPr>
      </p:sp>
      <p:sp>
        <p:nvSpPr>
          <p:cNvPr id="410631" name="Rectangle 7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481500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322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2323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/>
          <a:p>
            <a:pPr algn="r" eaLnBrk="0" hangingPunct="0">
              <a:spcBef>
                <a:spcPct val="0"/>
              </a:spcBef>
            </a:pPr>
            <a:r>
              <a:rPr lang="en-US" altLang="en-US" sz="1000" i="1"/>
              <a:t>2</a:t>
            </a:r>
          </a:p>
        </p:txBody>
      </p:sp>
      <p:sp>
        <p:nvSpPr>
          <p:cNvPr id="312324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2325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2326" name="Rectangle 6"/>
          <p:cNvSpPr>
            <a:spLocks noChangeArrowheads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 cap="flat"/>
        </p:spPr>
      </p:sp>
      <p:sp>
        <p:nvSpPr>
          <p:cNvPr id="312327" name="Rectangle 7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779841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762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3763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/>
          <a:p>
            <a:pPr algn="r" eaLnBrk="0" hangingPunct="0">
              <a:spcBef>
                <a:spcPct val="0"/>
              </a:spcBef>
            </a:pPr>
            <a:r>
              <a:rPr lang="en-US" altLang="en-US" sz="1000" i="1"/>
              <a:t>2</a:t>
            </a:r>
          </a:p>
        </p:txBody>
      </p:sp>
      <p:sp>
        <p:nvSpPr>
          <p:cNvPr id="373764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3765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3766" name="Rectangle 6"/>
          <p:cNvSpPr>
            <a:spLocks noChangeArrowheads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 cap="flat"/>
        </p:spPr>
      </p:sp>
      <p:sp>
        <p:nvSpPr>
          <p:cNvPr id="373767" name="Rectangle 7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072229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810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5811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/>
          <a:p>
            <a:pPr algn="r" eaLnBrk="0" hangingPunct="0">
              <a:spcBef>
                <a:spcPct val="0"/>
              </a:spcBef>
            </a:pPr>
            <a:r>
              <a:rPr lang="en-US" altLang="en-US" sz="1000" i="1"/>
              <a:t>2</a:t>
            </a:r>
          </a:p>
        </p:txBody>
      </p:sp>
      <p:sp>
        <p:nvSpPr>
          <p:cNvPr id="375812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5813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5814" name="Rectangle 6"/>
          <p:cNvSpPr>
            <a:spLocks noChangeArrowheads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 cap="flat"/>
        </p:spPr>
      </p:sp>
      <p:sp>
        <p:nvSpPr>
          <p:cNvPr id="375815" name="Rectangle 7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2585465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858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7859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/>
          <a:p>
            <a:pPr algn="r" eaLnBrk="0" hangingPunct="0">
              <a:spcBef>
                <a:spcPct val="0"/>
              </a:spcBef>
            </a:pPr>
            <a:r>
              <a:rPr lang="en-US" altLang="en-US" sz="1000" i="1"/>
              <a:t>2</a:t>
            </a:r>
          </a:p>
        </p:txBody>
      </p:sp>
      <p:sp>
        <p:nvSpPr>
          <p:cNvPr id="377860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7861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7862" name="Rectangle 6"/>
          <p:cNvSpPr>
            <a:spLocks noChangeArrowheads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 cap="flat"/>
        </p:spPr>
      </p:sp>
      <p:sp>
        <p:nvSpPr>
          <p:cNvPr id="377863" name="Rectangle 7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429058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906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9907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/>
          <a:p>
            <a:pPr algn="r" eaLnBrk="0" hangingPunct="0">
              <a:spcBef>
                <a:spcPct val="0"/>
              </a:spcBef>
            </a:pPr>
            <a:r>
              <a:rPr lang="en-US" altLang="en-US" sz="1000" i="1"/>
              <a:t>2</a:t>
            </a:r>
          </a:p>
        </p:txBody>
      </p:sp>
      <p:sp>
        <p:nvSpPr>
          <p:cNvPr id="379908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9909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9910" name="Rectangle 6"/>
          <p:cNvSpPr>
            <a:spLocks noChangeArrowheads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 cap="flat"/>
        </p:spPr>
      </p:sp>
      <p:sp>
        <p:nvSpPr>
          <p:cNvPr id="379911" name="Rectangle 7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795282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954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1955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/>
          <a:p>
            <a:pPr algn="r" eaLnBrk="0" hangingPunct="0">
              <a:spcBef>
                <a:spcPct val="0"/>
              </a:spcBef>
            </a:pPr>
            <a:r>
              <a:rPr lang="en-US" altLang="en-US" sz="1000" i="1"/>
              <a:t>2</a:t>
            </a:r>
          </a:p>
        </p:txBody>
      </p:sp>
      <p:sp>
        <p:nvSpPr>
          <p:cNvPr id="381956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1957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1958" name="Rectangle 6"/>
          <p:cNvSpPr>
            <a:spLocks noChangeArrowheads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 cap="flat"/>
        </p:spPr>
      </p:sp>
      <p:sp>
        <p:nvSpPr>
          <p:cNvPr id="381959" name="Rectangle 7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48348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914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2915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/>
          <a:p>
            <a:pPr algn="r" eaLnBrk="0" hangingPunct="0">
              <a:spcBef>
                <a:spcPct val="0"/>
              </a:spcBef>
            </a:pPr>
            <a:r>
              <a:rPr lang="en-US" altLang="en-US" sz="1000" i="1"/>
              <a:t>2</a:t>
            </a:r>
          </a:p>
        </p:txBody>
      </p:sp>
      <p:sp>
        <p:nvSpPr>
          <p:cNvPr id="422916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2917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2918" name="Rectangle 6"/>
          <p:cNvSpPr>
            <a:spLocks noChangeArrowheads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 cap="flat"/>
        </p:spPr>
      </p:sp>
      <p:sp>
        <p:nvSpPr>
          <p:cNvPr id="422919" name="Rectangle 7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004715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002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4003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/>
          <a:p>
            <a:pPr algn="r" eaLnBrk="0" hangingPunct="0">
              <a:spcBef>
                <a:spcPct val="0"/>
              </a:spcBef>
            </a:pPr>
            <a:r>
              <a:rPr lang="en-US" altLang="en-US" sz="1000" i="1"/>
              <a:t>2</a:t>
            </a:r>
          </a:p>
        </p:txBody>
      </p:sp>
      <p:sp>
        <p:nvSpPr>
          <p:cNvPr id="384004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4005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4006" name="Rectangle 6"/>
          <p:cNvSpPr>
            <a:spLocks noChangeArrowheads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 cap="flat"/>
        </p:spPr>
      </p:sp>
      <p:sp>
        <p:nvSpPr>
          <p:cNvPr id="384007" name="Rectangle 7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881817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098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8099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/>
          <a:p>
            <a:pPr algn="r" eaLnBrk="0" hangingPunct="0">
              <a:spcBef>
                <a:spcPct val="0"/>
              </a:spcBef>
            </a:pPr>
            <a:r>
              <a:rPr lang="en-US" altLang="en-US" sz="1000" i="1"/>
              <a:t>2</a:t>
            </a:r>
          </a:p>
        </p:txBody>
      </p:sp>
      <p:sp>
        <p:nvSpPr>
          <p:cNvPr id="388100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8101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8102" name="Rectangle 6"/>
          <p:cNvSpPr>
            <a:spLocks noChangeArrowheads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 cap="flat"/>
        </p:spPr>
      </p:sp>
      <p:sp>
        <p:nvSpPr>
          <p:cNvPr id="388103" name="Rectangle 7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501307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674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2675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/>
          <a:p>
            <a:pPr algn="r" eaLnBrk="0" hangingPunct="0">
              <a:spcBef>
                <a:spcPct val="0"/>
              </a:spcBef>
            </a:pPr>
            <a:r>
              <a:rPr lang="en-US" altLang="en-US" sz="1000" i="1"/>
              <a:t>2</a:t>
            </a:r>
          </a:p>
        </p:txBody>
      </p:sp>
      <p:sp>
        <p:nvSpPr>
          <p:cNvPr id="412676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2677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2678" name="Rectangle 6"/>
          <p:cNvSpPr>
            <a:spLocks noChangeArrowheads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 cap="flat"/>
        </p:spPr>
      </p:sp>
      <p:sp>
        <p:nvSpPr>
          <p:cNvPr id="412679" name="Rectangle 7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939706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22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4723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/>
          <a:p>
            <a:pPr algn="r" eaLnBrk="0" hangingPunct="0">
              <a:spcBef>
                <a:spcPct val="0"/>
              </a:spcBef>
            </a:pPr>
            <a:r>
              <a:rPr lang="en-US" altLang="en-US" sz="1000" i="1"/>
              <a:t>2</a:t>
            </a:r>
          </a:p>
        </p:txBody>
      </p:sp>
      <p:sp>
        <p:nvSpPr>
          <p:cNvPr id="414724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4725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4726" name="Rectangle 6"/>
          <p:cNvSpPr>
            <a:spLocks noChangeArrowheads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 cap="flat"/>
        </p:spPr>
      </p:sp>
      <p:sp>
        <p:nvSpPr>
          <p:cNvPr id="414727" name="Rectangle 7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711328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770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6771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/>
          <a:p>
            <a:pPr algn="r" eaLnBrk="0" hangingPunct="0">
              <a:spcBef>
                <a:spcPct val="0"/>
              </a:spcBef>
            </a:pPr>
            <a:r>
              <a:rPr lang="en-US" altLang="en-US" sz="1000" i="1"/>
              <a:t>2</a:t>
            </a:r>
          </a:p>
        </p:txBody>
      </p:sp>
      <p:sp>
        <p:nvSpPr>
          <p:cNvPr id="416772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6773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6774" name="Rectangle 6"/>
          <p:cNvSpPr>
            <a:spLocks noChangeArrowheads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 cap="flat"/>
        </p:spPr>
      </p:sp>
      <p:sp>
        <p:nvSpPr>
          <p:cNvPr id="416775" name="Rectangle 7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747281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818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8819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/>
          <a:p>
            <a:pPr algn="r" eaLnBrk="0" hangingPunct="0">
              <a:spcBef>
                <a:spcPct val="0"/>
              </a:spcBef>
            </a:pPr>
            <a:r>
              <a:rPr lang="en-US" altLang="en-US" sz="1000" i="1"/>
              <a:t>2</a:t>
            </a:r>
          </a:p>
        </p:txBody>
      </p:sp>
      <p:sp>
        <p:nvSpPr>
          <p:cNvPr id="418820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8821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8822" name="Rectangle 6"/>
          <p:cNvSpPr>
            <a:spLocks noChangeArrowheads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 cap="flat"/>
        </p:spPr>
      </p:sp>
      <p:sp>
        <p:nvSpPr>
          <p:cNvPr id="418823" name="Rectangle 7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936978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866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0867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/>
          <a:p>
            <a:pPr algn="r" eaLnBrk="0" hangingPunct="0">
              <a:spcBef>
                <a:spcPct val="0"/>
              </a:spcBef>
            </a:pPr>
            <a:r>
              <a:rPr lang="en-US" altLang="en-US" sz="1000" i="1"/>
              <a:t>2</a:t>
            </a:r>
          </a:p>
        </p:txBody>
      </p:sp>
      <p:sp>
        <p:nvSpPr>
          <p:cNvPr id="420868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0869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0870" name="Rectangle 6"/>
          <p:cNvSpPr>
            <a:spLocks noChangeArrowheads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 cap="flat"/>
        </p:spPr>
      </p:sp>
      <p:sp>
        <p:nvSpPr>
          <p:cNvPr id="420871" name="Rectangle 7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280199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6419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/>
          <a:p>
            <a:pPr algn="r" eaLnBrk="0" hangingPunct="0">
              <a:spcBef>
                <a:spcPct val="0"/>
              </a:spcBef>
            </a:pPr>
            <a:r>
              <a:rPr lang="en-US" altLang="en-US" sz="1000" i="1"/>
              <a:t>2</a:t>
            </a:r>
          </a:p>
        </p:txBody>
      </p:sp>
      <p:sp>
        <p:nvSpPr>
          <p:cNvPr id="316420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6421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6422" name="Rectangle 6"/>
          <p:cNvSpPr>
            <a:spLocks noChangeArrowheads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 cap="flat"/>
        </p:spPr>
      </p:sp>
      <p:sp>
        <p:nvSpPr>
          <p:cNvPr id="316423" name="Rectangle 7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464770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490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7491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/>
          <a:p>
            <a:pPr algn="r" eaLnBrk="0" hangingPunct="0">
              <a:spcBef>
                <a:spcPct val="0"/>
              </a:spcBef>
            </a:pPr>
            <a:r>
              <a:rPr lang="en-US" altLang="en-US" sz="1000" i="1"/>
              <a:t>2</a:t>
            </a:r>
          </a:p>
        </p:txBody>
      </p:sp>
      <p:sp>
        <p:nvSpPr>
          <p:cNvPr id="447492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7493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7494" name="Rectangle 6"/>
          <p:cNvSpPr>
            <a:spLocks noChangeArrowheads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 cap="flat"/>
        </p:spPr>
      </p:sp>
      <p:sp>
        <p:nvSpPr>
          <p:cNvPr id="447495" name="Rectangle 7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29542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538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9539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/>
          <a:p>
            <a:pPr algn="r" eaLnBrk="0" hangingPunct="0">
              <a:spcBef>
                <a:spcPct val="0"/>
              </a:spcBef>
            </a:pPr>
            <a:r>
              <a:rPr lang="en-US" altLang="en-US" sz="1000" i="1"/>
              <a:t>2</a:t>
            </a:r>
          </a:p>
        </p:txBody>
      </p:sp>
      <p:sp>
        <p:nvSpPr>
          <p:cNvPr id="449540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9541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9542" name="Rectangle 6"/>
          <p:cNvSpPr>
            <a:spLocks noChangeArrowheads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 cap="flat"/>
        </p:spPr>
      </p:sp>
      <p:sp>
        <p:nvSpPr>
          <p:cNvPr id="449543" name="Rectangle 7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933111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962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4963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/>
          <a:p>
            <a:pPr algn="r" eaLnBrk="0" hangingPunct="0">
              <a:spcBef>
                <a:spcPct val="0"/>
              </a:spcBef>
            </a:pPr>
            <a:r>
              <a:rPr lang="en-US" altLang="en-US" sz="1000" i="1"/>
              <a:t>2</a:t>
            </a:r>
          </a:p>
        </p:txBody>
      </p:sp>
      <p:sp>
        <p:nvSpPr>
          <p:cNvPr id="424964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4965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4966" name="Rectangle 6"/>
          <p:cNvSpPr>
            <a:spLocks noChangeArrowheads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 cap="flat"/>
        </p:spPr>
      </p:sp>
      <p:sp>
        <p:nvSpPr>
          <p:cNvPr id="424967" name="Rectangle 7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797003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586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1587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/>
          <a:p>
            <a:pPr algn="r" eaLnBrk="0" hangingPunct="0">
              <a:spcBef>
                <a:spcPct val="0"/>
              </a:spcBef>
            </a:pPr>
            <a:r>
              <a:rPr lang="en-US" altLang="en-US" sz="1000" i="1"/>
              <a:t>2</a:t>
            </a:r>
          </a:p>
        </p:txBody>
      </p:sp>
      <p:sp>
        <p:nvSpPr>
          <p:cNvPr id="451588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1589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1590" name="Rectangle 6"/>
          <p:cNvSpPr>
            <a:spLocks noChangeArrowheads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 cap="flat"/>
        </p:spPr>
      </p:sp>
      <p:sp>
        <p:nvSpPr>
          <p:cNvPr id="451591" name="Rectangle 7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199705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3635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/>
          <a:p>
            <a:pPr algn="r" eaLnBrk="0" hangingPunct="0">
              <a:spcBef>
                <a:spcPct val="0"/>
              </a:spcBef>
            </a:pPr>
            <a:r>
              <a:rPr lang="en-US" altLang="en-US" sz="1000" i="1"/>
              <a:t>2</a:t>
            </a:r>
          </a:p>
        </p:txBody>
      </p:sp>
      <p:sp>
        <p:nvSpPr>
          <p:cNvPr id="453636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3637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3638" name="Rectangle 6"/>
          <p:cNvSpPr>
            <a:spLocks noChangeArrowheads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 cap="flat"/>
        </p:spPr>
      </p:sp>
      <p:sp>
        <p:nvSpPr>
          <p:cNvPr id="453639" name="Rectangle 7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798026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682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5683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/>
          <a:p>
            <a:pPr algn="r" eaLnBrk="0" hangingPunct="0">
              <a:spcBef>
                <a:spcPct val="0"/>
              </a:spcBef>
            </a:pPr>
            <a:r>
              <a:rPr lang="en-US" altLang="en-US" sz="1000" i="1"/>
              <a:t>2</a:t>
            </a:r>
          </a:p>
        </p:txBody>
      </p:sp>
      <p:sp>
        <p:nvSpPr>
          <p:cNvPr id="455684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5685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5686" name="Rectangle 6"/>
          <p:cNvSpPr>
            <a:spLocks noChangeArrowheads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 cap="flat"/>
        </p:spPr>
      </p:sp>
      <p:sp>
        <p:nvSpPr>
          <p:cNvPr id="455687" name="Rectangle 7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624677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730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7731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/>
          <a:p>
            <a:pPr algn="r" eaLnBrk="0" hangingPunct="0">
              <a:spcBef>
                <a:spcPct val="0"/>
              </a:spcBef>
            </a:pPr>
            <a:r>
              <a:rPr lang="en-US" altLang="en-US" sz="1000" i="1"/>
              <a:t>2</a:t>
            </a:r>
          </a:p>
        </p:txBody>
      </p:sp>
      <p:sp>
        <p:nvSpPr>
          <p:cNvPr id="457732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7733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7734" name="Rectangle 6"/>
          <p:cNvSpPr>
            <a:spLocks noChangeArrowheads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 cap="flat"/>
        </p:spPr>
      </p:sp>
      <p:sp>
        <p:nvSpPr>
          <p:cNvPr id="457735" name="Rectangle 7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739075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778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9779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/>
          <a:p>
            <a:pPr algn="r" eaLnBrk="0" hangingPunct="0">
              <a:spcBef>
                <a:spcPct val="0"/>
              </a:spcBef>
            </a:pPr>
            <a:r>
              <a:rPr lang="en-US" altLang="en-US" sz="1000" i="1"/>
              <a:t>2</a:t>
            </a:r>
          </a:p>
        </p:txBody>
      </p:sp>
      <p:sp>
        <p:nvSpPr>
          <p:cNvPr id="459780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9781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9782" name="Rectangle 6"/>
          <p:cNvSpPr>
            <a:spLocks noChangeArrowheads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 cap="flat"/>
        </p:spPr>
      </p:sp>
      <p:sp>
        <p:nvSpPr>
          <p:cNvPr id="459783" name="Rectangle 7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603335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826" name="Rectangle 1026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1827" name="Rectangle 1027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/>
          <a:p>
            <a:pPr algn="r" eaLnBrk="0" hangingPunct="0">
              <a:spcBef>
                <a:spcPct val="0"/>
              </a:spcBef>
            </a:pPr>
            <a:r>
              <a:rPr lang="en-US" altLang="en-US" sz="1000" i="1"/>
              <a:t>2</a:t>
            </a:r>
          </a:p>
        </p:txBody>
      </p:sp>
      <p:sp>
        <p:nvSpPr>
          <p:cNvPr id="461828" name="Rectangle 1028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1829" name="Rectangle 1029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1830" name="Rectangle 1030"/>
          <p:cNvSpPr>
            <a:spLocks noChangeArrowheads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 cap="flat"/>
        </p:spPr>
      </p:sp>
      <p:sp>
        <p:nvSpPr>
          <p:cNvPr id="461831" name="Rectangle 1031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462973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514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0515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/>
          <a:p>
            <a:pPr algn="r" eaLnBrk="0" hangingPunct="0">
              <a:spcBef>
                <a:spcPct val="0"/>
              </a:spcBef>
            </a:pPr>
            <a:r>
              <a:rPr lang="en-US" altLang="en-US" sz="1000" i="1"/>
              <a:t>2</a:t>
            </a:r>
          </a:p>
        </p:txBody>
      </p:sp>
      <p:sp>
        <p:nvSpPr>
          <p:cNvPr id="320516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0517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0518" name="Rectangle 6"/>
          <p:cNvSpPr>
            <a:spLocks noChangeArrowheads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 cap="flat"/>
        </p:spPr>
      </p:sp>
      <p:sp>
        <p:nvSpPr>
          <p:cNvPr id="320519" name="Rectangle 7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470933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970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7971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/>
          <a:p>
            <a:pPr algn="r" eaLnBrk="0" hangingPunct="0">
              <a:spcBef>
                <a:spcPct val="0"/>
              </a:spcBef>
            </a:pPr>
            <a:r>
              <a:rPr lang="en-US" altLang="en-US" sz="1000" i="1"/>
              <a:t>2</a:t>
            </a:r>
          </a:p>
        </p:txBody>
      </p:sp>
      <p:sp>
        <p:nvSpPr>
          <p:cNvPr id="467972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7973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7974" name="Rectangle 6"/>
          <p:cNvSpPr>
            <a:spLocks noChangeArrowheads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 cap="flat"/>
        </p:spPr>
      </p:sp>
      <p:sp>
        <p:nvSpPr>
          <p:cNvPr id="467975" name="Rectangle 7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9314466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210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8211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/>
          <a:p>
            <a:pPr algn="r" eaLnBrk="0" hangingPunct="0">
              <a:spcBef>
                <a:spcPct val="0"/>
              </a:spcBef>
            </a:pPr>
            <a:r>
              <a:rPr lang="en-US" altLang="en-US" sz="1000" i="1"/>
              <a:t>2</a:t>
            </a:r>
          </a:p>
        </p:txBody>
      </p:sp>
      <p:sp>
        <p:nvSpPr>
          <p:cNvPr id="478212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8213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8214" name="Rectangle 6"/>
          <p:cNvSpPr>
            <a:spLocks noChangeArrowheads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 cap="flat"/>
        </p:spPr>
      </p:sp>
      <p:sp>
        <p:nvSpPr>
          <p:cNvPr id="478215" name="Rectangle 7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95505409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258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0259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/>
          <a:p>
            <a:pPr algn="r" eaLnBrk="0" hangingPunct="0">
              <a:spcBef>
                <a:spcPct val="0"/>
              </a:spcBef>
            </a:pPr>
            <a:r>
              <a:rPr lang="en-US" altLang="en-US" sz="1000" i="1"/>
              <a:t>2</a:t>
            </a:r>
          </a:p>
        </p:txBody>
      </p:sp>
      <p:sp>
        <p:nvSpPr>
          <p:cNvPr id="480260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0261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0262" name="Rectangle 6"/>
          <p:cNvSpPr>
            <a:spLocks noChangeArrowheads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 cap="flat"/>
        </p:spPr>
      </p:sp>
      <p:sp>
        <p:nvSpPr>
          <p:cNvPr id="480263" name="Rectangle 7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918595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154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3155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/>
          <a:p>
            <a:pPr algn="r" eaLnBrk="0" hangingPunct="0">
              <a:spcBef>
                <a:spcPct val="0"/>
              </a:spcBef>
            </a:pPr>
            <a:r>
              <a:rPr lang="en-US" altLang="en-US" sz="1000" i="1"/>
              <a:t>2</a:t>
            </a:r>
          </a:p>
        </p:txBody>
      </p:sp>
      <p:sp>
        <p:nvSpPr>
          <p:cNvPr id="433156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3157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3158" name="Rectangle 6"/>
          <p:cNvSpPr>
            <a:spLocks noChangeArrowheads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 cap="flat"/>
        </p:spPr>
      </p:sp>
      <p:sp>
        <p:nvSpPr>
          <p:cNvPr id="433159" name="Rectangle 7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7080184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306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2307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/>
          <a:p>
            <a:pPr algn="r" eaLnBrk="0" hangingPunct="0">
              <a:spcBef>
                <a:spcPct val="0"/>
              </a:spcBef>
            </a:pPr>
            <a:r>
              <a:rPr lang="en-US" altLang="en-US" sz="1000" i="1"/>
              <a:t>2</a:t>
            </a:r>
          </a:p>
        </p:txBody>
      </p:sp>
      <p:sp>
        <p:nvSpPr>
          <p:cNvPr id="482308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2309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2310" name="Rectangle 6"/>
          <p:cNvSpPr>
            <a:spLocks noChangeArrowheads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 cap="flat"/>
        </p:spPr>
      </p:sp>
      <p:sp>
        <p:nvSpPr>
          <p:cNvPr id="482311" name="Rectangle 7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4628480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354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4355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/>
          <a:p>
            <a:pPr algn="r" eaLnBrk="0" hangingPunct="0">
              <a:spcBef>
                <a:spcPct val="0"/>
              </a:spcBef>
            </a:pPr>
            <a:r>
              <a:rPr lang="en-US" altLang="en-US" sz="1000" i="1"/>
              <a:t>2</a:t>
            </a:r>
          </a:p>
        </p:txBody>
      </p:sp>
      <p:sp>
        <p:nvSpPr>
          <p:cNvPr id="484356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4357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4358" name="Rectangle 6"/>
          <p:cNvSpPr>
            <a:spLocks noChangeArrowheads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 cap="flat"/>
        </p:spPr>
      </p:sp>
      <p:sp>
        <p:nvSpPr>
          <p:cNvPr id="484359" name="Rectangle 7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9692473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402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6403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/>
          <a:p>
            <a:pPr algn="r" eaLnBrk="0" hangingPunct="0">
              <a:spcBef>
                <a:spcPct val="0"/>
              </a:spcBef>
            </a:pPr>
            <a:r>
              <a:rPr lang="en-US" altLang="en-US" sz="1000" i="1"/>
              <a:t>2</a:t>
            </a:r>
          </a:p>
        </p:txBody>
      </p:sp>
      <p:sp>
        <p:nvSpPr>
          <p:cNvPr id="486404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6405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6406" name="Rectangle 6"/>
          <p:cNvSpPr>
            <a:spLocks noChangeArrowheads="1" noTextEdit="1"/>
          </p:cNvSpPr>
          <p:nvPr>
            <p:ph type="sldImg"/>
          </p:nvPr>
        </p:nvSpPr>
        <p:spPr bwMode="auto">
          <a:xfrm>
            <a:off x="393700" y="692150"/>
            <a:ext cx="6070600" cy="3416300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86407" name="Rectangle 7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4603369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346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1347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/>
          <a:p>
            <a:pPr algn="r" eaLnBrk="0" hangingPunct="0">
              <a:spcBef>
                <a:spcPct val="0"/>
              </a:spcBef>
            </a:pPr>
            <a:r>
              <a:rPr lang="en-US" altLang="en-US" sz="1000" i="1"/>
              <a:t>2</a:t>
            </a:r>
          </a:p>
        </p:txBody>
      </p:sp>
      <p:sp>
        <p:nvSpPr>
          <p:cNvPr id="441348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1349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1350" name="Rectangle 6"/>
          <p:cNvSpPr>
            <a:spLocks noChangeArrowheads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 cap="flat"/>
        </p:spPr>
      </p:sp>
      <p:sp>
        <p:nvSpPr>
          <p:cNvPr id="441351" name="Rectangle 7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0673255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394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3395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/>
          <a:p>
            <a:pPr algn="r" eaLnBrk="0" hangingPunct="0">
              <a:spcBef>
                <a:spcPct val="0"/>
              </a:spcBef>
            </a:pPr>
            <a:r>
              <a:rPr lang="en-US" altLang="en-US" sz="1000" i="1"/>
              <a:t>2</a:t>
            </a:r>
          </a:p>
        </p:txBody>
      </p:sp>
      <p:sp>
        <p:nvSpPr>
          <p:cNvPr id="443396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3397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3398" name="Rectangle 6"/>
          <p:cNvSpPr>
            <a:spLocks noChangeArrowheads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 cap="flat"/>
        </p:spPr>
      </p:sp>
      <p:sp>
        <p:nvSpPr>
          <p:cNvPr id="443399" name="Rectangle 7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059073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442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5443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/>
          <a:p>
            <a:pPr algn="r" eaLnBrk="0" hangingPunct="0">
              <a:spcBef>
                <a:spcPct val="0"/>
              </a:spcBef>
            </a:pPr>
            <a:r>
              <a:rPr lang="en-US" altLang="en-US" sz="1000" i="1"/>
              <a:t>2</a:t>
            </a:r>
          </a:p>
        </p:txBody>
      </p:sp>
      <p:sp>
        <p:nvSpPr>
          <p:cNvPr id="445444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5445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5446" name="Rectangle 6"/>
          <p:cNvSpPr>
            <a:spLocks noChangeArrowheads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 cap="flat"/>
        </p:spPr>
      </p:sp>
      <p:sp>
        <p:nvSpPr>
          <p:cNvPr id="445447" name="Rectangle 7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95950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202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5203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/>
          <a:p>
            <a:pPr algn="r" eaLnBrk="0" hangingPunct="0">
              <a:spcBef>
                <a:spcPct val="0"/>
              </a:spcBef>
            </a:pPr>
            <a:r>
              <a:rPr lang="en-US" altLang="en-US" sz="1000" i="1"/>
              <a:t>2</a:t>
            </a:r>
          </a:p>
        </p:txBody>
      </p:sp>
      <p:sp>
        <p:nvSpPr>
          <p:cNvPr id="435204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5205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5206" name="Rectangle 6"/>
          <p:cNvSpPr>
            <a:spLocks noChangeArrowheads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 cap="flat"/>
        </p:spPr>
      </p:sp>
      <p:sp>
        <p:nvSpPr>
          <p:cNvPr id="435207" name="Rectangle 7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33719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6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9187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/>
          <a:p>
            <a:pPr algn="r" eaLnBrk="0" hangingPunct="0">
              <a:spcBef>
                <a:spcPct val="0"/>
              </a:spcBef>
            </a:pPr>
            <a:r>
              <a:rPr lang="en-US" altLang="en-US" sz="1000" i="1"/>
              <a:t>2</a:t>
            </a:r>
          </a:p>
        </p:txBody>
      </p:sp>
      <p:sp>
        <p:nvSpPr>
          <p:cNvPr id="349188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9189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9190" name="Rectangle 6"/>
          <p:cNvSpPr>
            <a:spLocks noChangeArrowheads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 cap="flat"/>
        </p:spPr>
      </p:sp>
      <p:sp>
        <p:nvSpPr>
          <p:cNvPr id="349191" name="Rectangle 7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08629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234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1235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/>
          <a:p>
            <a:pPr algn="r" eaLnBrk="0" hangingPunct="0">
              <a:spcBef>
                <a:spcPct val="0"/>
              </a:spcBef>
            </a:pPr>
            <a:r>
              <a:rPr lang="en-US" altLang="en-US" sz="1000" i="1"/>
              <a:t>2</a:t>
            </a:r>
          </a:p>
        </p:txBody>
      </p:sp>
      <p:sp>
        <p:nvSpPr>
          <p:cNvPr id="351236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1237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1238" name="Rectangle 6"/>
          <p:cNvSpPr>
            <a:spLocks noChangeArrowheads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 cap="flat"/>
        </p:spPr>
      </p:sp>
      <p:sp>
        <p:nvSpPr>
          <p:cNvPr id="351239" name="Rectangle 7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89136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3283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50" tIns="0" rIns="19050" bIns="0" anchor="b"/>
          <a:lstStyle/>
          <a:p>
            <a:pPr algn="r" eaLnBrk="0" hangingPunct="0">
              <a:spcBef>
                <a:spcPct val="0"/>
              </a:spcBef>
            </a:pPr>
            <a:r>
              <a:rPr lang="en-US" altLang="en-US" sz="1000" i="1"/>
              <a:t>2</a:t>
            </a:r>
          </a:p>
        </p:txBody>
      </p:sp>
      <p:sp>
        <p:nvSpPr>
          <p:cNvPr id="353284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3285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3286" name="Rectangle 6"/>
          <p:cNvSpPr>
            <a:spLocks noChangeArrowheads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 cap="flat"/>
        </p:spPr>
      </p:sp>
      <p:sp>
        <p:nvSpPr>
          <p:cNvPr id="353287" name="Rectangle 7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91504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ltGray">
      <p:bgPr>
        <a:gradFill rotWithShape="1">
          <a:gsLst>
            <a:gs pos="0">
              <a:schemeClr val="tx2">
                <a:lumMod val="20000"/>
                <a:lumOff val="80000"/>
              </a:schemeClr>
            </a:gs>
            <a:gs pos="90000">
              <a:schemeClr val="tx2">
                <a:lumMod val="60000"/>
                <a:lumOff val="4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699025" y="6356351"/>
            <a:ext cx="1218883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0BBE6BF-C811-45BB-8BA9-22EFF2B83FFA}" type="datetime1">
              <a:rPr lang="en-US" smtClean="0"/>
              <a:t>6/23/2014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114708" y="6356351"/>
            <a:ext cx="3974065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85571" y="6356351"/>
            <a:ext cx="60944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DC1BBB0-96F0-4077-A278-0F3FB5C104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11892563" y="0"/>
            <a:ext cx="304721" cy="6858000"/>
          </a:xfrm>
          <a:prstGeom prst="rect">
            <a:avLst/>
          </a:prstGeom>
          <a:solidFill>
            <a:schemeClr val="tx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/>
          </a:p>
        </p:txBody>
      </p:sp>
      <p:pic>
        <p:nvPicPr>
          <p:cNvPr id="55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0" y="0"/>
            <a:ext cx="18034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28669" y="4344915"/>
            <a:ext cx="7516442" cy="111608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3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8669" y="1600200"/>
            <a:ext cx="8329031" cy="2680127"/>
          </a:xfrm>
        </p:spPr>
        <p:txBody>
          <a:bodyPr>
            <a:noAutofit/>
          </a:bodyPr>
          <a:lstStyle>
            <a:lvl1pPr>
              <a:defRPr sz="54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11475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F41C5-B5F2-469F-BA25-292CFCDAF6E0}" type="datetime1">
              <a:rPr lang="en-US" smtClean="0"/>
              <a:t>6/23/2014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49678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D85FE-5443-4629-8A1C-6F6EA57CBD60}" type="datetime1">
              <a:rPr lang="en-US" smtClean="0"/>
              <a:t>6/23/2014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1885691" y="0"/>
            <a:ext cx="304721" cy="6858000"/>
          </a:xfrm>
          <a:prstGeom prst="rect">
            <a:avLst/>
          </a:prstGeom>
          <a:solidFill>
            <a:schemeClr val="tx2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98613" y="685800"/>
            <a:ext cx="7848599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9612" y="685800"/>
            <a:ext cx="1787526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8" name="Rectangle 7"/>
          <p:cNvSpPr/>
          <p:nvPr userDrawn="1"/>
        </p:nvSpPr>
        <p:spPr>
          <a:xfrm>
            <a:off x="11885691" y="0"/>
            <a:ext cx="304721" cy="6858000"/>
          </a:xfrm>
          <a:prstGeom prst="rect">
            <a:avLst/>
          </a:prstGeom>
          <a:solidFill>
            <a:schemeClr val="tx2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2848637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277813"/>
            <a:ext cx="10969943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441" y="1600201"/>
            <a:ext cx="5383398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600201"/>
            <a:ext cx="5383398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441" y="6248400"/>
            <a:ext cx="2844059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4515" y="6248400"/>
            <a:ext cx="3859795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5325" y="6248400"/>
            <a:ext cx="2844059" cy="457200"/>
          </a:xfrm>
        </p:spPr>
        <p:txBody>
          <a:bodyPr/>
          <a:lstStyle>
            <a:lvl1pPr>
              <a:defRPr/>
            </a:lvl1pPr>
          </a:lstStyle>
          <a:p>
            <a:fld id="{E553B29A-3844-4715-B466-A491928E871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9956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39362CC-4597-4E8E-AFE5-237B3DA1FF07}" type="datetime1">
              <a:rPr lang="en-US" smtClean="0"/>
              <a:t>6/23/2014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DC1BBB0-96F0-4077-A278-0F3FB5C104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32199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0" y="0"/>
            <a:ext cx="18034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/>
          <p:cNvSpPr/>
          <p:nvPr/>
        </p:nvSpPr>
        <p:spPr>
          <a:xfrm>
            <a:off x="11892563" y="0"/>
            <a:ext cx="304721" cy="6858000"/>
          </a:xfrm>
          <a:prstGeom prst="rect">
            <a:avLst/>
          </a:prstGeom>
          <a:solidFill>
            <a:schemeClr val="tx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1F63988-78D4-46C4-B808-1786C6A42859}" type="datetime1">
              <a:rPr lang="en-US" smtClean="0"/>
              <a:t>6/23/2014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DC1BBB0-96F0-4077-A278-0F3FB5C104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19454" y="4259996"/>
            <a:ext cx="7264623" cy="1150203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9454" y="1600201"/>
            <a:ext cx="8283272" cy="2654064"/>
          </a:xfrm>
        </p:spPr>
        <p:txBody>
          <a:bodyPr anchor="b">
            <a:normAutofit/>
          </a:bodyPr>
          <a:lstStyle>
            <a:lvl1pPr algn="l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28736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482C1EE-CCC0-4F27-8918-BF938AC1419F}" type="datetime1">
              <a:rPr lang="en-US" smtClean="0"/>
              <a:t>6/23/2014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DC1BBB0-96F0-4077-A278-0F3FB5C104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4328" y="1600200"/>
            <a:ext cx="4572000" cy="4572000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 baseline="0"/>
            </a:lvl6pPr>
            <a:lvl7pPr>
              <a:defRPr sz="1800" baseline="0"/>
            </a:lvl7pPr>
            <a:lvl8pPr>
              <a:defRPr sz="1800" baseline="0"/>
            </a:lvl8pPr>
            <a:lvl9pPr>
              <a:defRPr sz="18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35496" y="1600200"/>
            <a:ext cx="4572000" cy="4572000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053845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9A0C48B-9D86-4C33-9BD3-2929B1D74E3D}" type="datetime1">
              <a:rPr lang="en-US" smtClean="0"/>
              <a:t>6/23/2014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DC1BBB0-96F0-4077-A278-0F3FB5C104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824328" y="2514600"/>
            <a:ext cx="4572000" cy="3655568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24328" y="1499616"/>
            <a:ext cx="4572000" cy="93878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36615" y="2514706"/>
            <a:ext cx="4572000" cy="3657493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36615" y="1499616"/>
            <a:ext cx="4572000" cy="93878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3413" y="177800"/>
            <a:ext cx="9472824" cy="1239837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48964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87B711C-F9D6-42CE-B848-D107B7756573}" type="datetime1">
              <a:rPr lang="en-US" smtClean="0"/>
              <a:t>6/23/2014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DC1BBB0-96F0-4077-A278-0F3FB5C104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087922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xfrm>
            <a:off x="5180250" y="6356351"/>
            <a:ext cx="1218883" cy="365125"/>
          </a:xfrm>
        </p:spPr>
        <p:txBody>
          <a:bodyPr/>
          <a:lstStyle/>
          <a:p>
            <a:fld id="{4C1EAC44-87EE-4E25-9BCB-D1B8F4FDD9D1}" type="datetime1">
              <a:rPr lang="en-US" smtClean="0"/>
              <a:t>6/23/2014</a:t>
            </a:fld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595933" y="6356351"/>
            <a:ext cx="397406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766796" y="6356351"/>
            <a:ext cx="609441" cy="365125"/>
          </a:xfrm>
        </p:spPr>
        <p:txBody>
          <a:bodyPr/>
          <a:lstStyle/>
          <a:p>
            <a:fld id="{7DC1BBB0-96F0-4077-A278-0F3FB5C104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289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1884104" y="0"/>
            <a:ext cx="304721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68E44B9-3FFE-4574-9630-3E5A6F960186}" type="datetime1">
              <a:rPr lang="en-US" smtClean="0"/>
              <a:t>6/23/2014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DC1BBB0-96F0-4077-A278-0F3FB5C104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0251" y="482600"/>
            <a:ext cx="6195986" cy="5689600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 baseline="0"/>
            </a:lvl8pPr>
            <a:lvl9pPr>
              <a:defRPr sz="18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white">
          <a:xfrm>
            <a:off x="1074240" y="1828800"/>
            <a:ext cx="3293422" cy="43434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1074240" y="381000"/>
            <a:ext cx="3293422" cy="1371600"/>
          </a:xfrm>
        </p:spPr>
        <p:txBody>
          <a:bodyPr anchor="b">
            <a:normAutofit/>
          </a:bodyPr>
          <a:lstStyle>
            <a:lvl1pPr algn="l">
              <a:defRPr sz="2800" b="0" cap="all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9" name="Rectangle 8"/>
          <p:cNvSpPr/>
          <p:nvPr/>
        </p:nvSpPr>
        <p:spPr>
          <a:xfrm>
            <a:off x="11884104" y="0"/>
            <a:ext cx="304721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11884104" y="0"/>
            <a:ext cx="304721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/>
          </a:p>
        </p:txBody>
      </p:sp>
      <p:sp>
        <p:nvSpPr>
          <p:cNvPr id="12" name="Rectangle 11"/>
          <p:cNvSpPr/>
          <p:nvPr userDrawn="1"/>
        </p:nvSpPr>
        <p:spPr>
          <a:xfrm>
            <a:off x="11884104" y="0"/>
            <a:ext cx="304721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3476394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6F492-7803-4716-B969-A5873965FF8A}" type="datetime1">
              <a:rPr lang="en-US" smtClean="0"/>
              <a:t>6/23/2014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1BBB0-96F0-4077-A278-0F3FB5C104D3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1884104" y="0"/>
            <a:ext cx="304721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auto">
          <a:xfrm>
            <a:off x="5180251" y="482600"/>
            <a:ext cx="6195986" cy="5689600"/>
          </a:xfrm>
          <a:ln w="190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4240" y="1828800"/>
            <a:ext cx="3293422" cy="43434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4240" y="381000"/>
            <a:ext cx="3293422" cy="1371600"/>
          </a:xfrm>
        </p:spPr>
        <p:txBody>
          <a:bodyPr anchor="b">
            <a:normAutofit/>
          </a:bodyPr>
          <a:lstStyle>
            <a:lvl1pPr algn="l">
              <a:defRPr sz="2800" b="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56456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2">
                <a:lumMod val="20000"/>
                <a:lumOff val="80000"/>
              </a:schemeClr>
            </a:gs>
            <a:gs pos="90000">
              <a:schemeClr val="tx2">
                <a:lumMod val="60000"/>
                <a:lumOff val="4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80250" y="6356351"/>
            <a:ext cx="12188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cap="all" baseline="0">
                <a:solidFill>
                  <a:schemeClr val="tx1"/>
                </a:solidFill>
              </a:defRPr>
            </a:lvl1pPr>
          </a:lstStyle>
          <a:p>
            <a:fld id="{FD004168-AADC-4457-9784-543656FEE4FC}" type="datetime1">
              <a:rPr lang="en-US" smtClean="0"/>
              <a:t>6/23/2014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5933" y="6356351"/>
            <a:ext cx="39740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cap="all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66796" y="6356351"/>
            <a:ext cx="6094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cap="all" baseline="0">
                <a:solidFill>
                  <a:schemeClr val="tx1"/>
                </a:solidFill>
              </a:defRPr>
            </a:lvl1pPr>
          </a:lstStyle>
          <a:p>
            <a:fld id="{7DC1BBB0-96F0-4077-A278-0F3FB5C104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1885691" y="0"/>
            <a:ext cx="304721" cy="6858000"/>
          </a:xfrm>
          <a:prstGeom prst="rect">
            <a:avLst/>
          </a:prstGeom>
          <a:solidFill>
            <a:schemeClr val="tx2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/>
          </a:p>
        </p:txBody>
      </p:sp>
      <p:pic>
        <p:nvPicPr>
          <p:cNvPr id="46" name="Picture 2"/>
          <p:cNvPicPr>
            <a:picLocks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0" y="0"/>
            <a:ext cx="18034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03413" y="1600200"/>
            <a:ext cx="9472824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03413" y="177800"/>
            <a:ext cx="9472824" cy="12398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41518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3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46888" indent="-246888" algn="l" defTabSz="914400" rtl="0" eaLnBrk="1" latinLnBrk="0" hangingPunct="1">
        <a:lnSpc>
          <a:spcPct val="90000"/>
        </a:lnSpc>
        <a:spcBef>
          <a:spcPts val="1400"/>
        </a:spcBef>
        <a:buFont typeface="Euphemia" pitchFamily="34" charset="0"/>
        <a:buChar char="›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1264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7840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›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44168" indent="-246888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0992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›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07568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44144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›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80720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17296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›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0" orient="horz" pos="2160" userDrawn="1">
          <p15:clr>
            <a:srgbClr val="F26B43"/>
          </p15:clr>
        </p15:guide>
        <p15:guide id="1" pos="3839" userDrawn="1">
          <p15:clr>
            <a:srgbClr val="F26B43"/>
          </p15:clr>
        </p15:guide>
        <p15:guide id="2" pos="1199" userDrawn="1">
          <p15:clr>
            <a:srgbClr val="F26B43"/>
          </p15:clr>
        </p15:guide>
        <p15:guide id="3" pos="719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9.vml"/><Relationship Id="rId5" Type="http://schemas.openxmlformats.org/officeDocument/2006/relationships/image" Target="../media/image55.emf"/><Relationship Id="rId4" Type="http://schemas.openxmlformats.org/officeDocument/2006/relationships/oleObject" Target="../embeddings/oleObject50.bin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9.xml"/><Relationship Id="rId7" Type="http://schemas.openxmlformats.org/officeDocument/2006/relationships/image" Target="../media/image57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0.vml"/><Relationship Id="rId6" Type="http://schemas.openxmlformats.org/officeDocument/2006/relationships/oleObject" Target="../embeddings/oleObject52.bin"/><Relationship Id="rId5" Type="http://schemas.openxmlformats.org/officeDocument/2006/relationships/image" Target="../media/image56.emf"/><Relationship Id="rId4" Type="http://schemas.openxmlformats.org/officeDocument/2006/relationships/oleObject" Target="../embeddings/oleObject51.bin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wmf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g"/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gif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g"/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1.vml"/><Relationship Id="rId5" Type="http://schemas.openxmlformats.org/officeDocument/2006/relationships/image" Target="../media/image66.emf"/><Relationship Id="rId4" Type="http://schemas.openxmlformats.org/officeDocument/2006/relationships/oleObject" Target="../embeddings/oleObject53.bin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g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g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g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adon.com/radon/radioactivity.html" TargetMode="External"/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2.vml"/><Relationship Id="rId5" Type="http://schemas.openxmlformats.org/officeDocument/2006/relationships/image" Target="../media/image74.emf"/><Relationship Id="rId4" Type="http://schemas.openxmlformats.org/officeDocument/2006/relationships/oleObject" Target="../embeddings/oleObject54.bin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slide" Target="slide81.xml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2.bin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Chemical_element" TargetMode="External"/><Relationship Id="rId3" Type="http://schemas.openxmlformats.org/officeDocument/2006/relationships/hyperlink" Target="http://en.wikipedia.org/wiki/Ernest_Walton" TargetMode="External"/><Relationship Id="rId7" Type="http://schemas.openxmlformats.org/officeDocument/2006/relationships/hyperlink" Target="http://en.wikipedia.org/wiki/Helium" TargetMode="External"/><Relationship Id="rId2" Type="http://schemas.openxmlformats.org/officeDocument/2006/relationships/hyperlink" Target="http://en.wikipedia.org/wiki/Proton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n.wikipedia.org/wiki/Electron" TargetMode="External"/><Relationship Id="rId5" Type="http://schemas.openxmlformats.org/officeDocument/2006/relationships/hyperlink" Target="http://en.wikipedia.org/wiki/Neutron" TargetMode="External"/><Relationship Id="rId4" Type="http://schemas.openxmlformats.org/officeDocument/2006/relationships/hyperlink" Target="http://en.wikipedia.org/wiki/Lithium" TargetMode="External"/><Relationship Id="rId9" Type="http://schemas.openxmlformats.org/officeDocument/2006/relationships/hyperlink" Target="http://en.wikipedia.org/wiki/Atomic_nucleus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3.bin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5.bin"/><Relationship Id="rId11" Type="http://schemas.openxmlformats.org/officeDocument/2006/relationships/image" Target="../media/image12.emf"/><Relationship Id="rId5" Type="http://schemas.openxmlformats.org/officeDocument/2006/relationships/image" Target="../media/image9.emf"/><Relationship Id="rId10" Type="http://schemas.openxmlformats.org/officeDocument/2006/relationships/oleObject" Target="../embeddings/oleObject7.bin"/><Relationship Id="rId4" Type="http://schemas.openxmlformats.org/officeDocument/2006/relationships/oleObject" Target="../embeddings/oleObject4.bin"/><Relationship Id="rId9" Type="http://schemas.openxmlformats.org/officeDocument/2006/relationships/image" Target="../media/image11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0.wmf"/><Relationship Id="rId4" Type="http://schemas.openxmlformats.org/officeDocument/2006/relationships/oleObject" Target="../embeddings/oleObject8.bin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13" Type="http://schemas.openxmlformats.org/officeDocument/2006/relationships/image" Target="../media/image16.emf"/><Relationship Id="rId18" Type="http://schemas.openxmlformats.org/officeDocument/2006/relationships/oleObject" Target="../embeddings/oleObject16.bin"/><Relationship Id="rId3" Type="http://schemas.openxmlformats.org/officeDocument/2006/relationships/notesSlide" Target="../notesSlides/notesSlide10.xml"/><Relationship Id="rId21" Type="http://schemas.openxmlformats.org/officeDocument/2006/relationships/image" Target="../media/image20.emf"/><Relationship Id="rId7" Type="http://schemas.openxmlformats.org/officeDocument/2006/relationships/image" Target="../media/image13.emf"/><Relationship Id="rId12" Type="http://schemas.openxmlformats.org/officeDocument/2006/relationships/oleObject" Target="../embeddings/oleObject13.bin"/><Relationship Id="rId17" Type="http://schemas.openxmlformats.org/officeDocument/2006/relationships/image" Target="../media/image18.e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5.bin"/><Relationship Id="rId20" Type="http://schemas.openxmlformats.org/officeDocument/2006/relationships/oleObject" Target="../embeddings/oleObject17.bin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0.bin"/><Relationship Id="rId11" Type="http://schemas.openxmlformats.org/officeDocument/2006/relationships/image" Target="../media/image15.emf"/><Relationship Id="rId5" Type="http://schemas.openxmlformats.org/officeDocument/2006/relationships/image" Target="../media/image10.wmf"/><Relationship Id="rId15" Type="http://schemas.openxmlformats.org/officeDocument/2006/relationships/image" Target="../media/image17.emf"/><Relationship Id="rId10" Type="http://schemas.openxmlformats.org/officeDocument/2006/relationships/oleObject" Target="../embeddings/oleObject12.bin"/><Relationship Id="rId19" Type="http://schemas.openxmlformats.org/officeDocument/2006/relationships/image" Target="../media/image19.emf"/><Relationship Id="rId4" Type="http://schemas.openxmlformats.org/officeDocument/2006/relationships/oleObject" Target="../embeddings/oleObject9.bin"/><Relationship Id="rId9" Type="http://schemas.openxmlformats.org/officeDocument/2006/relationships/image" Target="../media/image14.emf"/><Relationship Id="rId14" Type="http://schemas.openxmlformats.org/officeDocument/2006/relationships/oleObject" Target="../embeddings/oleObject14.bin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0.wmf"/><Relationship Id="rId4" Type="http://schemas.openxmlformats.org/officeDocument/2006/relationships/oleObject" Target="../embeddings/oleObject18.bin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0.wmf"/><Relationship Id="rId4" Type="http://schemas.openxmlformats.org/officeDocument/2006/relationships/oleObject" Target="../embeddings/oleObject19.bin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10.wmf"/><Relationship Id="rId4" Type="http://schemas.openxmlformats.org/officeDocument/2006/relationships/oleObject" Target="../embeddings/oleObject20.bin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.bin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21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22.bin"/><Relationship Id="rId5" Type="http://schemas.openxmlformats.org/officeDocument/2006/relationships/image" Target="../media/image10.wmf"/><Relationship Id="rId4" Type="http://schemas.openxmlformats.org/officeDocument/2006/relationships/oleObject" Target="../embeddings/oleObject21.bin"/><Relationship Id="rId9" Type="http://schemas.openxmlformats.org/officeDocument/2006/relationships/image" Target="../media/image22.emf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6.bin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23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25.bin"/><Relationship Id="rId5" Type="http://schemas.openxmlformats.org/officeDocument/2006/relationships/image" Target="../media/image10.wmf"/><Relationship Id="rId4" Type="http://schemas.openxmlformats.org/officeDocument/2006/relationships/oleObject" Target="../embeddings/oleObject24.bin"/><Relationship Id="rId9" Type="http://schemas.openxmlformats.org/officeDocument/2006/relationships/image" Target="../media/image24.emf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9.bin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25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28.bin"/><Relationship Id="rId5" Type="http://schemas.openxmlformats.org/officeDocument/2006/relationships/image" Target="../media/image10.wmf"/><Relationship Id="rId4" Type="http://schemas.openxmlformats.org/officeDocument/2006/relationships/oleObject" Target="../embeddings/oleObject27.bin"/><Relationship Id="rId9" Type="http://schemas.openxmlformats.org/officeDocument/2006/relationships/image" Target="../media/image26.emf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28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31.bin"/><Relationship Id="rId5" Type="http://schemas.openxmlformats.org/officeDocument/2006/relationships/image" Target="../media/image27.emf"/><Relationship Id="rId4" Type="http://schemas.openxmlformats.org/officeDocument/2006/relationships/oleObject" Target="../embeddings/oleObject30.bin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29.emf"/><Relationship Id="rId4" Type="http://schemas.openxmlformats.org/officeDocument/2006/relationships/oleObject" Target="../embeddings/oleObject32.bin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30.emf"/><Relationship Id="rId4" Type="http://schemas.openxmlformats.org/officeDocument/2006/relationships/oleObject" Target="../embeddings/oleObject33.bin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31.emf"/><Relationship Id="rId4" Type="http://schemas.openxmlformats.org/officeDocument/2006/relationships/oleObject" Target="../embeddings/oleObject34.bin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32.emf"/><Relationship Id="rId4" Type="http://schemas.openxmlformats.org/officeDocument/2006/relationships/oleObject" Target="../embeddings/oleObject35.bin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5" Type="http://schemas.openxmlformats.org/officeDocument/2006/relationships/image" Target="../media/image33.emf"/><Relationship Id="rId4" Type="http://schemas.openxmlformats.org/officeDocument/2006/relationships/oleObject" Target="../embeddings/oleObject36.bin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slide" Target="slide89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slide" Target="slide92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7" Type="http://schemas.openxmlformats.org/officeDocument/2006/relationships/image" Target="../media/image37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38.bin"/><Relationship Id="rId5" Type="http://schemas.openxmlformats.org/officeDocument/2006/relationships/image" Target="../media/image36.emf"/><Relationship Id="rId4" Type="http://schemas.openxmlformats.org/officeDocument/2006/relationships/oleObject" Target="../embeddings/oleObject37.bin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7" Type="http://schemas.openxmlformats.org/officeDocument/2006/relationships/image" Target="../media/image39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40.bin"/><Relationship Id="rId5" Type="http://schemas.openxmlformats.org/officeDocument/2006/relationships/image" Target="../media/image38.emf"/><Relationship Id="rId4" Type="http://schemas.openxmlformats.org/officeDocument/2006/relationships/oleObject" Target="../embeddings/oleObject39.bin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4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5" Type="http://schemas.openxmlformats.org/officeDocument/2006/relationships/image" Target="../media/image46.emf"/><Relationship Id="rId4" Type="http://schemas.openxmlformats.org/officeDocument/2006/relationships/oleObject" Target="../embeddings/oleObject41.bin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7" Type="http://schemas.openxmlformats.org/officeDocument/2006/relationships/image" Target="../media/image47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42.bin"/><Relationship Id="rId5" Type="http://schemas.openxmlformats.org/officeDocument/2006/relationships/slide" Target="slide96.xml"/><Relationship Id="rId4" Type="http://schemas.openxmlformats.org/officeDocument/2006/relationships/slide" Target="slide95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5" Type="http://schemas.openxmlformats.org/officeDocument/2006/relationships/image" Target="../media/image48.emf"/><Relationship Id="rId4" Type="http://schemas.openxmlformats.org/officeDocument/2006/relationships/oleObject" Target="../embeddings/oleObject43.bin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7" Type="http://schemas.openxmlformats.org/officeDocument/2006/relationships/image" Target="../media/image50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6" Type="http://schemas.openxmlformats.org/officeDocument/2006/relationships/oleObject" Target="../embeddings/oleObject45.bin"/><Relationship Id="rId5" Type="http://schemas.openxmlformats.org/officeDocument/2006/relationships/image" Target="../media/image49.emf"/><Relationship Id="rId4" Type="http://schemas.openxmlformats.org/officeDocument/2006/relationships/oleObject" Target="../embeddings/oleObject44.bin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5" Type="http://schemas.openxmlformats.org/officeDocument/2006/relationships/image" Target="../media/image51.emf"/><Relationship Id="rId4" Type="http://schemas.openxmlformats.org/officeDocument/2006/relationships/oleObject" Target="../embeddings/oleObject46.bin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Relationship Id="rId5" Type="http://schemas.openxmlformats.org/officeDocument/2006/relationships/image" Target="../media/image52.emf"/><Relationship Id="rId4" Type="http://schemas.openxmlformats.org/officeDocument/2006/relationships/oleObject" Target="../embeddings/oleObject47.bin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Relationship Id="rId5" Type="http://schemas.openxmlformats.org/officeDocument/2006/relationships/image" Target="../media/image53.emf"/><Relationship Id="rId4" Type="http://schemas.openxmlformats.org/officeDocument/2006/relationships/oleObject" Target="../embeddings/oleObject48.bin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8.vml"/><Relationship Id="rId5" Type="http://schemas.openxmlformats.org/officeDocument/2006/relationships/image" Target="../media/image54.emf"/><Relationship Id="rId4" Type="http://schemas.openxmlformats.org/officeDocument/2006/relationships/oleObject" Target="../embeddings/oleObject49.bin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5"/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8075612" y="6248400"/>
            <a:ext cx="2133600" cy="457200"/>
          </a:xfrm>
          <a:prstGeom prst="rect">
            <a:avLst/>
          </a:prstGeom>
        </p:spPr>
        <p:txBody>
          <a:bodyPr/>
          <a:lstStyle/>
          <a:p>
            <a:fld id="{785861D8-51AE-4D88-8C4E-DF690AB5B2C8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/>
              <a:t>Nuclear Chemistry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001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>
                <a:solidFill>
                  <a:srgbClr val="FF0000"/>
                </a:solidFill>
              </a:rPr>
              <a:t>Only the outer electrons (</a:t>
            </a:r>
            <a:r>
              <a:rPr lang="en-US" sz="3600" b="1" u="sng" dirty="0">
                <a:solidFill>
                  <a:srgbClr val="FF0000"/>
                </a:solidFill>
              </a:rPr>
              <a:t>valence electrons</a:t>
            </a:r>
            <a:r>
              <a:rPr lang="en-US" sz="3600" dirty="0">
                <a:solidFill>
                  <a:srgbClr val="FF0000"/>
                </a:solidFill>
              </a:rPr>
              <a:t>) of atoms are affected in chemical reactions</a:t>
            </a:r>
          </a:p>
          <a:p>
            <a:r>
              <a:rPr lang="en-US" sz="3600" dirty="0">
                <a:solidFill>
                  <a:srgbClr val="FF0000"/>
                </a:solidFill>
              </a:rPr>
              <a:t>Chemical reactions involves the release/absorption of certain amounts of energy</a:t>
            </a:r>
          </a:p>
          <a:p>
            <a:r>
              <a:rPr lang="en-US" sz="3600" dirty="0">
                <a:solidFill>
                  <a:srgbClr val="FF0000"/>
                </a:solidFill>
              </a:rPr>
              <a:t>Reaction rates  are affected by: </a:t>
            </a:r>
            <a:r>
              <a:rPr lang="en-US" sz="3600" b="1" dirty="0">
                <a:solidFill>
                  <a:srgbClr val="FF0000"/>
                </a:solidFill>
              </a:rPr>
              <a:t>pressure, temperature, concentration and catalysts 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9297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Copyright </a:t>
            </a:r>
            <a:r>
              <a:rPr lang="en-US" altLang="en-US">
                <a:cs typeface="Arial" panose="020B0604020202020204" pitchFamily="34" charset="0"/>
              </a:rPr>
              <a:t>© Houghton Mifflin Company.All rights reserved.</a:t>
            </a:r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/>
              <a:t>Presentation of Lecture Outlines,</a:t>
            </a:r>
            <a:r>
              <a:rPr lang="en-US" altLang="en-US" i="0"/>
              <a:t> 21</a:t>
            </a:r>
            <a:r>
              <a:rPr lang="en-US" altLang="en-US" i="0">
                <a:cs typeface="Arial" panose="020B0604020202020204" pitchFamily="34" charset="0"/>
              </a:rPr>
              <a:t>–</a:t>
            </a:r>
            <a:fld id="{E5A3D97A-8109-4C67-8542-8AD2C3BD2AC6}" type="slidenum">
              <a:rPr lang="en-US" altLang="en-US" i="0"/>
              <a:pPr/>
              <a:t>100</a:t>
            </a:fld>
            <a:endParaRPr lang="en-US" altLang="en-US" i="0"/>
          </a:p>
        </p:txBody>
      </p:sp>
      <p:sp>
        <p:nvSpPr>
          <p:cNvPr id="319497" name="Rectangle 103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Mass-Energy Calculations</a:t>
            </a:r>
          </a:p>
        </p:txBody>
      </p:sp>
      <p:sp>
        <p:nvSpPr>
          <p:cNvPr id="319498" name="Rectangle 103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When nuclei decay, they form products of lower energy.</a:t>
            </a:r>
          </a:p>
        </p:txBody>
      </p:sp>
      <p:sp>
        <p:nvSpPr>
          <p:cNvPr id="319492" name="Rectangle 1028"/>
          <p:cNvSpPr>
            <a:spLocks noChangeArrowheads="1"/>
          </p:cNvSpPr>
          <p:nvPr/>
        </p:nvSpPr>
        <p:spPr bwMode="auto">
          <a:xfrm>
            <a:off x="2132012" y="2819401"/>
            <a:ext cx="8229600" cy="411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1">
              <a:spcBef>
                <a:spcPct val="20000"/>
              </a:spcBef>
              <a:buClr>
                <a:srgbClr val="CAD88F"/>
              </a:buClr>
              <a:buFontTx/>
              <a:buChar char="–"/>
            </a:pPr>
            <a:r>
              <a:rPr lang="en-US" altLang="en-US">
                <a:solidFill>
                  <a:srgbClr val="376BB3"/>
                </a:solidFill>
                <a:latin typeface="Arial" panose="020B0604020202020204" pitchFamily="34" charset="0"/>
              </a:rPr>
              <a:t>The </a:t>
            </a:r>
            <a:r>
              <a:rPr lang="en-US" altLang="en-US" b="1">
                <a:solidFill>
                  <a:srgbClr val="376BB3"/>
                </a:solidFill>
                <a:latin typeface="Arial" panose="020B0604020202020204" pitchFamily="34" charset="0"/>
              </a:rPr>
              <a:t>change of energy</a:t>
            </a:r>
            <a:r>
              <a:rPr lang="en-US" altLang="en-US">
                <a:solidFill>
                  <a:srgbClr val="376BB3"/>
                </a:solidFill>
                <a:latin typeface="Arial" panose="020B0604020202020204" pitchFamily="34" charset="0"/>
              </a:rPr>
              <a:t> is related to the </a:t>
            </a:r>
            <a:r>
              <a:rPr lang="en-US" altLang="en-US" b="1">
                <a:solidFill>
                  <a:srgbClr val="376BB3"/>
                </a:solidFill>
                <a:latin typeface="Arial" panose="020B0604020202020204" pitchFamily="34" charset="0"/>
              </a:rPr>
              <a:t>change in mass</a:t>
            </a:r>
            <a:r>
              <a:rPr lang="en-US" altLang="en-US">
                <a:solidFill>
                  <a:srgbClr val="376BB3"/>
                </a:solidFill>
                <a:latin typeface="Arial" panose="020B0604020202020204" pitchFamily="34" charset="0"/>
              </a:rPr>
              <a:t>, according to the mass-energy equivalence relation derived by Albert Einstein in 1905.</a:t>
            </a:r>
          </a:p>
          <a:p>
            <a:pPr lvl="1">
              <a:spcBef>
                <a:spcPct val="20000"/>
              </a:spcBef>
            </a:pPr>
            <a:endParaRPr lang="en-US" altLang="en-US">
              <a:solidFill>
                <a:srgbClr val="376BB3"/>
              </a:solidFill>
              <a:latin typeface="Arial" panose="020B0604020202020204" pitchFamily="34" charset="0"/>
            </a:endParaRPr>
          </a:p>
        </p:txBody>
      </p:sp>
      <p:grpSp>
        <p:nvGrpSpPr>
          <p:cNvPr id="319496" name="Group 1032"/>
          <p:cNvGrpSpPr>
            <a:grpSpLocks/>
          </p:cNvGrpSpPr>
          <p:nvPr/>
        </p:nvGrpSpPr>
        <p:grpSpPr bwMode="auto">
          <a:xfrm>
            <a:off x="2132013" y="4267200"/>
            <a:ext cx="7769225" cy="5334000"/>
            <a:chOff x="384" y="2688"/>
            <a:chExt cx="4894" cy="3360"/>
          </a:xfrm>
        </p:grpSpPr>
        <p:sp>
          <p:nvSpPr>
            <p:cNvPr id="319493" name="Rectangle 1029"/>
            <p:cNvSpPr>
              <a:spLocks noChangeArrowheads="1"/>
            </p:cNvSpPr>
            <p:nvPr/>
          </p:nvSpPr>
          <p:spPr bwMode="auto">
            <a:xfrm>
              <a:off x="384" y="2688"/>
              <a:ext cx="4894" cy="25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marL="342900" indent="-342900"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lvl="1">
                <a:spcBef>
                  <a:spcPct val="20000"/>
                </a:spcBef>
                <a:buClr>
                  <a:srgbClr val="CAD88F"/>
                </a:buClr>
                <a:buFontTx/>
                <a:buChar char="–"/>
              </a:pPr>
              <a:r>
                <a:rPr lang="en-US" altLang="en-US">
                  <a:solidFill>
                    <a:srgbClr val="376BB3"/>
                  </a:solidFill>
                  <a:latin typeface="Arial" panose="020B0604020202020204" pitchFamily="34" charset="0"/>
                </a:rPr>
                <a:t>Energy and mass are equivalent and related by the equation</a:t>
              </a:r>
            </a:p>
            <a:p>
              <a:pPr lvl="1">
                <a:spcBef>
                  <a:spcPct val="20000"/>
                </a:spcBef>
              </a:pPr>
              <a:endParaRPr lang="en-US" altLang="en-US">
                <a:solidFill>
                  <a:srgbClr val="376BB3"/>
                </a:solidFill>
                <a:latin typeface="Arial" panose="020B0604020202020204" pitchFamily="34" charset="0"/>
              </a:endParaRPr>
            </a:p>
          </p:txBody>
        </p:sp>
        <p:graphicFrame>
          <p:nvGraphicFramePr>
            <p:cNvPr id="319494" name="Object 1030"/>
            <p:cNvGraphicFramePr>
              <a:graphicFrameLocks noChangeAspect="1"/>
            </p:cNvGraphicFramePr>
            <p:nvPr/>
          </p:nvGraphicFramePr>
          <p:xfrm>
            <a:off x="2296" y="3072"/>
            <a:ext cx="1168" cy="3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7045" name="Equation" r:id="rId4" imgW="1854000" imgH="596880" progId="Equation.3">
                    <p:embed/>
                  </p:oleObj>
                </mc:Choice>
                <mc:Fallback>
                  <p:oleObj name="Equation" r:id="rId4" imgW="1854000" imgH="5968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96" y="3072"/>
                          <a:ext cx="1168" cy="37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19495" name="Rectangle 1031"/>
            <p:cNvSpPr>
              <a:spLocks noChangeArrowheads="1"/>
            </p:cNvSpPr>
            <p:nvPr/>
          </p:nvSpPr>
          <p:spPr bwMode="auto">
            <a:xfrm>
              <a:off x="384" y="3457"/>
              <a:ext cx="4894" cy="25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marL="342900" indent="-342900"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lvl="1">
                <a:spcBef>
                  <a:spcPct val="20000"/>
                </a:spcBef>
              </a:pPr>
              <a:r>
                <a:rPr lang="en-US" altLang="en-US">
                  <a:solidFill>
                    <a:srgbClr val="376BB3"/>
                  </a:solidFill>
                  <a:latin typeface="Arial" panose="020B0604020202020204" pitchFamily="34" charset="0"/>
                </a:rPr>
                <a:t>	Here c is the speed of light, 3.00 x 10</a:t>
              </a:r>
              <a:r>
                <a:rPr lang="en-US" altLang="en-US" baseline="30000">
                  <a:solidFill>
                    <a:srgbClr val="376BB3"/>
                  </a:solidFill>
                  <a:latin typeface="Arial" panose="020B0604020202020204" pitchFamily="34" charset="0"/>
                </a:rPr>
                <a:t>8</a:t>
              </a:r>
              <a:r>
                <a:rPr lang="en-US" altLang="en-US">
                  <a:solidFill>
                    <a:srgbClr val="376BB3"/>
                  </a:solidFill>
                  <a:latin typeface="Arial" panose="020B0604020202020204" pitchFamily="34" charset="0"/>
                </a:rPr>
                <a:t> m/s.</a:t>
              </a:r>
            </a:p>
            <a:p>
              <a:pPr lvl="1">
                <a:spcBef>
                  <a:spcPct val="20000"/>
                </a:spcBef>
              </a:pPr>
              <a:endParaRPr lang="en-US" altLang="en-US">
                <a:solidFill>
                  <a:srgbClr val="376BB3"/>
                </a:solidFill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79074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194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19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9492" grpId="0" build="p" bldLvl="2" autoUpdateAnimBg="0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Copyright </a:t>
            </a:r>
            <a:r>
              <a:rPr lang="en-US" altLang="en-US">
                <a:cs typeface="Arial" panose="020B0604020202020204" pitchFamily="34" charset="0"/>
              </a:rPr>
              <a:t>© Houghton Mifflin Company.All rights reserved.</a:t>
            </a:r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/>
              <a:t>Presentation of Lecture Outlines,</a:t>
            </a:r>
            <a:r>
              <a:rPr lang="en-US" altLang="en-US" i="0"/>
              <a:t> 21</a:t>
            </a:r>
            <a:r>
              <a:rPr lang="en-US" altLang="en-US" i="0">
                <a:cs typeface="Arial" panose="020B0604020202020204" pitchFamily="34" charset="0"/>
              </a:rPr>
              <a:t>–</a:t>
            </a:r>
            <a:fld id="{0CC9BA91-0250-44AB-8568-EB6FB9DE852A}" type="slidenum">
              <a:rPr lang="en-US" altLang="en-US" i="0"/>
              <a:pPr/>
              <a:t>101</a:t>
            </a:fld>
            <a:endParaRPr lang="en-US" altLang="en-US" i="0"/>
          </a:p>
        </p:txBody>
      </p:sp>
      <p:sp>
        <p:nvSpPr>
          <p:cNvPr id="466953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Mass-Energy Calculations</a:t>
            </a:r>
          </a:p>
        </p:txBody>
      </p:sp>
      <p:sp>
        <p:nvSpPr>
          <p:cNvPr id="466954" name="Rectangle 10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When nuclei decay, they form products of lower energy.</a:t>
            </a:r>
          </a:p>
        </p:txBody>
      </p:sp>
      <p:sp>
        <p:nvSpPr>
          <p:cNvPr id="466948" name="Rectangle 4"/>
          <p:cNvSpPr>
            <a:spLocks noChangeArrowheads="1"/>
          </p:cNvSpPr>
          <p:nvPr/>
        </p:nvSpPr>
        <p:spPr bwMode="auto">
          <a:xfrm>
            <a:off x="2132012" y="2819401"/>
            <a:ext cx="8229600" cy="411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1">
              <a:spcBef>
                <a:spcPct val="20000"/>
              </a:spcBef>
              <a:buClr>
                <a:srgbClr val="CAD88F"/>
              </a:buClr>
              <a:buFontTx/>
              <a:buChar char="–"/>
            </a:pPr>
            <a:r>
              <a:rPr lang="en-US" altLang="en-US">
                <a:solidFill>
                  <a:srgbClr val="376BB3"/>
                </a:solidFill>
                <a:latin typeface="Arial" panose="020B0604020202020204" pitchFamily="34" charset="0"/>
              </a:rPr>
              <a:t>If a system </a:t>
            </a:r>
            <a:r>
              <a:rPr lang="en-US" altLang="en-US" b="1">
                <a:solidFill>
                  <a:srgbClr val="376BB3"/>
                </a:solidFill>
                <a:latin typeface="Arial" panose="020B0604020202020204" pitchFamily="34" charset="0"/>
              </a:rPr>
              <a:t>loses energy</a:t>
            </a:r>
            <a:r>
              <a:rPr lang="en-US" altLang="en-US">
                <a:solidFill>
                  <a:srgbClr val="376BB3"/>
                </a:solidFill>
                <a:latin typeface="Arial" panose="020B0604020202020204" pitchFamily="34" charset="0"/>
              </a:rPr>
              <a:t>, it must also </a:t>
            </a:r>
            <a:r>
              <a:rPr lang="en-US" altLang="en-US" b="1">
                <a:solidFill>
                  <a:srgbClr val="376BB3"/>
                </a:solidFill>
                <a:latin typeface="Arial" panose="020B0604020202020204" pitchFamily="34" charset="0"/>
              </a:rPr>
              <a:t>lose mass</a:t>
            </a:r>
            <a:r>
              <a:rPr lang="en-US" altLang="en-US">
                <a:solidFill>
                  <a:srgbClr val="376BB3"/>
                </a:solidFill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466950" name="Rectangle 6"/>
          <p:cNvSpPr>
            <a:spLocks noChangeArrowheads="1"/>
          </p:cNvSpPr>
          <p:nvPr/>
        </p:nvSpPr>
        <p:spPr bwMode="auto">
          <a:xfrm>
            <a:off x="2132013" y="3429001"/>
            <a:ext cx="7769225" cy="411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1">
              <a:spcBef>
                <a:spcPct val="20000"/>
              </a:spcBef>
              <a:buClr>
                <a:srgbClr val="CAD88F"/>
              </a:buClr>
              <a:buFontTx/>
              <a:buChar char="–"/>
            </a:pPr>
            <a:r>
              <a:rPr lang="en-US" altLang="en-US">
                <a:solidFill>
                  <a:srgbClr val="376BB3"/>
                </a:solidFill>
                <a:latin typeface="Arial" panose="020B0604020202020204" pitchFamily="34" charset="0"/>
              </a:rPr>
              <a:t>Though mass loss in chemical reactions is small (10</a:t>
            </a:r>
            <a:r>
              <a:rPr lang="en-US" altLang="en-US" baseline="30000">
                <a:solidFill>
                  <a:srgbClr val="376BB3"/>
                </a:solidFill>
                <a:latin typeface="Arial" panose="020B0604020202020204" pitchFamily="34" charset="0"/>
              </a:rPr>
              <a:t>-12</a:t>
            </a:r>
            <a:r>
              <a:rPr lang="en-US" altLang="en-US">
                <a:solidFill>
                  <a:srgbClr val="376BB3"/>
                </a:solidFill>
                <a:latin typeface="Arial" panose="020B0604020202020204" pitchFamily="34" charset="0"/>
              </a:rPr>
              <a:t> kg), the mass changes in </a:t>
            </a:r>
            <a:r>
              <a:rPr lang="en-US" altLang="en-US" b="1">
                <a:solidFill>
                  <a:srgbClr val="376BB3"/>
                </a:solidFill>
                <a:latin typeface="Arial" panose="020B0604020202020204" pitchFamily="34" charset="0"/>
              </a:rPr>
              <a:t>nuclear reactions</a:t>
            </a:r>
            <a:r>
              <a:rPr lang="en-US" altLang="en-US">
                <a:solidFill>
                  <a:srgbClr val="376BB3"/>
                </a:solidFill>
                <a:latin typeface="Arial" panose="020B0604020202020204" pitchFamily="34" charset="0"/>
              </a:rPr>
              <a:t> are approximately a </a:t>
            </a:r>
            <a:r>
              <a:rPr lang="en-US" altLang="en-US" b="1">
                <a:solidFill>
                  <a:srgbClr val="376BB3"/>
                </a:solidFill>
                <a:latin typeface="Arial" panose="020B0604020202020204" pitchFamily="34" charset="0"/>
              </a:rPr>
              <a:t>million times larger.</a:t>
            </a:r>
            <a:r>
              <a:rPr lang="en-US" altLang="en-US">
                <a:solidFill>
                  <a:srgbClr val="376BB3"/>
                </a:solidFill>
                <a:latin typeface="Arial" panose="020B0604020202020204" pitchFamily="34" charset="0"/>
              </a:rPr>
              <a:t> </a:t>
            </a:r>
          </a:p>
          <a:p>
            <a:pPr lvl="1">
              <a:spcBef>
                <a:spcPct val="20000"/>
              </a:spcBef>
              <a:buClr>
                <a:srgbClr val="CAD88F"/>
              </a:buClr>
              <a:buFontTx/>
              <a:buChar char="–"/>
            </a:pPr>
            <a:endParaRPr lang="en-US" altLang="en-US">
              <a:solidFill>
                <a:srgbClr val="376BB3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3851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669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6950" grpId="0" build="p" bldLvl="2" autoUpdateAnimBg="0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197" name="Rectangle 1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Mass-Energy Calculations</a:t>
            </a:r>
          </a:p>
        </p:txBody>
      </p:sp>
      <p:sp>
        <p:nvSpPr>
          <p:cNvPr id="477198" name="Rectangle 1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The equivalence of mass and energy explains the fact that </a:t>
            </a:r>
            <a:r>
              <a:rPr lang="en-US" altLang="en-US" b="1"/>
              <a:t>the mass of an atom is </a:t>
            </a:r>
            <a:r>
              <a:rPr lang="en-US" altLang="en-US" b="1" u="sng"/>
              <a:t>always</a:t>
            </a:r>
            <a:r>
              <a:rPr lang="en-US" altLang="en-US" b="1"/>
              <a:t> less than the sum of the masses of its constituent particles.</a:t>
            </a:r>
          </a:p>
        </p:txBody>
      </p:sp>
      <p:sp>
        <p:nvSpPr>
          <p:cNvPr id="477188" name="Rectangle 4"/>
          <p:cNvSpPr>
            <a:spLocks noChangeArrowheads="1"/>
          </p:cNvSpPr>
          <p:nvPr/>
        </p:nvSpPr>
        <p:spPr bwMode="auto">
          <a:xfrm>
            <a:off x="2132012" y="3506788"/>
            <a:ext cx="8229600" cy="411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1">
              <a:spcBef>
                <a:spcPct val="20000"/>
              </a:spcBef>
              <a:buClr>
                <a:srgbClr val="CAD88F"/>
              </a:buClr>
              <a:buFontTx/>
              <a:buChar char="–"/>
            </a:pPr>
            <a:r>
              <a:rPr lang="en-US" altLang="en-US">
                <a:solidFill>
                  <a:srgbClr val="376BB3"/>
                </a:solidFill>
                <a:latin typeface="Arial" panose="020B0604020202020204" pitchFamily="34" charset="0"/>
              </a:rPr>
              <a:t>When nucleons come together to form a stable nucleus, energy is released.</a:t>
            </a:r>
          </a:p>
          <a:p>
            <a:pPr lvl="1">
              <a:spcBef>
                <a:spcPct val="20000"/>
              </a:spcBef>
              <a:buClr>
                <a:srgbClr val="CAD88F"/>
              </a:buClr>
              <a:buFontTx/>
              <a:buChar char="–"/>
            </a:pPr>
            <a:r>
              <a:rPr lang="en-US" altLang="en-US">
                <a:solidFill>
                  <a:srgbClr val="376BB3"/>
                </a:solidFill>
                <a:latin typeface="Arial" panose="020B0604020202020204" pitchFamily="34" charset="0"/>
              </a:rPr>
              <a:t>According to Einstein’s equation, there must be a </a:t>
            </a:r>
            <a:r>
              <a:rPr lang="en-US" altLang="en-US" b="1">
                <a:solidFill>
                  <a:srgbClr val="376BB3"/>
                </a:solidFill>
                <a:latin typeface="Arial" panose="020B0604020202020204" pitchFamily="34" charset="0"/>
              </a:rPr>
              <a:t>corresponding decrease in mass</a:t>
            </a:r>
            <a:r>
              <a:rPr lang="en-US" altLang="en-US">
                <a:solidFill>
                  <a:srgbClr val="376BB3"/>
                </a:solidFill>
                <a:latin typeface="Arial" panose="020B0604020202020204" pitchFamily="34" charset="0"/>
              </a:rPr>
              <a:t>.</a:t>
            </a:r>
          </a:p>
          <a:p>
            <a:pPr lvl="1">
              <a:spcBef>
                <a:spcPct val="20000"/>
              </a:spcBef>
            </a:pPr>
            <a:endParaRPr lang="en-US" altLang="en-US">
              <a:solidFill>
                <a:srgbClr val="376BB3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1682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1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771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1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771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7188" grpId="0" build="p" bldLvl="2" autoUpdateAnimBg="0"/>
    </p:bld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244" name="Rectangl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Mass-Energy Calculations</a:t>
            </a:r>
          </a:p>
        </p:txBody>
      </p:sp>
      <p:sp>
        <p:nvSpPr>
          <p:cNvPr id="479245" name="Rectangle 1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The </a:t>
            </a:r>
            <a:r>
              <a:rPr lang="en-US" altLang="en-US" b="1" dirty="0"/>
              <a:t>binding energy</a:t>
            </a:r>
            <a:r>
              <a:rPr lang="en-US" altLang="en-US" dirty="0"/>
              <a:t> of a nucleus is the energy needed to break a nucleus into its individual protons and neutrons.</a:t>
            </a:r>
          </a:p>
        </p:txBody>
      </p:sp>
      <p:grpSp>
        <p:nvGrpSpPr>
          <p:cNvPr id="479243" name="Group 11"/>
          <p:cNvGrpSpPr>
            <a:grpSpLocks/>
          </p:cNvGrpSpPr>
          <p:nvPr/>
        </p:nvGrpSpPr>
        <p:grpSpPr bwMode="auto">
          <a:xfrm>
            <a:off x="2132012" y="3352801"/>
            <a:ext cx="8210550" cy="4113213"/>
            <a:chOff x="384" y="2112"/>
            <a:chExt cx="5172" cy="2591"/>
          </a:xfrm>
        </p:grpSpPr>
        <p:sp>
          <p:nvSpPr>
            <p:cNvPr id="479236" name="Rectangle 4"/>
            <p:cNvSpPr>
              <a:spLocks noChangeArrowheads="1"/>
            </p:cNvSpPr>
            <p:nvPr/>
          </p:nvSpPr>
          <p:spPr bwMode="auto">
            <a:xfrm>
              <a:off x="384" y="2112"/>
              <a:ext cx="4894" cy="25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marL="342900" indent="-342900"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lvl="1">
                <a:spcBef>
                  <a:spcPct val="20000"/>
                </a:spcBef>
                <a:buClr>
                  <a:srgbClr val="CAD88F"/>
                </a:buClr>
                <a:buFontTx/>
                <a:buChar char="–"/>
              </a:pPr>
              <a:r>
                <a:rPr lang="en-US" altLang="en-US">
                  <a:solidFill>
                    <a:srgbClr val="376BB3"/>
                  </a:solidFill>
                  <a:latin typeface="Arial" panose="020B0604020202020204" pitchFamily="34" charset="0"/>
                </a:rPr>
                <a:t>Thus the binding energy of the helium-4 nucleus is the energy change for the reaction</a:t>
              </a:r>
            </a:p>
            <a:p>
              <a:pPr lvl="1">
                <a:spcBef>
                  <a:spcPct val="20000"/>
                </a:spcBef>
              </a:pPr>
              <a:endParaRPr lang="en-US" altLang="en-US" sz="2800">
                <a:solidFill>
                  <a:srgbClr val="376BB3"/>
                </a:solidFill>
              </a:endParaRPr>
            </a:p>
          </p:txBody>
        </p:sp>
        <p:graphicFrame>
          <p:nvGraphicFramePr>
            <p:cNvPr id="479237" name="Object 5"/>
            <p:cNvGraphicFramePr>
              <a:graphicFrameLocks noChangeAspect="1"/>
            </p:cNvGraphicFramePr>
            <p:nvPr/>
          </p:nvGraphicFramePr>
          <p:xfrm>
            <a:off x="1728" y="2752"/>
            <a:ext cx="1883" cy="37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1146" name="Equation" r:id="rId4" imgW="3733560" imgH="736560" progId="Equation.3">
                    <p:embed/>
                  </p:oleObj>
                </mc:Choice>
                <mc:Fallback>
                  <p:oleObj name="Equation" r:id="rId4" imgW="3733560" imgH="73656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28" y="2752"/>
                          <a:ext cx="1883" cy="37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79238" name="Text Box 6"/>
            <p:cNvSpPr txBox="1">
              <a:spLocks noChangeArrowheads="1"/>
            </p:cNvSpPr>
            <p:nvPr/>
          </p:nvSpPr>
          <p:spPr bwMode="auto">
            <a:xfrm>
              <a:off x="1656" y="3129"/>
              <a:ext cx="597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b="1">
                  <a:solidFill>
                    <a:srgbClr val="376BB3"/>
                  </a:solidFill>
                </a:rPr>
                <a:t>4.00260</a:t>
              </a:r>
            </a:p>
          </p:txBody>
        </p:sp>
        <p:sp>
          <p:nvSpPr>
            <p:cNvPr id="479239" name="Text Box 7"/>
            <p:cNvSpPr txBox="1">
              <a:spLocks noChangeArrowheads="1"/>
            </p:cNvSpPr>
            <p:nvPr/>
          </p:nvSpPr>
          <p:spPr bwMode="auto">
            <a:xfrm>
              <a:off x="2352" y="3129"/>
              <a:ext cx="762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b="1">
                  <a:solidFill>
                    <a:srgbClr val="376BB3"/>
                  </a:solidFill>
                </a:rPr>
                <a:t>2(1.00728)</a:t>
              </a:r>
            </a:p>
          </p:txBody>
        </p:sp>
        <p:sp>
          <p:nvSpPr>
            <p:cNvPr id="479240" name="Text Box 8"/>
            <p:cNvSpPr txBox="1">
              <a:spLocks noChangeArrowheads="1"/>
            </p:cNvSpPr>
            <p:nvPr/>
          </p:nvSpPr>
          <p:spPr bwMode="auto">
            <a:xfrm>
              <a:off x="3120" y="3129"/>
              <a:ext cx="835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b="1">
                  <a:solidFill>
                    <a:srgbClr val="376BB3"/>
                  </a:solidFill>
                </a:rPr>
                <a:t>2(1.008665)</a:t>
              </a:r>
            </a:p>
          </p:txBody>
        </p:sp>
        <p:graphicFrame>
          <p:nvGraphicFramePr>
            <p:cNvPr id="479241" name="Object 9"/>
            <p:cNvGraphicFramePr>
              <a:graphicFrameLocks noChangeAspect="1"/>
            </p:cNvGraphicFramePr>
            <p:nvPr/>
          </p:nvGraphicFramePr>
          <p:xfrm>
            <a:off x="3900" y="2878"/>
            <a:ext cx="1656" cy="1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1147" name="Equation" r:id="rId6" imgW="4381200" imgH="457200" progId="Equation.3">
                    <p:embed/>
                  </p:oleObj>
                </mc:Choice>
                <mc:Fallback>
                  <p:oleObj name="Equation" r:id="rId6" imgW="4381200" imgH="457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00" y="2878"/>
                          <a:ext cx="1656" cy="17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79242" name="Rectangle 10"/>
          <p:cNvSpPr>
            <a:spLocks noChangeArrowheads="1"/>
          </p:cNvSpPr>
          <p:nvPr/>
        </p:nvSpPr>
        <p:spPr bwMode="auto">
          <a:xfrm>
            <a:off x="2132012" y="5335588"/>
            <a:ext cx="8534400" cy="411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1">
              <a:spcBef>
                <a:spcPct val="20000"/>
              </a:spcBef>
              <a:buClr>
                <a:srgbClr val="CAD88F"/>
              </a:buClr>
              <a:buFontTx/>
              <a:buChar char="–"/>
            </a:pPr>
            <a:r>
              <a:rPr lang="en-US" altLang="en-US" dirty="0">
                <a:solidFill>
                  <a:srgbClr val="376BB3"/>
                </a:solidFill>
                <a:latin typeface="Arial" panose="020B0604020202020204" pitchFamily="34" charset="0"/>
              </a:rPr>
              <a:t>Both binding energy and the corresponding mass defect are reflections of the stability of the nucleus.</a:t>
            </a:r>
          </a:p>
          <a:p>
            <a:pPr lvl="1">
              <a:spcBef>
                <a:spcPct val="20000"/>
              </a:spcBef>
            </a:pPr>
            <a:endParaRPr lang="en-US" altLang="en-US" sz="2800" dirty="0">
              <a:solidFill>
                <a:srgbClr val="376BB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15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79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79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9242" grpId="0" autoUpdateAnimBg="0"/>
    </p:bld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2" name="Rectangl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Mass-Energy Calculations</a:t>
            </a:r>
          </a:p>
        </p:txBody>
      </p:sp>
      <p:sp>
        <p:nvSpPr>
          <p:cNvPr id="481293" name="Rectangle 1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The </a:t>
            </a:r>
            <a:r>
              <a:rPr lang="en-US" altLang="en-US" b="1" dirty="0"/>
              <a:t>binding energy</a:t>
            </a:r>
            <a:r>
              <a:rPr lang="en-US" altLang="en-US" dirty="0"/>
              <a:t> of a nucleus is the energy needed to break a nucleus into its individual protons and neutrons.</a:t>
            </a:r>
          </a:p>
        </p:txBody>
      </p:sp>
      <p:sp>
        <p:nvSpPr>
          <p:cNvPr id="481285" name="Rectangle 5"/>
          <p:cNvSpPr>
            <a:spLocks noChangeArrowheads="1"/>
          </p:cNvSpPr>
          <p:nvPr/>
        </p:nvSpPr>
        <p:spPr bwMode="auto">
          <a:xfrm>
            <a:off x="2132013" y="3352801"/>
            <a:ext cx="7769225" cy="411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1">
              <a:spcBef>
                <a:spcPct val="20000"/>
              </a:spcBef>
              <a:buClr>
                <a:srgbClr val="CAD88F"/>
              </a:buClr>
              <a:buFontTx/>
              <a:buChar char="–"/>
            </a:pPr>
            <a:r>
              <a:rPr lang="en-US" altLang="en-US" dirty="0">
                <a:solidFill>
                  <a:srgbClr val="376BB3"/>
                </a:solidFill>
                <a:latin typeface="Arial" panose="020B0604020202020204" pitchFamily="34" charset="0"/>
              </a:rPr>
              <a:t>Figure 21.16 shows the values of </a:t>
            </a:r>
            <a:r>
              <a:rPr lang="en-US" altLang="en-US" b="1" dirty="0">
                <a:solidFill>
                  <a:srgbClr val="376BB3"/>
                </a:solidFill>
                <a:latin typeface="Arial" panose="020B0604020202020204" pitchFamily="34" charset="0"/>
              </a:rPr>
              <a:t>binding energy per nucleon</a:t>
            </a:r>
            <a:r>
              <a:rPr lang="en-US" altLang="en-US" dirty="0">
                <a:solidFill>
                  <a:srgbClr val="376BB3"/>
                </a:solidFill>
                <a:latin typeface="Arial" panose="020B0604020202020204" pitchFamily="34" charset="0"/>
              </a:rPr>
              <a:t> plotted against the mass number for various nuclides.</a:t>
            </a:r>
          </a:p>
          <a:p>
            <a:pPr lvl="1">
              <a:spcBef>
                <a:spcPct val="20000"/>
              </a:spcBef>
              <a:buClr>
                <a:srgbClr val="CAD88F"/>
              </a:buClr>
              <a:buFontTx/>
              <a:buChar char="–"/>
            </a:pPr>
            <a:endParaRPr lang="en-US" altLang="en-US" dirty="0">
              <a:solidFill>
                <a:srgbClr val="376BB3"/>
              </a:solidFill>
              <a:latin typeface="Arial" panose="020B0604020202020204" pitchFamily="34" charset="0"/>
            </a:endParaRPr>
          </a:p>
        </p:txBody>
      </p:sp>
      <p:sp>
        <p:nvSpPr>
          <p:cNvPr id="481291" name="Rectangle 11"/>
          <p:cNvSpPr>
            <a:spLocks noChangeArrowheads="1"/>
          </p:cNvSpPr>
          <p:nvPr/>
        </p:nvSpPr>
        <p:spPr bwMode="auto">
          <a:xfrm>
            <a:off x="2132012" y="4800601"/>
            <a:ext cx="8534400" cy="411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1">
              <a:spcBef>
                <a:spcPct val="20000"/>
              </a:spcBef>
              <a:buClr>
                <a:srgbClr val="CAD88F"/>
              </a:buClr>
              <a:buFontTx/>
              <a:buChar char="–"/>
            </a:pPr>
            <a:r>
              <a:rPr lang="en-US" altLang="en-US" dirty="0">
                <a:solidFill>
                  <a:srgbClr val="376BB3"/>
                </a:solidFill>
                <a:latin typeface="Arial" panose="020B0604020202020204" pitchFamily="34" charset="0"/>
              </a:rPr>
              <a:t>Note that nuclides </a:t>
            </a:r>
            <a:r>
              <a:rPr lang="en-US" altLang="en-US" b="1" dirty="0">
                <a:solidFill>
                  <a:srgbClr val="376BB3"/>
                </a:solidFill>
                <a:latin typeface="Arial" panose="020B0604020202020204" pitchFamily="34" charset="0"/>
              </a:rPr>
              <a:t>near mass number 50</a:t>
            </a:r>
            <a:r>
              <a:rPr lang="en-US" altLang="en-US" dirty="0">
                <a:solidFill>
                  <a:srgbClr val="376BB3"/>
                </a:solidFill>
                <a:latin typeface="Arial" panose="020B0604020202020204" pitchFamily="34" charset="0"/>
              </a:rPr>
              <a:t> have the largest binding energies per nucleon.</a:t>
            </a:r>
          </a:p>
          <a:p>
            <a:pPr lvl="1">
              <a:spcBef>
                <a:spcPct val="20000"/>
              </a:spcBef>
              <a:buClr>
                <a:srgbClr val="CAD88F"/>
              </a:buClr>
              <a:buFontTx/>
              <a:buChar char="–"/>
            </a:pPr>
            <a:endParaRPr lang="en-US" altLang="en-US" dirty="0">
              <a:solidFill>
                <a:srgbClr val="376BB3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0820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81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291" grpId="0" autoUpdateAnimBg="0"/>
    </p:bld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33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Mass-Energy Calculations</a:t>
            </a:r>
          </a:p>
        </p:txBody>
      </p:sp>
      <p:sp>
        <p:nvSpPr>
          <p:cNvPr id="483335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The </a:t>
            </a:r>
            <a:r>
              <a:rPr lang="en-US" altLang="en-US" b="1"/>
              <a:t>binding energy</a:t>
            </a:r>
            <a:r>
              <a:rPr lang="en-US" altLang="en-US"/>
              <a:t> of a nucleus is the energy needed to break a nucleus into its individual protons and neutrons.</a:t>
            </a:r>
          </a:p>
        </p:txBody>
      </p:sp>
      <p:sp>
        <p:nvSpPr>
          <p:cNvPr id="483332" name="Rectangle 4"/>
          <p:cNvSpPr>
            <a:spLocks noChangeArrowheads="1"/>
          </p:cNvSpPr>
          <p:nvPr/>
        </p:nvSpPr>
        <p:spPr bwMode="auto">
          <a:xfrm>
            <a:off x="2132013" y="3352801"/>
            <a:ext cx="7769225" cy="411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1">
              <a:spcBef>
                <a:spcPct val="20000"/>
              </a:spcBef>
              <a:buClr>
                <a:srgbClr val="CAD88F"/>
              </a:buClr>
              <a:buFontTx/>
              <a:buChar char="–"/>
            </a:pPr>
            <a:r>
              <a:rPr lang="en-US" altLang="en-US">
                <a:solidFill>
                  <a:srgbClr val="376BB3"/>
                </a:solidFill>
                <a:latin typeface="Arial" panose="020B0604020202020204" pitchFamily="34" charset="0"/>
              </a:rPr>
              <a:t>For this reason, </a:t>
            </a:r>
            <a:r>
              <a:rPr lang="en-US" altLang="en-US" b="1">
                <a:solidFill>
                  <a:srgbClr val="376BB3"/>
                </a:solidFill>
                <a:latin typeface="Arial" panose="020B0604020202020204" pitchFamily="34" charset="0"/>
              </a:rPr>
              <a:t>heavy nuclei might be expected to split</a:t>
            </a:r>
            <a:r>
              <a:rPr lang="en-US" altLang="en-US">
                <a:solidFill>
                  <a:srgbClr val="376BB3"/>
                </a:solidFill>
                <a:latin typeface="Arial" panose="020B0604020202020204" pitchFamily="34" charset="0"/>
              </a:rPr>
              <a:t> to give lighter nuclei, while </a:t>
            </a:r>
            <a:r>
              <a:rPr lang="en-US" altLang="en-US" b="1">
                <a:solidFill>
                  <a:srgbClr val="376BB3"/>
                </a:solidFill>
                <a:latin typeface="Arial" panose="020B0604020202020204" pitchFamily="34" charset="0"/>
              </a:rPr>
              <a:t>light nuclei might be expected to combine</a:t>
            </a:r>
            <a:r>
              <a:rPr lang="en-US" altLang="en-US">
                <a:solidFill>
                  <a:srgbClr val="376BB3"/>
                </a:solidFill>
                <a:latin typeface="Arial" panose="020B0604020202020204" pitchFamily="34" charset="0"/>
              </a:rPr>
              <a:t> to form heavier nuclei.</a:t>
            </a:r>
          </a:p>
          <a:p>
            <a:pPr lvl="1">
              <a:spcBef>
                <a:spcPct val="20000"/>
              </a:spcBef>
              <a:buClr>
                <a:srgbClr val="CAD88F"/>
              </a:buClr>
              <a:buFontTx/>
              <a:buChar char="–"/>
            </a:pPr>
            <a:endParaRPr lang="en-US" altLang="en-US">
              <a:solidFill>
                <a:srgbClr val="376BB3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0200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389" name="Rectangle 13"/>
          <p:cNvSpPr>
            <a:spLocks noGrp="1" noChangeArrowheads="1"/>
          </p:cNvSpPr>
          <p:nvPr>
            <p:ph type="title"/>
          </p:nvPr>
        </p:nvSpPr>
        <p:spPr>
          <a:xfrm>
            <a:off x="1679575" y="100014"/>
            <a:ext cx="8839200" cy="890587"/>
          </a:xfrm>
        </p:spPr>
        <p:txBody>
          <a:bodyPr/>
          <a:lstStyle/>
          <a:p>
            <a:r>
              <a:rPr lang="en-US" altLang="en-US" sz="2000">
                <a:solidFill>
                  <a:srgbClr val="376BB3"/>
                </a:solidFill>
              </a:rPr>
              <a:t>Figure 21.16 Plot of binding energy per nucleon versus mass number</a:t>
            </a:r>
          </a:p>
        </p:txBody>
      </p:sp>
      <p:pic>
        <p:nvPicPr>
          <p:cNvPr id="485387" name="Picture 11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7087" y="955675"/>
            <a:ext cx="8001000" cy="5791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6764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12" y="2103507"/>
            <a:ext cx="6052529" cy="355586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751012" y="336053"/>
            <a:ext cx="875389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i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Types of Nuclear Reactions</a:t>
            </a:r>
            <a:endParaRPr lang="en-US" sz="5400" b="1" i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8212" y="1905000"/>
            <a:ext cx="5886450" cy="3952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3778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03413" y="533400"/>
            <a:ext cx="9472824" cy="5638800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b="1" u="sng" dirty="0" smtClean="0"/>
              <a:t>Radioactive decay: </a:t>
            </a:r>
            <a:r>
              <a:rPr lang="en-US" sz="3200" dirty="0" smtClean="0"/>
              <a:t>release an alpha, beta or gamma particle and forms a slightly lighter more stable nucleus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b="1" u="sng" dirty="0" smtClean="0"/>
              <a:t>Fission</a:t>
            </a:r>
            <a:r>
              <a:rPr lang="en-US" sz="3200" dirty="0" smtClean="0"/>
              <a:t>: ( Latin meaning splitting) a very heavy nucleus splits to form medium mass nuclei</a:t>
            </a:r>
          </a:p>
          <a:p>
            <a:pPr marL="514350" indent="-514350">
              <a:buFont typeface="+mj-lt"/>
              <a:buAutoNum type="arabicPeriod"/>
            </a:pPr>
            <a:endParaRPr lang="en-US" sz="3200" dirty="0"/>
          </a:p>
          <a:p>
            <a:pPr marL="514350" indent="-514350">
              <a:buFont typeface="+mj-lt"/>
              <a:buAutoNum type="arabicPeriod"/>
            </a:pPr>
            <a:r>
              <a:rPr lang="en-US" sz="3200" b="1" u="sng" dirty="0" smtClean="0"/>
              <a:t>Nuclear Disintegration</a:t>
            </a:r>
            <a:r>
              <a:rPr lang="en-US" sz="3200" dirty="0" smtClean="0"/>
              <a:t>: a nucleus is bombarded with alpha particles, proton, deuterons, neutrons or other particles.  The unstable nucleus emits a proton or neutron and becomes more stable.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b="1" u="sng" dirty="0" smtClean="0"/>
              <a:t>Fusion</a:t>
            </a:r>
            <a:r>
              <a:rPr lang="en-US" sz="3200" dirty="0" smtClean="0"/>
              <a:t>: (Latin meaning pouring out)  light mass nuclei combine to form heavier more stable nuclei)   </a:t>
            </a:r>
            <a:endParaRPr lang="en-US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48862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C957C-B714-4507-83BB-4EC271DF4706}" type="slidenum">
              <a:rPr lang="en-US" altLang="en-US"/>
              <a:pPr/>
              <a:t>109</a:t>
            </a:fld>
            <a:endParaRPr lang="en-US" altLang="en-US"/>
          </a:p>
        </p:txBody>
      </p:sp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Fission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/>
              <a:t>Meitner, </a:t>
            </a:r>
            <a:r>
              <a:rPr lang="en-US" altLang="en-US" dirty="0" err="1"/>
              <a:t>Strassmann</a:t>
            </a:r>
            <a:r>
              <a:rPr lang="en-US" altLang="en-US" dirty="0"/>
              <a:t>, </a:t>
            </a:r>
            <a:r>
              <a:rPr lang="en-US" altLang="en-US" dirty="0" smtClean="0"/>
              <a:t>and Otto </a:t>
            </a:r>
            <a:r>
              <a:rPr lang="en-US" altLang="en-US" dirty="0"/>
              <a:t>Hahn discovered fission: splitting of uranium-235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Instead of making heavier elements, created a Ba and Kr isotope plus 3 neutrons and </a:t>
            </a:r>
            <a:r>
              <a:rPr lang="en-US" altLang="en-US" i="1" dirty="0"/>
              <a:t>a lot of energy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Sample rich in U-235 could create a </a:t>
            </a:r>
            <a:r>
              <a:rPr lang="en-US" altLang="en-US" b="1" dirty="0"/>
              <a:t>chain </a:t>
            </a:r>
            <a:r>
              <a:rPr lang="en-US" altLang="en-US" b="1" dirty="0" err="1"/>
              <a:t>rxn</a:t>
            </a:r>
            <a:endParaRPr lang="en-US" altLang="en-US" b="1" dirty="0"/>
          </a:p>
          <a:p>
            <a:pPr>
              <a:lnSpc>
                <a:spcPct val="90000"/>
              </a:lnSpc>
            </a:pPr>
            <a:r>
              <a:rPr lang="en-US" altLang="en-US" dirty="0"/>
              <a:t>To make a bomb, however, need </a:t>
            </a:r>
            <a:r>
              <a:rPr lang="en-US" altLang="en-US" b="1" dirty="0"/>
              <a:t>critical mass = enough mass of U-235 to produce a self-sustaining </a:t>
            </a:r>
            <a:r>
              <a:rPr lang="en-US" altLang="en-US" b="1" dirty="0" err="1"/>
              <a:t>rxn</a:t>
            </a:r>
            <a:endParaRPr lang="en-US" altLang="en-US" dirty="0"/>
          </a:p>
        </p:txBody>
      </p:sp>
      <p:pic>
        <p:nvPicPr>
          <p:cNvPr id="53253" name="Picture 5" descr="deton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1262" y="5257801"/>
            <a:ext cx="1962150" cy="154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55" name="Picture 7" descr="fatm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9413" y="0"/>
            <a:ext cx="2524125" cy="1722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5125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Introduction to Nuclear Chemistry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5400" i="1" dirty="0" smtClean="0"/>
              <a:t>Nuclear chemistry is the study of the structure </a:t>
            </a:r>
            <a:r>
              <a:rPr lang="en-US" sz="5400" i="1" dirty="0" smtClean="0"/>
              <a:t>of the atomic nuclei  and the changes  </a:t>
            </a:r>
            <a:r>
              <a:rPr lang="en-US" sz="5400" i="1" dirty="0" smtClean="0"/>
              <a:t>they undergo.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9420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0189" y="0"/>
            <a:ext cx="12419013" cy="6909308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Chain Reaction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4251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chain reaction is one which the material that starts the reaction is also one of the products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Chain Reaction  Lisa Meitner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5812" y="2743200"/>
            <a:ext cx="3762375" cy="3810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408968" y="2784772"/>
            <a:ext cx="274284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Lisa Meitner</a:t>
            </a:r>
            <a:endParaRPr lang="en-US" sz="44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2780" y="2514600"/>
            <a:ext cx="3407317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7585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9618"/>
            <a:ext cx="12253784" cy="53340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/>
              <a:t>Nuclear Fusion</a:t>
            </a:r>
            <a:endParaRPr lang="en-US" sz="5400" b="1" dirty="0"/>
          </a:p>
        </p:txBody>
      </p:sp>
      <p:graphicFrame>
        <p:nvGraphicFramePr>
          <p:cNvPr id="5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6124144"/>
              </p:ext>
            </p:extLst>
          </p:nvPr>
        </p:nvGraphicFramePr>
        <p:xfrm>
          <a:off x="4271963" y="4627563"/>
          <a:ext cx="4833116" cy="858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067" name="Equation" r:id="rId4" imgW="4140000" imgH="736560" progId="Equation.3">
                  <p:embed/>
                </p:oleObj>
              </mc:Choice>
              <mc:Fallback>
                <p:oleObj name="Equation" r:id="rId4" imgW="4140000" imgH="7365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71963" y="4627563"/>
                        <a:ext cx="4833116" cy="858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38838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8" y="0"/>
            <a:ext cx="12344400" cy="68580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196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54" y="-19050"/>
            <a:ext cx="12190679" cy="6912357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907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2775" y="-108587"/>
            <a:ext cx="5257800" cy="6966587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483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1012" y="19050"/>
            <a:ext cx="5486400" cy="6830568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617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6F7EF-BC74-45FE-AC23-73F01F7657FB}" type="slidenum">
              <a:rPr lang="en-US" altLang="en-US"/>
              <a:pPr/>
              <a:t>117</a:t>
            </a:fld>
            <a:endParaRPr lang="en-US" altLang="en-US"/>
          </a:p>
        </p:txBody>
      </p:sp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Nuclear power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In America, about 20% electricity generated by nuclear </a:t>
            </a:r>
            <a:r>
              <a:rPr lang="en-US" altLang="en-US" dirty="0" smtClean="0"/>
              <a:t>fission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5598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9D3F-F819-4067-8FFF-666386BEA219}" type="slidenum">
              <a:rPr lang="en-US" altLang="en-US"/>
              <a:pPr/>
              <a:t>118</a:t>
            </a:fld>
            <a:endParaRPr lang="en-US" altLang="en-US"/>
          </a:p>
        </p:txBody>
      </p:sp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Radiation on life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3 divisions</a:t>
            </a:r>
          </a:p>
          <a:p>
            <a:r>
              <a:rPr lang="en-US" altLang="en-US"/>
              <a:t>1. acute radiation</a:t>
            </a:r>
          </a:p>
          <a:p>
            <a:r>
              <a:rPr lang="en-US" altLang="en-US"/>
              <a:t>2. Increased cancer risk</a:t>
            </a:r>
          </a:p>
          <a:p>
            <a:r>
              <a:rPr lang="en-US" altLang="en-US"/>
              <a:t>3. genetic effects</a:t>
            </a:r>
          </a:p>
        </p:txBody>
      </p:sp>
    </p:spTree>
    <p:extLst>
      <p:ext uri="{BB962C8B-B14F-4D97-AF65-F5344CB8AC3E}">
        <p14:creationId xmlns:p14="http://schemas.microsoft.com/office/powerpoint/2010/main" val="2251335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B94D69-A234-40FA-84DE-FA184B78B19E}" type="slidenum">
              <a:rPr lang="en-US" altLang="en-US"/>
              <a:pPr/>
              <a:t>119</a:t>
            </a:fld>
            <a:endParaRPr lang="en-US" altLang="en-US"/>
          </a:p>
        </p:txBody>
      </p:sp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first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Quickly dividing cell at greatest risk:</a:t>
            </a:r>
          </a:p>
          <a:p>
            <a:r>
              <a:rPr lang="en-US" altLang="en-US"/>
              <a:t>Intestinal lining</a:t>
            </a:r>
          </a:p>
          <a:p>
            <a:r>
              <a:rPr lang="en-US" altLang="en-US"/>
              <a:t>Immune response cells</a:t>
            </a:r>
          </a:p>
          <a:p>
            <a:r>
              <a:rPr lang="en-US" altLang="en-US"/>
              <a:t>Likelihood of death</a:t>
            </a:r>
          </a:p>
          <a:p>
            <a:r>
              <a:rPr lang="en-US" altLang="en-US"/>
              <a:t>Depends on dose/</a:t>
            </a:r>
          </a:p>
          <a:p>
            <a:r>
              <a:rPr lang="en-US" altLang="en-US"/>
              <a:t>duration</a:t>
            </a:r>
          </a:p>
          <a:p>
            <a:endParaRPr lang="en-US" altLang="en-US"/>
          </a:p>
        </p:txBody>
      </p:sp>
      <p:pic>
        <p:nvPicPr>
          <p:cNvPr id="79877" name="Picture 5" descr="hai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2613" y="2971800"/>
            <a:ext cx="193357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2145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Chemical vs. Nuclear Reactions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2135187" y="1600200"/>
          <a:ext cx="8153400" cy="3591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76700"/>
                <a:gridCol w="40767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Chemical Reactions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Nuclear Reactions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Occur when bonds are broken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Occur</a:t>
                      </a:r>
                      <a:r>
                        <a:rPr lang="en-US" sz="3600" baseline="0" dirty="0" smtClean="0"/>
                        <a:t> when nuclei emit particles and/or rays</a:t>
                      </a:r>
                      <a:endParaRPr lang="en-US" sz="3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5050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A0518-E047-47C7-B1B5-EF97F913CC83}" type="slidenum">
              <a:rPr lang="en-US" altLang="en-US"/>
              <a:pPr/>
              <a:t>120</a:t>
            </a:fld>
            <a:endParaRPr lang="en-US" altLang="en-US"/>
          </a:p>
        </p:txBody>
      </p:sp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2</a:t>
            </a:r>
            <a:r>
              <a:rPr lang="en-US" altLang="en-US" baseline="30000"/>
              <a:t>nd</a:t>
            </a:r>
            <a:r>
              <a:rPr lang="en-US" altLang="en-US"/>
              <a:t> 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Cancer = uncontrolled cell growth leading to tumors</a:t>
            </a:r>
          </a:p>
          <a:p>
            <a:r>
              <a:rPr lang="en-US" altLang="en-US"/>
              <a:t>Dose? Unknown</a:t>
            </a:r>
          </a:p>
          <a:p>
            <a:r>
              <a:rPr lang="en-US" altLang="en-US"/>
              <a:t>Cancer is a murky illness</a:t>
            </a:r>
          </a:p>
        </p:txBody>
      </p:sp>
    </p:spTree>
    <p:extLst>
      <p:ext uri="{BB962C8B-B14F-4D97-AF65-F5344CB8AC3E}">
        <p14:creationId xmlns:p14="http://schemas.microsoft.com/office/powerpoint/2010/main" val="3782858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A2B02-FD46-431B-BAE9-17B7CE6A0DF5}" type="slidenum">
              <a:rPr lang="en-US" altLang="en-US"/>
              <a:pPr/>
              <a:t>121</a:t>
            </a:fld>
            <a:endParaRPr lang="en-US" altLang="en-US"/>
          </a:p>
        </p:txBody>
      </p:sp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3</a:t>
            </a:r>
            <a:r>
              <a:rPr lang="en-US" altLang="en-US" baseline="30000"/>
              <a:t>rd</a:t>
            </a:r>
            <a:r>
              <a:rPr lang="en-US" altLang="en-US"/>
              <a:t> 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Causes genetic defects </a:t>
            </a:r>
            <a:r>
              <a:rPr lang="en-US" altLang="en-US">
                <a:sym typeface="Symbol" panose="05050102010706020507" pitchFamily="18" charset="2"/>
              </a:rPr>
              <a:t> </a:t>
            </a:r>
            <a:r>
              <a:rPr lang="en-US" altLang="en-US" b="1">
                <a:sym typeface="Symbol" panose="05050102010706020507" pitchFamily="18" charset="2"/>
              </a:rPr>
              <a:t>teratogenic</a:t>
            </a:r>
            <a:endParaRPr lang="en-US" altLang="en-US">
              <a:sym typeface="Symbol" panose="05050102010706020507" pitchFamily="18" charset="2"/>
            </a:endParaRPr>
          </a:p>
          <a:p>
            <a:endParaRPr lang="en-US" altLang="en-US">
              <a:sym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187362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05B6C-EE21-4CE3-9B86-299F11EC50B2}" type="slidenum">
              <a:rPr lang="en-US" altLang="en-US"/>
              <a:pPr/>
              <a:t>122</a:t>
            </a:fld>
            <a:endParaRPr lang="en-US" altLang="en-US"/>
          </a:p>
        </p:txBody>
      </p:sp>
      <p:sp>
        <p:nvSpPr>
          <p:cNvPr id="84999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Average American 360 mrem/yr</a:t>
            </a:r>
          </a:p>
        </p:txBody>
      </p:sp>
      <p:sp>
        <p:nvSpPr>
          <p:cNvPr id="85000" name="Rectangle 8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84998" name="Picture 6" descr="bkgd_r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7212" y="1417637"/>
            <a:ext cx="9156758" cy="5389563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1831418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03413" y="685800"/>
            <a:ext cx="9472824" cy="5303837"/>
          </a:xfrm>
        </p:spPr>
        <p:txBody>
          <a:bodyPr>
            <a:normAutofit lnSpcReduction="10000"/>
          </a:bodyPr>
          <a:lstStyle/>
          <a:p>
            <a:r>
              <a:rPr lang="en-US" dirty="0"/>
              <a:t>Radon is a cancer-causing </a:t>
            </a:r>
            <a:r>
              <a:rPr lang="en-US" dirty="0">
                <a:hlinkClick r:id="rId2"/>
              </a:rPr>
              <a:t>radioactive</a:t>
            </a:r>
            <a:r>
              <a:rPr lang="en-US" dirty="0"/>
              <a:t> gas. </a:t>
            </a:r>
            <a:endParaRPr lang="en-US" dirty="0" smtClean="0"/>
          </a:p>
          <a:p>
            <a:r>
              <a:rPr lang="en-US" dirty="0" smtClean="0"/>
              <a:t>You </a:t>
            </a:r>
            <a:r>
              <a:rPr lang="en-US" dirty="0"/>
              <a:t>cannot see, smell or taste radon, but it may be a problem in your home.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Surgeon </a:t>
            </a:r>
            <a:r>
              <a:rPr lang="en-US" dirty="0" smtClean="0"/>
              <a:t>general </a:t>
            </a:r>
            <a:r>
              <a:rPr lang="en-US" dirty="0"/>
              <a:t>has warned that radon is the second leading cause of lung cancer in the United States today. </a:t>
            </a:r>
            <a:endParaRPr lang="en-US" dirty="0" smtClean="0"/>
          </a:p>
          <a:p>
            <a:r>
              <a:rPr lang="en-US" dirty="0" smtClean="0"/>
              <a:t>If </a:t>
            </a:r>
            <a:r>
              <a:rPr lang="en-US" dirty="0"/>
              <a:t>you smoke and your home has high radon levels, you're at high risk for developing lung cancer. </a:t>
            </a:r>
            <a:endParaRPr lang="en-US" dirty="0" smtClean="0"/>
          </a:p>
          <a:p>
            <a:r>
              <a:rPr lang="en-US" dirty="0" smtClean="0"/>
              <a:t>Some </a:t>
            </a:r>
            <a:r>
              <a:rPr lang="en-US" dirty="0"/>
              <a:t>scientific studies of radon exposure indicate that children may be more sensitive to radon. </a:t>
            </a:r>
            <a:endParaRPr lang="en-US" dirty="0" smtClean="0"/>
          </a:p>
          <a:p>
            <a:r>
              <a:rPr lang="en-US" dirty="0" smtClean="0"/>
              <a:t>This </a:t>
            </a:r>
            <a:r>
              <a:rPr lang="en-US" dirty="0"/>
              <a:t>may be due to their higher respiration rate and their rapidly dividing cells, which may be more vulnerable to radiation damage.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52524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Most indoor radon comes into the building from the soil or rock beneath it</a:t>
            </a:r>
            <a:r>
              <a:rPr lang="en-US" dirty="0" smtClean="0"/>
              <a:t>.</a:t>
            </a:r>
          </a:p>
          <a:p>
            <a:r>
              <a:rPr lang="en-US" dirty="0" smtClean="0"/>
              <a:t> </a:t>
            </a:r>
            <a:r>
              <a:rPr lang="en-US" dirty="0"/>
              <a:t>Radon and other gases rise through the soil and get trapped under the building</a:t>
            </a:r>
            <a:r>
              <a:rPr lang="en-US" dirty="0" smtClean="0"/>
              <a:t>.</a:t>
            </a:r>
          </a:p>
          <a:p>
            <a:r>
              <a:rPr lang="en-US" dirty="0" smtClean="0"/>
              <a:t> </a:t>
            </a:r>
            <a:r>
              <a:rPr lang="en-US" dirty="0"/>
              <a:t>The trapped gases build up pressure</a:t>
            </a:r>
            <a:r>
              <a:rPr lang="en-US" dirty="0" smtClean="0"/>
              <a:t>.</a:t>
            </a:r>
          </a:p>
          <a:p>
            <a:r>
              <a:rPr lang="en-US" dirty="0" smtClean="0"/>
              <a:t> </a:t>
            </a:r>
            <a:r>
              <a:rPr lang="en-US" dirty="0"/>
              <a:t>Air pressure inside homes is usually lower than the pressure in the soil</a:t>
            </a:r>
            <a:r>
              <a:rPr lang="en-US" dirty="0" smtClean="0"/>
              <a:t>.</a:t>
            </a:r>
          </a:p>
          <a:p>
            <a:r>
              <a:rPr lang="en-US" dirty="0" smtClean="0"/>
              <a:t> </a:t>
            </a:r>
            <a:r>
              <a:rPr lang="en-US" dirty="0"/>
              <a:t>Therefore, the higher pressure under the </a:t>
            </a:r>
            <a:r>
              <a:rPr lang="en-US" dirty="0" smtClean="0"/>
              <a:t>building </a:t>
            </a:r>
            <a:r>
              <a:rPr lang="en-US" dirty="0"/>
              <a:t>forces gases though floors and walls and into the building. </a:t>
            </a:r>
            <a:endParaRPr lang="en-US" dirty="0" smtClean="0"/>
          </a:p>
          <a:p>
            <a:r>
              <a:rPr lang="en-US" dirty="0" smtClean="0"/>
              <a:t>Most </a:t>
            </a:r>
            <a:r>
              <a:rPr lang="en-US" dirty="0"/>
              <a:t>of the gas moves through cracks and other openings. Once inside, the radon can become trapped and concentrated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9231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Radon may also be dissolved in water, </a:t>
            </a:r>
            <a:r>
              <a:rPr lang="en-US" b="1" dirty="0"/>
              <a:t>particularly well water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After </a:t>
            </a:r>
            <a:r>
              <a:rPr lang="en-US" dirty="0"/>
              <a:t>coming from a faucet, about one ten thousandth of the radon in water is typically released into the air</a:t>
            </a:r>
            <a:r>
              <a:rPr lang="en-US" dirty="0" smtClean="0"/>
              <a:t>.</a:t>
            </a:r>
          </a:p>
          <a:p>
            <a:r>
              <a:rPr lang="en-US" dirty="0" smtClean="0"/>
              <a:t> </a:t>
            </a:r>
            <a:r>
              <a:rPr lang="en-US" dirty="0"/>
              <a:t>The more radon there is in the water, the more it can contribute to the indoor radon level.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9251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 altLang="en-US" i="0" dirty="0"/>
          </a:p>
        </p:txBody>
      </p:sp>
      <p:sp>
        <p:nvSpPr>
          <p:cNvPr id="440328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Biological Effects and Radiation Dosage</a:t>
            </a:r>
          </a:p>
        </p:txBody>
      </p:sp>
      <p:sp>
        <p:nvSpPr>
          <p:cNvPr id="440329" name="Rectangle 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To monitor the effect of nuclear radiations on biological tissue, it is necessary to have a </a:t>
            </a:r>
            <a:r>
              <a:rPr lang="en-US" altLang="en-US" b="1"/>
              <a:t>measure of radiation dosage</a:t>
            </a:r>
            <a:r>
              <a:rPr lang="en-US" altLang="en-US"/>
              <a:t>.</a:t>
            </a:r>
          </a:p>
        </p:txBody>
      </p:sp>
      <p:sp>
        <p:nvSpPr>
          <p:cNvPr id="440324" name="Rectangle 4"/>
          <p:cNvSpPr>
            <a:spLocks noChangeArrowheads="1"/>
          </p:cNvSpPr>
          <p:nvPr/>
        </p:nvSpPr>
        <p:spPr bwMode="auto">
          <a:xfrm>
            <a:off x="2132013" y="3335338"/>
            <a:ext cx="7769225" cy="411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1">
              <a:spcBef>
                <a:spcPct val="20000"/>
              </a:spcBef>
              <a:buClr>
                <a:srgbClr val="CAD88F"/>
              </a:buClr>
              <a:buFontTx/>
              <a:buChar char="–"/>
            </a:pPr>
            <a:r>
              <a:rPr lang="en-US" altLang="en-US">
                <a:solidFill>
                  <a:srgbClr val="376BB3"/>
                </a:solidFill>
                <a:latin typeface="Arial" panose="020B0604020202020204" pitchFamily="34" charset="0"/>
              </a:rPr>
              <a:t>The </a:t>
            </a:r>
            <a:r>
              <a:rPr lang="en-US" altLang="en-US" b="1">
                <a:solidFill>
                  <a:srgbClr val="376BB3"/>
                </a:solidFill>
                <a:latin typeface="Arial" panose="020B0604020202020204" pitchFamily="34" charset="0"/>
              </a:rPr>
              <a:t>rad</a:t>
            </a:r>
            <a:r>
              <a:rPr lang="en-US" altLang="en-US">
                <a:solidFill>
                  <a:srgbClr val="376BB3"/>
                </a:solidFill>
                <a:latin typeface="Arial" panose="020B0604020202020204" pitchFamily="34" charset="0"/>
              </a:rPr>
              <a:t> (from radiation absorbed dose) is the dosage of radiation that deposits 1 x 10</a:t>
            </a:r>
            <a:r>
              <a:rPr lang="en-US" altLang="en-US" baseline="30000">
                <a:solidFill>
                  <a:srgbClr val="376BB3"/>
                </a:solidFill>
                <a:latin typeface="Arial" panose="020B0604020202020204" pitchFamily="34" charset="0"/>
              </a:rPr>
              <a:t>-2</a:t>
            </a:r>
            <a:r>
              <a:rPr lang="en-US" altLang="en-US">
                <a:solidFill>
                  <a:srgbClr val="376BB3"/>
                </a:solidFill>
                <a:latin typeface="Arial" panose="020B0604020202020204" pitchFamily="34" charset="0"/>
              </a:rPr>
              <a:t> J of energy per kilogram of tissue.</a:t>
            </a:r>
          </a:p>
        </p:txBody>
      </p:sp>
      <p:sp>
        <p:nvSpPr>
          <p:cNvPr id="440326" name="Rectangle 6"/>
          <p:cNvSpPr>
            <a:spLocks noChangeArrowheads="1"/>
          </p:cNvSpPr>
          <p:nvPr/>
        </p:nvSpPr>
        <p:spPr bwMode="auto">
          <a:xfrm>
            <a:off x="2132012" y="4783138"/>
            <a:ext cx="7353300" cy="411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1">
              <a:spcBef>
                <a:spcPct val="20000"/>
              </a:spcBef>
              <a:buClr>
                <a:srgbClr val="CAD88F"/>
              </a:buClr>
              <a:buFontTx/>
              <a:buChar char="–"/>
            </a:pPr>
            <a:r>
              <a:rPr lang="en-US" altLang="en-US" dirty="0">
                <a:solidFill>
                  <a:srgbClr val="376BB3"/>
                </a:solidFill>
                <a:latin typeface="Arial" panose="020B0604020202020204" pitchFamily="34" charset="0"/>
              </a:rPr>
              <a:t>However, the biological effect of radiation not only on the energy deposited but also on the </a:t>
            </a:r>
            <a:r>
              <a:rPr lang="en-US" altLang="en-US" b="1" dirty="0">
                <a:solidFill>
                  <a:srgbClr val="376BB3"/>
                </a:solidFill>
                <a:latin typeface="Arial" panose="020B0604020202020204" pitchFamily="34" charset="0"/>
              </a:rPr>
              <a:t>type of radiation</a:t>
            </a:r>
            <a:r>
              <a:rPr lang="en-US" altLang="en-US" dirty="0">
                <a:solidFill>
                  <a:srgbClr val="376BB3"/>
                </a:solidFill>
                <a:latin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96088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40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40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24" grpId="0" autoUpdateAnimBg="0"/>
      <p:bldP spid="440326" grpId="0" autoUpdateAnimBg="0"/>
    </p:bld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 altLang="en-US" i="0" dirty="0"/>
          </a:p>
        </p:txBody>
      </p:sp>
      <p:sp>
        <p:nvSpPr>
          <p:cNvPr id="442377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Biological Effects and Radiation Dosage</a:t>
            </a:r>
          </a:p>
        </p:txBody>
      </p:sp>
      <p:sp>
        <p:nvSpPr>
          <p:cNvPr id="442378" name="Rectangle 10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To monitor the effect of nuclear radiations on biological tissue, it is necessary to have a </a:t>
            </a:r>
            <a:r>
              <a:rPr lang="en-US" altLang="en-US" b="1"/>
              <a:t>measure of radiation dosage</a:t>
            </a:r>
            <a:r>
              <a:rPr lang="en-US" altLang="en-US"/>
              <a:t>.</a:t>
            </a:r>
          </a:p>
        </p:txBody>
      </p:sp>
      <p:sp>
        <p:nvSpPr>
          <p:cNvPr id="442372" name="Rectangle 4"/>
          <p:cNvSpPr>
            <a:spLocks noChangeArrowheads="1"/>
          </p:cNvSpPr>
          <p:nvPr/>
        </p:nvSpPr>
        <p:spPr bwMode="auto">
          <a:xfrm>
            <a:off x="2132013" y="3335338"/>
            <a:ext cx="7769225" cy="411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1">
              <a:spcBef>
                <a:spcPct val="20000"/>
              </a:spcBef>
              <a:buClr>
                <a:srgbClr val="CAD88F"/>
              </a:buClr>
              <a:buFontTx/>
              <a:buChar char="–"/>
            </a:pPr>
            <a:r>
              <a:rPr lang="en-US" altLang="en-US">
                <a:solidFill>
                  <a:srgbClr val="376BB3"/>
                </a:solidFill>
                <a:latin typeface="Arial" panose="020B0604020202020204" pitchFamily="34" charset="0"/>
              </a:rPr>
              <a:t>The </a:t>
            </a:r>
            <a:r>
              <a:rPr lang="en-US" altLang="en-US" b="1">
                <a:solidFill>
                  <a:srgbClr val="376BB3"/>
                </a:solidFill>
                <a:latin typeface="Arial" panose="020B0604020202020204" pitchFamily="34" charset="0"/>
              </a:rPr>
              <a:t>rem</a:t>
            </a:r>
            <a:r>
              <a:rPr lang="en-US" altLang="en-US">
                <a:solidFill>
                  <a:srgbClr val="376BB3"/>
                </a:solidFill>
                <a:latin typeface="Arial" panose="020B0604020202020204" pitchFamily="34" charset="0"/>
              </a:rPr>
              <a:t> is a unit of radiation dosage used to relate various kinds of radiation in terms of biological destruction.</a:t>
            </a:r>
          </a:p>
        </p:txBody>
      </p:sp>
      <p:grpSp>
        <p:nvGrpSpPr>
          <p:cNvPr id="442376" name="Group 8"/>
          <p:cNvGrpSpPr>
            <a:grpSpLocks/>
          </p:cNvGrpSpPr>
          <p:nvPr/>
        </p:nvGrpSpPr>
        <p:grpSpPr bwMode="auto">
          <a:xfrm>
            <a:off x="2132012" y="4783138"/>
            <a:ext cx="7391400" cy="4113212"/>
            <a:chOff x="384" y="3013"/>
            <a:chExt cx="4656" cy="2591"/>
          </a:xfrm>
        </p:grpSpPr>
        <p:sp>
          <p:nvSpPr>
            <p:cNvPr id="442373" name="Rectangle 5"/>
            <p:cNvSpPr>
              <a:spLocks noChangeArrowheads="1"/>
            </p:cNvSpPr>
            <p:nvPr/>
          </p:nvSpPr>
          <p:spPr bwMode="auto">
            <a:xfrm>
              <a:off x="384" y="3013"/>
              <a:ext cx="4632" cy="25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marL="342900" indent="-342900"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lvl="1">
                <a:spcBef>
                  <a:spcPct val="20000"/>
                </a:spcBef>
                <a:buClr>
                  <a:srgbClr val="CAD88F"/>
                </a:buClr>
                <a:buFontTx/>
                <a:buChar char="–"/>
              </a:pPr>
              <a:r>
                <a:rPr lang="en-US" altLang="en-US">
                  <a:solidFill>
                    <a:srgbClr val="376BB3"/>
                  </a:solidFill>
                  <a:latin typeface="Arial" panose="020B0604020202020204" pitchFamily="34" charset="0"/>
                </a:rPr>
                <a:t>It equals the rad times a factor for the type of radiation, called the </a:t>
              </a:r>
              <a:r>
                <a:rPr lang="en-US" altLang="en-US" b="1">
                  <a:solidFill>
                    <a:srgbClr val="376BB3"/>
                  </a:solidFill>
                  <a:latin typeface="Arial" panose="020B0604020202020204" pitchFamily="34" charset="0"/>
                </a:rPr>
                <a:t>relative biological effectiveness (RBE).</a:t>
              </a:r>
            </a:p>
          </p:txBody>
        </p:sp>
        <p:graphicFrame>
          <p:nvGraphicFramePr>
            <p:cNvPr id="442375" name="Object 7"/>
            <p:cNvGraphicFramePr>
              <a:graphicFrameLocks noChangeAspect="1"/>
            </p:cNvGraphicFramePr>
            <p:nvPr/>
          </p:nvGraphicFramePr>
          <p:xfrm>
            <a:off x="3117" y="3712"/>
            <a:ext cx="1923" cy="19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7090" name="Equation" r:id="rId4" imgW="4406760" imgH="444240" progId="Equation.3">
                    <p:embed/>
                  </p:oleObj>
                </mc:Choice>
                <mc:Fallback>
                  <p:oleObj name="Equation" r:id="rId4" imgW="4406760" imgH="4442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17" y="3712"/>
                          <a:ext cx="1923" cy="19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072353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42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Copyright </a:t>
            </a:r>
            <a:r>
              <a:rPr lang="en-US" altLang="en-US">
                <a:cs typeface="Arial" panose="020B0604020202020204" pitchFamily="34" charset="0"/>
              </a:rPr>
              <a:t>© Houghton Mifflin Company.All rights reserved.</a:t>
            </a:r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/>
              <a:t>Presentation of Lecture Outlines,</a:t>
            </a:r>
            <a:r>
              <a:rPr lang="en-US" altLang="en-US" i="0"/>
              <a:t> 21</a:t>
            </a:r>
            <a:r>
              <a:rPr lang="en-US" altLang="en-US" i="0">
                <a:cs typeface="Arial" panose="020B0604020202020204" pitchFamily="34" charset="0"/>
              </a:rPr>
              <a:t>–</a:t>
            </a:r>
            <a:fld id="{35AEE958-9890-42A6-BBF7-09E6CB1E6D6F}" type="slidenum">
              <a:rPr lang="en-US" altLang="en-US" i="0"/>
              <a:pPr/>
              <a:t>128</a:t>
            </a:fld>
            <a:endParaRPr lang="en-US" altLang="en-US" i="0"/>
          </a:p>
        </p:txBody>
      </p:sp>
      <p:sp>
        <p:nvSpPr>
          <p:cNvPr id="444424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Biological Effects and Radiation Dosage</a:t>
            </a:r>
          </a:p>
        </p:txBody>
      </p:sp>
      <p:sp>
        <p:nvSpPr>
          <p:cNvPr id="444425" name="Rectangle 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To monitor the effect of nuclear radiations on biological tissue, it is necessary to have a </a:t>
            </a:r>
            <a:r>
              <a:rPr lang="en-US" altLang="en-US" b="1"/>
              <a:t>measure of radiation dosage</a:t>
            </a:r>
            <a:r>
              <a:rPr lang="en-US" altLang="en-US"/>
              <a:t>.</a:t>
            </a:r>
          </a:p>
        </p:txBody>
      </p:sp>
      <p:sp>
        <p:nvSpPr>
          <p:cNvPr id="444420" name="Rectangle 4"/>
          <p:cNvSpPr>
            <a:spLocks noChangeArrowheads="1"/>
          </p:cNvSpPr>
          <p:nvPr/>
        </p:nvSpPr>
        <p:spPr bwMode="auto">
          <a:xfrm>
            <a:off x="2132012" y="3335338"/>
            <a:ext cx="8229600" cy="411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1">
              <a:spcBef>
                <a:spcPct val="20000"/>
              </a:spcBef>
              <a:buClr>
                <a:srgbClr val="CAD88F"/>
              </a:buClr>
              <a:buFontTx/>
              <a:buChar char="–"/>
            </a:pPr>
            <a:r>
              <a:rPr lang="en-US" altLang="en-US">
                <a:solidFill>
                  <a:srgbClr val="376BB3"/>
                </a:solidFill>
                <a:latin typeface="Arial" panose="020B0604020202020204" pitchFamily="34" charset="0"/>
              </a:rPr>
              <a:t>Beta and gamma radiations have an RBE of about 1, where neutron radiation has an RBE about 5 and alpha radiation an RBE of about 10.</a:t>
            </a:r>
          </a:p>
        </p:txBody>
      </p:sp>
      <p:sp>
        <p:nvSpPr>
          <p:cNvPr id="444422" name="Rectangle 6"/>
          <p:cNvSpPr>
            <a:spLocks noChangeArrowheads="1"/>
          </p:cNvSpPr>
          <p:nvPr/>
        </p:nvSpPr>
        <p:spPr bwMode="auto">
          <a:xfrm>
            <a:off x="2132012" y="4800601"/>
            <a:ext cx="7353300" cy="411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1">
              <a:spcBef>
                <a:spcPct val="20000"/>
              </a:spcBef>
              <a:buClr>
                <a:srgbClr val="CAD88F"/>
              </a:buClr>
              <a:buFontTx/>
              <a:buChar char="–"/>
            </a:pPr>
            <a:r>
              <a:rPr lang="en-US" altLang="en-US">
                <a:solidFill>
                  <a:srgbClr val="376BB3"/>
                </a:solidFill>
                <a:latin typeface="Arial" panose="020B0604020202020204" pitchFamily="34" charset="0"/>
              </a:rPr>
              <a:t>A single dose of about 500 rems is fatal to most people.</a:t>
            </a:r>
            <a:endParaRPr lang="en-US" altLang="en-US" b="1">
              <a:solidFill>
                <a:srgbClr val="376BB3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8110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44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4422" grpId="0" autoUpdateAnimBg="0"/>
    </p:bld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67C31-7CB3-49C5-BF3E-B034B5071163}" type="slidenum">
              <a:rPr lang="en-US" altLang="en-US"/>
              <a:pPr/>
              <a:t>129</a:t>
            </a:fld>
            <a:endParaRPr lang="en-US" altLang="en-US"/>
          </a:p>
        </p:txBody>
      </p:sp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More facts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altLang="en-US" b="1" dirty="0">
                <a:sym typeface="Symbol" panose="05050102010706020507" pitchFamily="18" charset="2"/>
              </a:rPr>
              <a:t>20 rem  </a:t>
            </a:r>
            <a:r>
              <a:rPr lang="en-US" altLang="en-US" b="1" dirty="0"/>
              <a:t>decreased white blood cell count after instantaneous exposure </a:t>
            </a:r>
            <a:endParaRPr lang="en-US" altLang="en-US" b="1" dirty="0">
              <a:sym typeface="Symbol" panose="05050102010706020507" pitchFamily="18" charset="2"/>
            </a:endParaRPr>
          </a:p>
          <a:p>
            <a:pPr>
              <a:lnSpc>
                <a:spcPct val="90000"/>
              </a:lnSpc>
            </a:pPr>
            <a:r>
              <a:rPr lang="en-US" altLang="en-US" b="1" dirty="0">
                <a:sym typeface="Symbol" panose="05050102010706020507" pitchFamily="18" charset="2"/>
              </a:rPr>
              <a:t>100-400 rem  vomiting, diarrhea, lesions, cancer-risk increase</a:t>
            </a:r>
          </a:p>
          <a:p>
            <a:pPr>
              <a:lnSpc>
                <a:spcPct val="90000"/>
              </a:lnSpc>
            </a:pPr>
            <a:r>
              <a:rPr lang="en-US" altLang="en-US" b="1" dirty="0">
                <a:sym typeface="Symbol" panose="05050102010706020507" pitchFamily="18" charset="2"/>
              </a:rPr>
              <a:t>500-1000  death w/in 2 months</a:t>
            </a:r>
          </a:p>
          <a:p>
            <a:pPr>
              <a:lnSpc>
                <a:spcPct val="90000"/>
              </a:lnSpc>
            </a:pPr>
            <a:r>
              <a:rPr lang="en-US" altLang="en-US" b="1" dirty="0">
                <a:sym typeface="Symbol" panose="05050102010706020507" pitchFamily="18" charset="2"/>
              </a:rPr>
              <a:t>1000-2000  death w/in 2 weeks</a:t>
            </a:r>
          </a:p>
          <a:p>
            <a:pPr>
              <a:lnSpc>
                <a:spcPct val="90000"/>
              </a:lnSpc>
            </a:pPr>
            <a:r>
              <a:rPr lang="en-US" altLang="en-US" b="1" dirty="0">
                <a:sym typeface="Symbol" panose="05050102010706020507" pitchFamily="18" charset="2"/>
              </a:rPr>
              <a:t>Above 2000  death w/in hours</a:t>
            </a:r>
          </a:p>
        </p:txBody>
      </p:sp>
      <p:sp>
        <p:nvSpPr>
          <p:cNvPr id="88068" name="Rectangle 4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endParaRPr lang="en-US" altLang="en-US" sz="2000"/>
          </a:p>
        </p:txBody>
      </p:sp>
      <p:pic>
        <p:nvPicPr>
          <p:cNvPr id="88070" name="Picture 6" descr="fig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4413" y="2159000"/>
            <a:ext cx="4238625" cy="302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7821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Chemical vs. Nuclear Reactions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2135187" y="1600200"/>
          <a:ext cx="8153400" cy="4409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76700"/>
                <a:gridCol w="40767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Chemical Reactions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Nuclear Reactions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Occur when bonds are broken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Occur</a:t>
                      </a:r>
                      <a:r>
                        <a:rPr lang="en-US" baseline="0" dirty="0" smtClean="0"/>
                        <a:t> when nuclei emit particles and/or rays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Atoms remain unchanged, although they may be rearranged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Atoms often converted</a:t>
                      </a:r>
                      <a:r>
                        <a:rPr lang="en-US" sz="3600" baseline="0" dirty="0" smtClean="0"/>
                        <a:t> into atoms of another element</a:t>
                      </a:r>
                      <a:endParaRPr lang="en-US" sz="3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6245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722F5-63B7-4449-8DD7-BFB27CD6C0BB}" type="slidenum">
              <a:rPr lang="en-US" altLang="en-US"/>
              <a:pPr/>
              <a:t>130</a:t>
            </a:fld>
            <a:endParaRPr lang="en-US" altLang="en-US"/>
          </a:p>
        </p:txBody>
      </p:sp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/>
              <a:t>Diagnostic and therapeutic radiation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Radiotracer = radioactive nuclide in brew to track movement of brew in body</a:t>
            </a:r>
          </a:p>
          <a:p>
            <a:r>
              <a:rPr lang="en-US" altLang="en-US"/>
              <a:t>Tc-99 </a:t>
            </a:r>
            <a:r>
              <a:rPr lang="en-US" altLang="en-US">
                <a:sym typeface="Symbol" panose="05050102010706020507" pitchFamily="18" charset="2"/>
              </a:rPr>
              <a:t></a:t>
            </a:r>
            <a:r>
              <a:rPr lang="en-US" altLang="en-US"/>
              <a:t> bones</a:t>
            </a:r>
          </a:p>
          <a:p>
            <a:r>
              <a:rPr lang="en-US" altLang="en-US"/>
              <a:t>I-131 </a:t>
            </a:r>
            <a:r>
              <a:rPr lang="en-US" altLang="en-US">
                <a:sym typeface="Symbol" panose="05050102010706020507" pitchFamily="18" charset="2"/>
              </a:rPr>
              <a:t> </a:t>
            </a:r>
            <a:r>
              <a:rPr lang="en-US" altLang="en-US"/>
              <a:t>thyroid</a:t>
            </a:r>
          </a:p>
          <a:p>
            <a:r>
              <a:rPr lang="en-US" altLang="en-US"/>
              <a:t>Tl-201 </a:t>
            </a:r>
            <a:r>
              <a:rPr lang="en-US" altLang="en-US">
                <a:sym typeface="Symbol" panose="05050102010706020507" pitchFamily="18" charset="2"/>
              </a:rPr>
              <a:t> heart</a:t>
            </a:r>
          </a:p>
          <a:p>
            <a:r>
              <a:rPr lang="en-US" altLang="en-US">
                <a:sym typeface="Symbol" panose="05050102010706020507" pitchFamily="18" charset="2"/>
              </a:rPr>
              <a:t>F-18  heart, brain</a:t>
            </a:r>
          </a:p>
          <a:p>
            <a:r>
              <a:rPr lang="en-US" altLang="en-US">
                <a:sym typeface="Symbol" panose="05050102010706020507" pitchFamily="18" charset="2"/>
              </a:rPr>
              <a:t>P-31  tumors</a:t>
            </a:r>
          </a:p>
        </p:txBody>
      </p:sp>
    </p:spTree>
    <p:extLst>
      <p:ext uri="{BB962C8B-B14F-4D97-AF65-F5344CB8AC3E}">
        <p14:creationId xmlns:p14="http://schemas.microsoft.com/office/powerpoint/2010/main" val="1462553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D99E6-2F00-4719-839F-90451951EB9A}" type="slidenum">
              <a:rPr lang="en-US" altLang="en-US"/>
              <a:pPr/>
              <a:t>131</a:t>
            </a:fld>
            <a:endParaRPr lang="en-US" altLang="en-US"/>
          </a:p>
        </p:txBody>
      </p:sp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Radiotherapy 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Using radiation to treat cancer</a:t>
            </a:r>
          </a:p>
          <a:p>
            <a:r>
              <a:rPr lang="en-US" altLang="en-US"/>
              <a:t>Develop symptoms of radiation sickness: vomiting, diarrhea, skin burns, hair loss</a:t>
            </a:r>
          </a:p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6948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Copyright </a:t>
            </a:r>
            <a:r>
              <a:rPr lang="en-US" altLang="en-US">
                <a:cs typeface="Arial" panose="020B0604020202020204" pitchFamily="34" charset="0"/>
              </a:rPr>
              <a:t>© Houghton Mifflin Company.All rights reserved.</a:t>
            </a:r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/>
              <a:t>Presentation of Lecture Outlines,</a:t>
            </a:r>
            <a:r>
              <a:rPr lang="en-US" altLang="en-US" i="0"/>
              <a:t> 21</a:t>
            </a:r>
            <a:r>
              <a:rPr lang="en-US" altLang="en-US" i="0">
                <a:cs typeface="Arial" panose="020B0604020202020204" pitchFamily="34" charset="0"/>
              </a:rPr>
              <a:t>–</a:t>
            </a:r>
            <a:fld id="{1F52310B-AB21-4832-8854-7ADFA612B587}" type="slidenum">
              <a:rPr lang="en-US" altLang="en-US" i="0"/>
              <a:pPr/>
              <a:t>132</a:t>
            </a:fld>
            <a:endParaRPr lang="en-US" altLang="en-US" i="0"/>
          </a:p>
        </p:txBody>
      </p:sp>
      <p:sp>
        <p:nvSpPr>
          <p:cNvPr id="523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844675" y="34925"/>
            <a:ext cx="8458200" cy="1143000"/>
          </a:xfrm>
        </p:spPr>
        <p:txBody>
          <a:bodyPr/>
          <a:lstStyle/>
          <a:p>
            <a:r>
              <a:rPr lang="en-US" altLang="en-US"/>
              <a:t>Figure 21.18: An atomic bomb. </a:t>
            </a:r>
          </a:p>
        </p:txBody>
      </p:sp>
      <p:pic>
        <p:nvPicPr>
          <p:cNvPr id="523267" name="Picture 3" descr="Z:\Chapter 21\Line Art\314903_la_21_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7212" y="2181226"/>
            <a:ext cx="8534400" cy="330517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3268" name="Text Box 4"/>
          <p:cNvSpPr txBox="1">
            <a:spLocks noChangeArrowheads="1"/>
          </p:cNvSpPr>
          <p:nvPr/>
        </p:nvSpPr>
        <p:spPr bwMode="auto">
          <a:xfrm>
            <a:off x="3617912" y="6096000"/>
            <a:ext cx="4953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latin typeface="Arial" panose="020B0604020202020204" pitchFamily="34" charset="0"/>
                <a:hlinkClick r:id="rId3" action="ppaction://hlinksldjump"/>
              </a:rPr>
              <a:t>Return to slide 81</a:t>
            </a:r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2706851"/>
      </p:ext>
    </p:extLst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Chemical vs. Nuclear Reactions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2135187" y="1600200"/>
          <a:ext cx="8153400" cy="4130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76700"/>
                <a:gridCol w="40767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Chemical Reactions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Nuclear Reactions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Occur when bonds are broken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Occur</a:t>
                      </a:r>
                      <a:r>
                        <a:rPr lang="en-US" baseline="0" dirty="0" smtClean="0"/>
                        <a:t> when nuclei emit particles and/or rays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Atoms remain unchanged, although they may be rearranged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Atoms often converted</a:t>
                      </a:r>
                      <a:r>
                        <a:rPr lang="en-US" baseline="0" dirty="0" smtClean="0"/>
                        <a:t> into atoms of another element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Involve only valence</a:t>
                      </a:r>
                      <a:r>
                        <a:rPr lang="en-US" sz="3600" baseline="0" dirty="0" smtClean="0"/>
                        <a:t> electrons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May involve protons, neutrons, and electrons</a:t>
                      </a:r>
                      <a:endParaRPr lang="en-US" sz="3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5965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Chemical vs. Nuclear Reactions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2135187" y="1600200"/>
          <a:ext cx="8153400" cy="4399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76700"/>
                <a:gridCol w="40767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Chemical Reactions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Nuclear Reactions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Occur when bonds are broken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Occur</a:t>
                      </a:r>
                      <a:r>
                        <a:rPr lang="en-US" baseline="0" dirty="0" smtClean="0"/>
                        <a:t> when nuclei emit particles and/or rays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Atoms remain unchanged, although they may be rearranged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Atoms often converted</a:t>
                      </a:r>
                      <a:r>
                        <a:rPr lang="en-US" baseline="0" dirty="0" smtClean="0"/>
                        <a:t> into atoms of another element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Involve only valence</a:t>
                      </a:r>
                      <a:r>
                        <a:rPr lang="en-US" baseline="0" dirty="0" smtClean="0"/>
                        <a:t> electrons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May involve protons, neutrons, and electrons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Associated</a:t>
                      </a:r>
                      <a:r>
                        <a:rPr lang="en-US" sz="3600" baseline="0" dirty="0" smtClean="0"/>
                        <a:t> with small energy changes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Associated with large energy changes</a:t>
                      </a:r>
                      <a:endParaRPr lang="en-US" sz="3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8420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Chemical vs. Nuclear Reactions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2135187" y="1600200"/>
          <a:ext cx="8153400" cy="519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76700"/>
                <a:gridCol w="40767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Chemical Reactions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Nuclear Reactions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Occur when bonds are broken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Occur</a:t>
                      </a:r>
                      <a:r>
                        <a:rPr lang="en-US" baseline="0" dirty="0" smtClean="0"/>
                        <a:t> when nuclei emit particles and/or rays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Atoms remain unchanged, although they may be rearranged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Atoms often converted</a:t>
                      </a:r>
                      <a:r>
                        <a:rPr lang="en-US" baseline="0" dirty="0" smtClean="0"/>
                        <a:t> into atoms of another element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Involve only valence</a:t>
                      </a:r>
                      <a:r>
                        <a:rPr lang="en-US" baseline="0" dirty="0" smtClean="0"/>
                        <a:t> electrons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May involve protons, neutrons, and electrons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Associated</a:t>
                      </a:r>
                      <a:r>
                        <a:rPr lang="en-US" baseline="0" dirty="0" smtClean="0"/>
                        <a:t> with small energy changes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Associated with large energy changes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en-US" sz="3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Reaction rate influenced by temperature, particle size, concentration, etc.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3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Reaction rate is not influenced by temperature, particle size, concentration, etc.</a:t>
                      </a:r>
                      <a:endParaRPr lang="en-US" sz="3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4620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4137B-A621-47A9-99B1-D3F8586F27C9}" type="slidenum">
              <a:rPr lang="en-US" altLang="en-US"/>
              <a:pPr/>
              <a:t>17</a:t>
            </a:fld>
            <a:endParaRPr lang="en-US" altLang="en-US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4400" b="1" dirty="0"/>
              <a:t>Radioactivity 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b="1" dirty="0"/>
              <a:t>Emission of subatomic particles or high-energy electromagnetic </a:t>
            </a:r>
            <a:r>
              <a:rPr lang="en-US" altLang="en-US" b="1" dirty="0" smtClean="0"/>
              <a:t>radiation </a:t>
            </a:r>
            <a:r>
              <a:rPr lang="en-US" altLang="en-US" b="1" dirty="0"/>
              <a:t>by nuclei</a:t>
            </a:r>
          </a:p>
          <a:p>
            <a:r>
              <a:rPr lang="en-US" altLang="en-US" dirty="0"/>
              <a:t>Such atoms/isotopes said to be </a:t>
            </a:r>
            <a:r>
              <a:rPr lang="en-US" altLang="en-US" b="1" u="sng" dirty="0" smtClean="0"/>
              <a:t>radioactive </a:t>
            </a:r>
          </a:p>
          <a:p>
            <a:endParaRPr lang="en-US" altLang="en-US" b="1" dirty="0" smtClean="0"/>
          </a:p>
          <a:p>
            <a:r>
              <a:rPr lang="en-US" altLang="en-US" b="1" dirty="0" smtClean="0"/>
              <a:t>All nuclides of elements beyond Bismuth (#83) in the periodic table are radioactive </a:t>
            </a:r>
            <a:r>
              <a:rPr lang="en-US" altLang="en-US" dirty="0" smtClean="0"/>
              <a:t>with only Polonium (84), Radon (86), Actinium ((89), Thor</a:t>
            </a:r>
            <a:r>
              <a:rPr lang="en-US" altLang="en-US" dirty="0"/>
              <a:t>ium (90), Uranium (</a:t>
            </a:r>
            <a:r>
              <a:rPr lang="en-US" altLang="en-US" dirty="0" smtClean="0"/>
              <a:t>92) and Protactinium (91) have naturally radioactive nuclides, the remainder have been artificially produced</a:t>
            </a:r>
            <a:endParaRPr lang="en-US" altLang="en-US" dirty="0"/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35748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F50FD-C0AE-4EB5-A6DB-F26F26AD37A9}" type="slidenum">
              <a:rPr lang="en-US" altLang="en-US"/>
              <a:pPr/>
              <a:t>18</a:t>
            </a:fld>
            <a:endParaRPr lang="en-US" altLang="en-US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Its discovery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Discovered in 1896 by </a:t>
            </a:r>
            <a:r>
              <a:rPr lang="en-US" altLang="en-US" b="1" dirty="0"/>
              <a:t>Antoine Henri Becquerel </a:t>
            </a:r>
            <a:endParaRPr lang="en-US" altLang="en-US" dirty="0"/>
          </a:p>
          <a:p>
            <a:r>
              <a:rPr lang="en-US" altLang="en-US" dirty="0"/>
              <a:t>Called strange, new emission </a:t>
            </a:r>
            <a:r>
              <a:rPr lang="en-US" altLang="en-US" i="1" dirty="0"/>
              <a:t>uranic rays</a:t>
            </a:r>
            <a:endParaRPr lang="en-US" altLang="en-US" dirty="0"/>
          </a:p>
          <a:p>
            <a:endParaRPr lang="en-US" altLang="en-US" dirty="0"/>
          </a:p>
          <a:p>
            <a:pPr lvl="0"/>
            <a:r>
              <a:rPr lang="en-US" altLang="en-US" dirty="0" smtClean="0"/>
              <a:t>Uranic </a:t>
            </a:r>
            <a:r>
              <a:rPr lang="en-US" altLang="en-US" dirty="0"/>
              <a:t>rays became </a:t>
            </a:r>
            <a:r>
              <a:rPr lang="en-US" altLang="en-US" dirty="0" smtClean="0"/>
              <a:t>radioactivity</a:t>
            </a:r>
          </a:p>
          <a:p>
            <a:pPr lvl="0"/>
            <a:endParaRPr lang="en-US" dirty="0"/>
          </a:p>
          <a:p>
            <a:pPr lvl="0"/>
            <a:r>
              <a:rPr lang="en-US" dirty="0" smtClean="0"/>
              <a:t>Becquerel </a:t>
            </a:r>
            <a:r>
              <a:rPr lang="en-US" dirty="0"/>
              <a:t>accidently discovered that phosphorescent                        salts produced spontaneous emissions that darkened photographic plates</a:t>
            </a:r>
          </a:p>
          <a:p>
            <a:endParaRPr lang="en-US" altLang="en-US" dirty="0" smtClean="0"/>
          </a:p>
          <a:p>
            <a:endParaRPr lang="en-US" altLang="en-US" dirty="0"/>
          </a:p>
        </p:txBody>
      </p:sp>
      <p:pic>
        <p:nvPicPr>
          <p:cNvPr id="8197" name="Picture 5" descr="becquere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8212" y="0"/>
            <a:ext cx="2308437" cy="3354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6684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altLang="en-US" sz="1400" dirty="0">
              <a:latin typeface="Times New Roman" panose="02020603050405020304" pitchFamily="18" charset="0"/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 altLang="en-US" i="0" dirty="0"/>
          </a:p>
        </p:txBody>
      </p:sp>
      <p:sp>
        <p:nvSpPr>
          <p:cNvPr id="33997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Radioactivity</a:t>
            </a:r>
          </a:p>
        </p:txBody>
      </p:sp>
      <p:sp>
        <p:nvSpPr>
          <p:cNvPr id="339975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339972" name="Rectangle 4"/>
          <p:cNvSpPr>
            <a:spLocks noChangeArrowheads="1"/>
          </p:cNvSpPr>
          <p:nvPr/>
        </p:nvSpPr>
        <p:spPr bwMode="auto">
          <a:xfrm>
            <a:off x="2132013" y="1676400"/>
            <a:ext cx="7769225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1">
              <a:spcBef>
                <a:spcPct val="20000"/>
              </a:spcBef>
              <a:buClr>
                <a:srgbClr val="CAD88F"/>
              </a:buClr>
              <a:buFontTx/>
              <a:buChar char="–"/>
            </a:pPr>
            <a:r>
              <a:rPr lang="en-US" altLang="en-US" sz="2800" dirty="0">
                <a:latin typeface="Arial" panose="020B0604020202020204" pitchFamily="34" charset="0"/>
              </a:rPr>
              <a:t>His work with uranium salts lead to the conclusion that the minerals gave off some sort of </a:t>
            </a:r>
            <a:r>
              <a:rPr lang="en-US" altLang="en-US" sz="2800" b="1" dirty="0">
                <a:latin typeface="Arial" panose="020B0604020202020204" pitchFamily="34" charset="0"/>
              </a:rPr>
              <a:t>radiation</a:t>
            </a:r>
            <a:r>
              <a:rPr lang="en-US" altLang="en-US" sz="2800" dirty="0">
                <a:latin typeface="Arial" panose="020B0604020202020204" pitchFamily="34" charset="0"/>
              </a:rPr>
              <a:t>.</a:t>
            </a:r>
          </a:p>
          <a:p>
            <a:pPr lvl="1">
              <a:spcBef>
                <a:spcPct val="20000"/>
              </a:spcBef>
              <a:buClr>
                <a:srgbClr val="CAD88F"/>
              </a:buClr>
              <a:buFontTx/>
              <a:buChar char="–"/>
            </a:pPr>
            <a:endParaRPr lang="en-US" altLang="en-US" sz="2800" dirty="0">
              <a:latin typeface="Arial" panose="020B0604020202020204" pitchFamily="34" charset="0"/>
            </a:endParaRPr>
          </a:p>
        </p:txBody>
      </p:sp>
      <p:sp>
        <p:nvSpPr>
          <p:cNvPr id="339973" name="Rectangle 5"/>
          <p:cNvSpPr>
            <a:spLocks noChangeArrowheads="1"/>
          </p:cNvSpPr>
          <p:nvPr/>
        </p:nvSpPr>
        <p:spPr bwMode="auto">
          <a:xfrm>
            <a:off x="2132013" y="3352801"/>
            <a:ext cx="7769225" cy="5103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1">
              <a:spcBef>
                <a:spcPct val="20000"/>
              </a:spcBef>
              <a:buClr>
                <a:srgbClr val="CAD88F"/>
              </a:buClr>
              <a:buFontTx/>
              <a:buChar char="–"/>
            </a:pPr>
            <a:r>
              <a:rPr lang="en-US" altLang="en-US" sz="3200" dirty="0">
                <a:latin typeface="Arial" panose="020B0604020202020204" pitchFamily="34" charset="0"/>
              </a:rPr>
              <a:t>This radiation was later shown to be separable by electric (and magnetic) fields into three types; </a:t>
            </a:r>
            <a:r>
              <a:rPr lang="en-US" altLang="en-US" sz="3200" b="1" dirty="0">
                <a:latin typeface="Arial" panose="020B0604020202020204" pitchFamily="34" charset="0"/>
              </a:rPr>
              <a:t>alpha</a:t>
            </a:r>
            <a:r>
              <a:rPr lang="en-US" altLang="en-US" sz="3200" dirty="0"/>
              <a:t> (</a:t>
            </a:r>
            <a:r>
              <a:rPr lang="en-US" altLang="en-US" sz="3200" dirty="0">
                <a:latin typeface="Symbol" panose="05050102010706020507" pitchFamily="18" charset="2"/>
              </a:rPr>
              <a:t>a</a:t>
            </a:r>
            <a:r>
              <a:rPr lang="en-US" altLang="en-US" sz="3200" dirty="0">
                <a:latin typeface="Arial" panose="020B0604020202020204" pitchFamily="34" charset="0"/>
              </a:rPr>
              <a:t>),</a:t>
            </a:r>
            <a:r>
              <a:rPr lang="en-US" altLang="en-US" sz="3200" dirty="0"/>
              <a:t> </a:t>
            </a:r>
            <a:r>
              <a:rPr lang="en-US" altLang="en-US" sz="3200" b="1" dirty="0">
                <a:latin typeface="Arial" panose="020B0604020202020204" pitchFamily="34" charset="0"/>
              </a:rPr>
              <a:t>beta</a:t>
            </a:r>
            <a:r>
              <a:rPr lang="en-US" altLang="en-US" sz="3200" dirty="0"/>
              <a:t> (</a:t>
            </a:r>
            <a:r>
              <a:rPr lang="en-US" altLang="en-US" sz="3200" dirty="0">
                <a:latin typeface="Symbol" panose="05050102010706020507" pitchFamily="18" charset="2"/>
              </a:rPr>
              <a:t>b</a:t>
            </a:r>
            <a:r>
              <a:rPr lang="en-US" altLang="en-US" sz="3200" dirty="0">
                <a:latin typeface="Arial" panose="020B0604020202020204" pitchFamily="34" charset="0"/>
              </a:rPr>
              <a:t>),</a:t>
            </a:r>
            <a:r>
              <a:rPr lang="en-US" altLang="en-US" sz="3200" dirty="0"/>
              <a:t> </a:t>
            </a:r>
            <a:r>
              <a:rPr lang="en-US" altLang="en-US" sz="3200" dirty="0">
                <a:latin typeface="Arial" panose="020B0604020202020204" pitchFamily="34" charset="0"/>
              </a:rPr>
              <a:t>and </a:t>
            </a:r>
            <a:r>
              <a:rPr lang="en-US" altLang="en-US" sz="3200" b="1" dirty="0">
                <a:latin typeface="Arial" panose="020B0604020202020204" pitchFamily="34" charset="0"/>
              </a:rPr>
              <a:t>gamma</a:t>
            </a:r>
            <a:r>
              <a:rPr lang="en-US" altLang="en-US" sz="3200" dirty="0"/>
              <a:t> (</a:t>
            </a:r>
            <a:r>
              <a:rPr lang="en-US" altLang="en-US" sz="3200" dirty="0">
                <a:latin typeface="Symbol" panose="05050102010706020507" pitchFamily="18" charset="2"/>
              </a:rPr>
              <a:t>g</a:t>
            </a:r>
            <a:r>
              <a:rPr lang="en-US" altLang="en-US" sz="3200" dirty="0">
                <a:latin typeface="Arial" panose="020B0604020202020204" pitchFamily="34" charset="0"/>
              </a:rPr>
              <a:t>)</a:t>
            </a:r>
            <a:r>
              <a:rPr lang="en-US" altLang="en-US" sz="3200" dirty="0"/>
              <a:t> </a:t>
            </a:r>
            <a:r>
              <a:rPr lang="en-US" altLang="en-US" sz="3200" dirty="0">
                <a:latin typeface="Arial" panose="020B0604020202020204" pitchFamily="34" charset="0"/>
              </a:rPr>
              <a:t>rays.</a:t>
            </a:r>
          </a:p>
          <a:p>
            <a:pPr lvl="1">
              <a:spcBef>
                <a:spcPct val="20000"/>
              </a:spcBef>
              <a:buClr>
                <a:srgbClr val="CAD88F"/>
              </a:buClr>
              <a:buFontTx/>
              <a:buChar char="–"/>
            </a:pPr>
            <a:endParaRPr lang="en-US" altLang="en-US" sz="32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4958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399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399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9972" grpId="0" build="p" bldLvl="2" autoUpdateAnimBg="0"/>
      <p:bldP spid="339973" grpId="0" build="p" bldLvl="2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b="1" u="sng" dirty="0" smtClean="0"/>
              <a:t>Nucleus</a:t>
            </a:r>
            <a:r>
              <a:rPr lang="en-US" sz="4000" dirty="0" smtClean="0"/>
              <a:t>: Latin meaning nut or seed</a:t>
            </a:r>
          </a:p>
          <a:p>
            <a:endParaRPr lang="en-US" sz="4000" dirty="0" smtClean="0"/>
          </a:p>
          <a:p>
            <a:r>
              <a:rPr lang="en-US" sz="4000" dirty="0" smtClean="0"/>
              <a:t>The protons and neutrons found within the nucleus of an atom are called </a:t>
            </a:r>
            <a:r>
              <a:rPr lang="en-US" sz="4000" b="1" u="sng" dirty="0" smtClean="0"/>
              <a:t>nucleons.</a:t>
            </a:r>
          </a:p>
          <a:p>
            <a:endParaRPr lang="en-US" sz="4000" b="1" u="sng" dirty="0" smtClean="0"/>
          </a:p>
          <a:p>
            <a:pPr lvl="1"/>
            <a:r>
              <a:rPr lang="en-US" sz="3600" dirty="0" smtClean="0">
                <a:solidFill>
                  <a:srgbClr val="FF0000"/>
                </a:solidFill>
              </a:rPr>
              <a:t>Remember the nucleus is very small therefore the nucleons are packed very tightly together</a:t>
            </a:r>
            <a:r>
              <a:rPr lang="en-US" sz="3600" dirty="0" smtClean="0"/>
              <a:t>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composition And structure of the nucleus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3158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4800" dirty="0"/>
              <a:t>Marie Curie &amp; hubby discovered two new elements, both of which emitted uranic </a:t>
            </a:r>
            <a:r>
              <a:rPr lang="en-US" altLang="en-US" sz="4800" dirty="0" smtClean="0"/>
              <a:t>rays</a:t>
            </a:r>
          </a:p>
          <a:p>
            <a:endParaRPr lang="en-US" altLang="en-US" sz="4800" dirty="0"/>
          </a:p>
          <a:p>
            <a:pPr lvl="1"/>
            <a:r>
              <a:rPr lang="en-US" altLang="en-US" sz="4800" dirty="0"/>
              <a:t>Polonium &amp; Radium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Marie And Pierre Currie</a:t>
            </a:r>
            <a:endParaRPr lang="en-US" dirty="0"/>
          </a:p>
        </p:txBody>
      </p:sp>
      <p:pic>
        <p:nvPicPr>
          <p:cNvPr id="4" name="Picture 7" descr="curi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1825" y="3111189"/>
            <a:ext cx="2667000" cy="3746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63382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These </a:t>
            </a:r>
            <a:r>
              <a:rPr lang="en-US" sz="3600" dirty="0" smtClean="0"/>
              <a:t>findings of the Curies and Becquerel contradicted  </a:t>
            </a:r>
            <a:r>
              <a:rPr lang="en-US" sz="3600" dirty="0"/>
              <a:t>Dalton’s theory of indivisible atoms.</a:t>
            </a:r>
          </a:p>
          <a:p>
            <a:endParaRPr lang="en-US" sz="3600" dirty="0"/>
          </a:p>
          <a:p>
            <a:endParaRPr lang="en-US" sz="3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6252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4A19E-8C01-4612-860A-D2ED2B1CE09E}" type="slidenum">
              <a:rPr lang="en-US" altLang="en-US"/>
              <a:pPr/>
              <a:t>22</a:t>
            </a:fld>
            <a:endParaRPr lang="en-US" altLang="en-US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Types of radioactivity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Rutherford and Curie found that emissions produced by nuclei</a:t>
            </a:r>
          </a:p>
          <a:p>
            <a:r>
              <a:rPr lang="en-US" altLang="en-US"/>
              <a:t>Different types:</a:t>
            </a:r>
          </a:p>
          <a:p>
            <a:pPr lvl="1"/>
            <a:r>
              <a:rPr lang="en-US" altLang="en-US"/>
              <a:t>Alpha decay</a:t>
            </a:r>
          </a:p>
          <a:p>
            <a:pPr lvl="1"/>
            <a:r>
              <a:rPr lang="en-US" altLang="en-US"/>
              <a:t>Beta decay</a:t>
            </a:r>
          </a:p>
          <a:p>
            <a:pPr lvl="1"/>
            <a:r>
              <a:rPr lang="en-US" altLang="en-US"/>
              <a:t>Gamma ray emission</a:t>
            </a:r>
          </a:p>
        </p:txBody>
      </p:sp>
    </p:spTree>
    <p:extLst>
      <p:ext uri="{BB962C8B-B14F-4D97-AF65-F5344CB8AC3E}">
        <p14:creationId xmlns:p14="http://schemas.microsoft.com/office/powerpoint/2010/main" val="2115616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2135187" y="1600200"/>
          <a:ext cx="8153400" cy="329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6625"/>
                <a:gridCol w="1870075"/>
                <a:gridCol w="2038350"/>
                <a:gridCol w="203835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Type of Radioactive Decay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Particle Emitted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Change in Mass #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Change in Atomic</a:t>
                      </a:r>
                      <a:r>
                        <a:rPr lang="en-US" sz="3200" baseline="0" dirty="0" smtClean="0"/>
                        <a:t> #</a:t>
                      </a:r>
                      <a:endParaRPr lang="en-US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Alpha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   </a:t>
                      </a:r>
                      <a:r>
                        <a:rPr lang="el-GR" sz="3200" dirty="0" smtClean="0">
                          <a:latin typeface="Calibri"/>
                        </a:rPr>
                        <a:t>α</a:t>
                      </a:r>
                      <a:r>
                        <a:rPr lang="en-US" sz="3200" dirty="0" smtClean="0"/>
                        <a:t>     He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-4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-2</a:t>
                      </a:r>
                      <a:endParaRPr lang="en-US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Beta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 </a:t>
                      </a:r>
                      <a:r>
                        <a:rPr lang="el-GR" sz="3200" dirty="0" smtClean="0">
                          <a:latin typeface="+mn-lt"/>
                        </a:rPr>
                        <a:t>β</a:t>
                      </a:r>
                      <a:r>
                        <a:rPr lang="en-US" sz="3200" dirty="0" smtClean="0"/>
                        <a:t>     e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0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+1</a:t>
                      </a:r>
                      <a:endParaRPr lang="en-US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Gamma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3200" dirty="0" smtClean="0">
                          <a:latin typeface="+mn-lt"/>
                        </a:rPr>
                        <a:t>γ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0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0</a:t>
                      </a:r>
                      <a:endParaRPr lang="en-US" sz="3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408612" y="312420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408612" y="335280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408612" y="373380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332412" y="39624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1945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068D8-19CA-4092-87B9-D36AE01B5F7E}" type="slidenum">
              <a:rPr lang="en-US" altLang="en-US"/>
              <a:pPr/>
              <a:t>24</a:t>
            </a:fld>
            <a:endParaRPr lang="en-US" altLang="en-US"/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Isotopic symbolism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Let’s briefly go over it</a:t>
            </a:r>
          </a:p>
          <a:p>
            <a:r>
              <a:rPr lang="en-US" altLang="en-US" dirty="0"/>
              <a:t>Proton = </a:t>
            </a:r>
            <a:r>
              <a:rPr lang="en-US" altLang="en-US" baseline="30000" dirty="0" smtClean="0"/>
              <a:t>1</a:t>
            </a:r>
            <a:r>
              <a:rPr lang="en-US" altLang="en-US" baseline="-25000" dirty="0" smtClean="0"/>
              <a:t>1</a:t>
            </a:r>
            <a:r>
              <a:rPr lang="en-US" altLang="en-US" dirty="0" smtClean="0"/>
              <a:t>p or  </a:t>
            </a:r>
            <a:r>
              <a:rPr lang="en-US" altLang="en-US" baseline="30000" dirty="0" smtClean="0"/>
              <a:t>1</a:t>
            </a:r>
            <a:r>
              <a:rPr lang="en-US" altLang="en-US" baseline="-25000" dirty="0" smtClean="0"/>
              <a:t>1</a:t>
            </a:r>
            <a:r>
              <a:rPr lang="en-US" altLang="en-US" dirty="0" smtClean="0"/>
              <a:t>H </a:t>
            </a:r>
            <a:endParaRPr lang="en-US" altLang="en-US" dirty="0"/>
          </a:p>
          <a:p>
            <a:r>
              <a:rPr lang="en-US" altLang="en-US" dirty="0"/>
              <a:t>Neutron = </a:t>
            </a:r>
            <a:r>
              <a:rPr lang="en-US" altLang="en-US" baseline="30000" dirty="0"/>
              <a:t>1</a:t>
            </a:r>
            <a:r>
              <a:rPr lang="en-US" altLang="en-US" baseline="-25000" dirty="0"/>
              <a:t>0</a:t>
            </a:r>
            <a:r>
              <a:rPr lang="en-US" altLang="en-US" dirty="0"/>
              <a:t>n</a:t>
            </a:r>
          </a:p>
          <a:p>
            <a:r>
              <a:rPr lang="en-US" altLang="en-US" dirty="0"/>
              <a:t>Electron = </a:t>
            </a:r>
            <a:r>
              <a:rPr lang="en-US" altLang="en-US" baseline="30000" dirty="0" smtClean="0"/>
              <a:t>0</a:t>
            </a:r>
            <a:r>
              <a:rPr lang="en-US" altLang="en-US" baseline="-25000" dirty="0" smtClean="0"/>
              <a:t>-1</a:t>
            </a:r>
            <a:r>
              <a:rPr lang="en-US" altLang="en-US" dirty="0" smtClean="0"/>
              <a:t>e</a:t>
            </a:r>
          </a:p>
          <a:p>
            <a:r>
              <a:rPr lang="en-US" altLang="en-US" dirty="0" smtClean="0"/>
              <a:t>Positon  </a:t>
            </a:r>
            <a:r>
              <a:rPr lang="en-US" altLang="en-US" dirty="0"/>
              <a:t>= </a:t>
            </a:r>
            <a:r>
              <a:rPr lang="en-US" altLang="en-US" baseline="30000" dirty="0" smtClean="0"/>
              <a:t>0</a:t>
            </a:r>
            <a:r>
              <a:rPr lang="en-US" altLang="en-US" i="1" baseline="-25000" dirty="0" smtClean="0"/>
              <a:t>+</a:t>
            </a:r>
            <a:r>
              <a:rPr lang="en-US" altLang="en-US" baseline="-25000" dirty="0" smtClean="0"/>
              <a:t>1</a:t>
            </a:r>
            <a:r>
              <a:rPr lang="en-US" altLang="en-US" dirty="0" smtClean="0"/>
              <a:t>e</a:t>
            </a:r>
            <a:endParaRPr lang="en-US" altLang="en-US" dirty="0"/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59695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Alpha radiation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135060" y="1600200"/>
            <a:ext cx="8531352" cy="4495800"/>
          </a:xfrm>
        </p:spPr>
        <p:txBody>
          <a:bodyPr>
            <a:normAutofit/>
          </a:bodyPr>
          <a:lstStyle/>
          <a:p>
            <a:r>
              <a:rPr lang="en-US" dirty="0" smtClean="0"/>
              <a:t>Composition – Alpha particles, same as </a:t>
            </a:r>
            <a:r>
              <a:rPr lang="en-US" dirty="0" smtClean="0">
                <a:solidFill>
                  <a:srgbClr val="FF0000"/>
                </a:solidFill>
              </a:rPr>
              <a:t>helium nuclei</a:t>
            </a:r>
          </a:p>
          <a:p>
            <a:r>
              <a:rPr lang="en-US" dirty="0" smtClean="0"/>
              <a:t>Symbol – Helium nuclei,    </a:t>
            </a:r>
            <a:r>
              <a:rPr lang="en-US" dirty="0" smtClean="0">
                <a:solidFill>
                  <a:srgbClr val="FF0000"/>
                </a:solidFill>
              </a:rPr>
              <a:t>He, </a:t>
            </a:r>
            <a:r>
              <a:rPr lang="el-GR" dirty="0" smtClean="0">
                <a:solidFill>
                  <a:srgbClr val="FF0000"/>
                </a:solidFill>
                <a:latin typeface="Times New Roman"/>
                <a:cs typeface="Times New Roman"/>
              </a:rPr>
              <a:t>α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Charge – </a:t>
            </a:r>
            <a:r>
              <a:rPr lang="en-US" dirty="0" smtClean="0">
                <a:solidFill>
                  <a:srgbClr val="FF0000"/>
                </a:solidFill>
              </a:rPr>
              <a:t>2+</a:t>
            </a:r>
          </a:p>
          <a:p>
            <a:r>
              <a:rPr lang="en-US" dirty="0" smtClean="0"/>
              <a:t>Mass (</a:t>
            </a:r>
            <a:r>
              <a:rPr lang="en-US" dirty="0" err="1" smtClean="0"/>
              <a:t>amu</a:t>
            </a:r>
            <a:r>
              <a:rPr lang="en-US" dirty="0" smtClean="0"/>
              <a:t>) – </a:t>
            </a:r>
            <a:r>
              <a:rPr lang="en-US" dirty="0" smtClean="0">
                <a:solidFill>
                  <a:srgbClr val="FF0000"/>
                </a:solidFill>
              </a:rPr>
              <a:t>4</a:t>
            </a:r>
          </a:p>
          <a:p>
            <a:r>
              <a:rPr lang="en-US" dirty="0" smtClean="0"/>
              <a:t>Penetrating </a:t>
            </a:r>
            <a:r>
              <a:rPr lang="en-US" dirty="0" smtClean="0"/>
              <a:t>power – </a:t>
            </a:r>
            <a:r>
              <a:rPr lang="en-US" dirty="0" smtClean="0">
                <a:solidFill>
                  <a:srgbClr val="FF0000"/>
                </a:solidFill>
              </a:rPr>
              <a:t>low</a:t>
            </a:r>
            <a:r>
              <a:rPr lang="en-US" dirty="0" smtClean="0"/>
              <a:t> (0.05 mm body tissue)</a:t>
            </a:r>
          </a:p>
          <a:p>
            <a:r>
              <a:rPr lang="en-US" dirty="0" smtClean="0"/>
              <a:t>Shielding – paper, clothing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18212" y="20574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4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18212" y="228600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893998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Beta radiation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Composition – Beta particles, same as </a:t>
            </a:r>
            <a:r>
              <a:rPr lang="en-US" dirty="0" smtClean="0">
                <a:solidFill>
                  <a:srgbClr val="FF0000"/>
                </a:solidFill>
              </a:rPr>
              <a:t>an electron</a:t>
            </a:r>
          </a:p>
          <a:p>
            <a:r>
              <a:rPr lang="en-US" dirty="0" smtClean="0"/>
              <a:t>Symbol – </a:t>
            </a:r>
            <a:r>
              <a:rPr lang="en-US" dirty="0" smtClean="0">
                <a:solidFill>
                  <a:srgbClr val="FF0000"/>
                </a:solidFill>
              </a:rPr>
              <a:t>e</a:t>
            </a:r>
            <a:r>
              <a:rPr lang="en-US" baseline="30000" dirty="0" smtClean="0">
                <a:solidFill>
                  <a:srgbClr val="FF0000"/>
                </a:solidFill>
              </a:rPr>
              <a:t>-</a:t>
            </a:r>
            <a:r>
              <a:rPr lang="en-US" dirty="0" smtClean="0">
                <a:solidFill>
                  <a:srgbClr val="FF0000"/>
                </a:solidFill>
              </a:rPr>
              <a:t>, </a:t>
            </a:r>
            <a:r>
              <a:rPr lang="el-GR" dirty="0" smtClean="0">
                <a:solidFill>
                  <a:srgbClr val="FF0000"/>
                </a:solidFill>
                <a:latin typeface="Times New Roman"/>
                <a:cs typeface="Times New Roman"/>
              </a:rPr>
              <a:t>β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Charge – </a:t>
            </a:r>
            <a:r>
              <a:rPr lang="en-US" dirty="0" smtClean="0">
                <a:solidFill>
                  <a:srgbClr val="FF0000"/>
                </a:solidFill>
              </a:rPr>
              <a:t>1-</a:t>
            </a:r>
          </a:p>
          <a:p>
            <a:r>
              <a:rPr lang="en-US" dirty="0" smtClean="0"/>
              <a:t>Mass (</a:t>
            </a:r>
            <a:r>
              <a:rPr lang="en-US" dirty="0" err="1" smtClean="0"/>
              <a:t>amu</a:t>
            </a:r>
            <a:r>
              <a:rPr lang="en-US" dirty="0" smtClean="0"/>
              <a:t>) – </a:t>
            </a:r>
            <a:r>
              <a:rPr lang="en-US" dirty="0" smtClean="0">
                <a:solidFill>
                  <a:srgbClr val="FF0000"/>
                </a:solidFill>
              </a:rPr>
              <a:t>1/1837 (practically 0)</a:t>
            </a:r>
          </a:p>
          <a:p>
            <a:r>
              <a:rPr lang="en-US" dirty="0" smtClean="0"/>
              <a:t>Penetrating </a:t>
            </a:r>
            <a:r>
              <a:rPr lang="en-US" dirty="0" smtClean="0"/>
              <a:t>power – </a:t>
            </a:r>
            <a:r>
              <a:rPr lang="en-US" dirty="0" smtClean="0">
                <a:solidFill>
                  <a:srgbClr val="FF0000"/>
                </a:solidFill>
              </a:rPr>
              <a:t>moderate</a:t>
            </a:r>
            <a:r>
              <a:rPr lang="en-US" dirty="0" smtClean="0"/>
              <a:t> (4 mm body tissue)</a:t>
            </a:r>
          </a:p>
          <a:p>
            <a:r>
              <a:rPr lang="en-US" dirty="0" smtClean="0"/>
              <a:t>Shielding – metal foil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0789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Gamma radiation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Composition – High-energy electromagnetic radiation</a:t>
            </a:r>
          </a:p>
          <a:p>
            <a:r>
              <a:rPr lang="en-US" dirty="0" smtClean="0"/>
              <a:t>Symbol – </a:t>
            </a:r>
            <a:r>
              <a:rPr lang="el-GR" dirty="0" smtClean="0">
                <a:solidFill>
                  <a:srgbClr val="FF0000"/>
                </a:solidFill>
                <a:latin typeface="Calibri"/>
              </a:rPr>
              <a:t>γ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Charge – </a:t>
            </a:r>
            <a:r>
              <a:rPr lang="en-US" dirty="0" smtClean="0">
                <a:solidFill>
                  <a:srgbClr val="FF0000"/>
                </a:solidFill>
              </a:rPr>
              <a:t>0</a:t>
            </a:r>
          </a:p>
          <a:p>
            <a:r>
              <a:rPr lang="en-US" dirty="0" smtClean="0"/>
              <a:t>Mass (</a:t>
            </a:r>
            <a:r>
              <a:rPr lang="en-US" dirty="0" err="1" smtClean="0"/>
              <a:t>amu</a:t>
            </a:r>
            <a:r>
              <a:rPr lang="en-US" dirty="0" smtClean="0"/>
              <a:t>) – </a:t>
            </a:r>
            <a:r>
              <a:rPr lang="en-US" dirty="0" smtClean="0">
                <a:solidFill>
                  <a:srgbClr val="FF0000"/>
                </a:solidFill>
              </a:rPr>
              <a:t>0</a:t>
            </a:r>
          </a:p>
          <a:p>
            <a:r>
              <a:rPr lang="en-US" dirty="0" smtClean="0"/>
              <a:t>Penetrating </a:t>
            </a:r>
            <a:r>
              <a:rPr lang="en-US" dirty="0" smtClean="0"/>
              <a:t>power –</a:t>
            </a:r>
            <a:r>
              <a:rPr lang="en-US" dirty="0" smtClean="0">
                <a:solidFill>
                  <a:srgbClr val="FF0000"/>
                </a:solidFill>
              </a:rPr>
              <a:t> high </a:t>
            </a:r>
            <a:r>
              <a:rPr lang="en-US" dirty="0" smtClean="0"/>
              <a:t>(penetrates body easily)</a:t>
            </a:r>
          </a:p>
          <a:p>
            <a:r>
              <a:rPr lang="en-US" dirty="0" smtClean="0"/>
              <a:t>Shielding – lead, concrete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7383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spcBef>
                <a:spcPct val="20000"/>
              </a:spcBef>
              <a:buClr>
                <a:srgbClr val="CAD88F"/>
              </a:buClr>
              <a:buFontTx/>
              <a:buChar char="–"/>
            </a:pPr>
            <a:endParaRPr lang="en-US" altLang="en-US" sz="4800" dirty="0" smtClean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</a:endParaRPr>
          </a:p>
          <a:p>
            <a:pPr lvl="1">
              <a:spcBef>
                <a:spcPct val="20000"/>
              </a:spcBef>
              <a:buClr>
                <a:srgbClr val="CAD88F"/>
              </a:buClr>
              <a:buFontTx/>
              <a:buChar char="–"/>
            </a:pPr>
            <a:r>
              <a:rPr lang="en-US" altLang="en-US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</a:rPr>
              <a:t>are </a:t>
            </a:r>
            <a:r>
              <a:rPr lang="en-US" altLang="en-US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</a:rPr>
              <a:t>those in which a nucleus is bombarded, or struck, by another nucleus or by a nuclear particle.</a:t>
            </a:r>
          </a:p>
          <a:p>
            <a:pPr lvl="1">
              <a:spcBef>
                <a:spcPct val="20000"/>
              </a:spcBef>
              <a:buClr>
                <a:srgbClr val="CAD88F"/>
              </a:buClr>
              <a:buFontTx/>
              <a:buChar char="–"/>
            </a:pPr>
            <a:endParaRPr lang="en-US" altLang="en-US" sz="4800" dirty="0">
              <a:solidFill>
                <a:srgbClr val="376BB3"/>
              </a:solidFill>
              <a:latin typeface="Arial" panose="020B0604020202020204" pitchFamily="34" charset="0"/>
            </a:endParaRPr>
          </a:p>
          <a:p>
            <a:endParaRPr lang="en-US" sz="4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03413" y="381000"/>
            <a:ext cx="9472824" cy="1219200"/>
          </a:xfrm>
        </p:spPr>
        <p:txBody>
          <a:bodyPr>
            <a:normAutofit fontScale="90000"/>
          </a:bodyPr>
          <a:lstStyle/>
          <a:p>
            <a:r>
              <a:rPr lang="en-US" altLang="en-US" sz="5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</a:rPr>
              <a:t>Nuclear </a:t>
            </a:r>
            <a:r>
              <a:rPr lang="en-US" altLang="en-US" sz="5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</a:rPr>
              <a:t>bombardment</a:t>
            </a:r>
            <a:r>
              <a:rPr lang="en-US" altLang="en-US" sz="5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altLang="en-US" sz="5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</a:rPr>
              <a:t>reactions:</a:t>
            </a:r>
            <a:endParaRPr lang="en-US" sz="5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23820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altLang="en-US" sz="1400" dirty="0">
              <a:latin typeface="Times New Roman" panose="02020603050405020304" pitchFamily="18" charset="0"/>
            </a:endParaRP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 altLang="en-US" i="0" dirty="0"/>
          </a:p>
        </p:txBody>
      </p:sp>
      <p:sp>
        <p:nvSpPr>
          <p:cNvPr id="421895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Nuclear Bombardment Reactions</a:t>
            </a:r>
          </a:p>
        </p:txBody>
      </p:sp>
      <p:sp>
        <p:nvSpPr>
          <p:cNvPr id="421896" name="Rectangle 8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In 1919, </a:t>
            </a:r>
            <a:r>
              <a:rPr lang="en-US" altLang="en-US" b="1"/>
              <a:t>Ernest Rutherford</a:t>
            </a:r>
            <a:r>
              <a:rPr lang="en-US" altLang="en-US"/>
              <a:t> discovered that it is possible to change the nucleus of one element into the nucleus of another element.</a:t>
            </a:r>
          </a:p>
        </p:txBody>
      </p:sp>
      <p:sp>
        <p:nvSpPr>
          <p:cNvPr id="421892" name="Rectangle 4"/>
          <p:cNvSpPr>
            <a:spLocks noChangeArrowheads="1"/>
          </p:cNvSpPr>
          <p:nvPr/>
        </p:nvSpPr>
        <p:spPr bwMode="auto">
          <a:xfrm>
            <a:off x="2132013" y="3392488"/>
            <a:ext cx="7769225" cy="411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1">
              <a:spcBef>
                <a:spcPct val="20000"/>
              </a:spcBef>
              <a:buClr>
                <a:srgbClr val="CAD88F"/>
              </a:buClr>
              <a:buFontTx/>
              <a:buChar char="–"/>
            </a:pPr>
            <a:r>
              <a:rPr lang="en-US" altLang="en-US">
                <a:solidFill>
                  <a:srgbClr val="376BB3"/>
                </a:solidFill>
                <a:latin typeface="Arial" panose="020B0604020202020204" pitchFamily="34" charset="0"/>
              </a:rPr>
              <a:t>Rutherford used a radioactive alpha source to bombard nitrogen nuclei.</a:t>
            </a:r>
          </a:p>
        </p:txBody>
      </p:sp>
      <p:sp>
        <p:nvSpPr>
          <p:cNvPr id="421893" name="Rectangle 5"/>
          <p:cNvSpPr>
            <a:spLocks noChangeArrowheads="1"/>
          </p:cNvSpPr>
          <p:nvPr/>
        </p:nvSpPr>
        <p:spPr bwMode="auto">
          <a:xfrm>
            <a:off x="2132013" y="5221288"/>
            <a:ext cx="7769225" cy="411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1">
              <a:spcBef>
                <a:spcPct val="20000"/>
              </a:spcBef>
              <a:buClr>
                <a:srgbClr val="CAD88F"/>
              </a:buClr>
              <a:buFontTx/>
              <a:buChar char="–"/>
            </a:pPr>
            <a:r>
              <a:rPr lang="en-US" altLang="en-US">
                <a:solidFill>
                  <a:srgbClr val="376BB3"/>
                </a:solidFill>
                <a:latin typeface="Arial" panose="020B0604020202020204" pitchFamily="34" charset="0"/>
              </a:rPr>
              <a:t>He discovered that protons are ejected in the process.</a:t>
            </a:r>
          </a:p>
        </p:txBody>
      </p:sp>
      <p:graphicFrame>
        <p:nvGraphicFramePr>
          <p:cNvPr id="421894" name="Object 6"/>
          <p:cNvGraphicFramePr>
            <a:graphicFrameLocks noChangeAspect="1"/>
          </p:cNvGraphicFramePr>
          <p:nvPr/>
        </p:nvGraphicFramePr>
        <p:xfrm>
          <a:off x="4157662" y="4489451"/>
          <a:ext cx="3181350" cy="519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62" name="Equation" r:id="rId4" imgW="4520880" imgH="736560" progId="Equation.3">
                  <p:embed/>
                </p:oleObj>
              </mc:Choice>
              <mc:Fallback>
                <p:oleObj name="Equation" r:id="rId4" imgW="4520880" imgH="7365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57662" y="4489451"/>
                        <a:ext cx="3181350" cy="519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94339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218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1893" grpId="0" build="p" bldLvl="2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/>
              <a:t>The protons within the nucleus repulse each other because of the positive  charge of the protons, therefore </a:t>
            </a:r>
            <a:r>
              <a:rPr lang="en-US" sz="3600" b="1" u="sng" dirty="0"/>
              <a:t>attractive forces </a:t>
            </a:r>
            <a:r>
              <a:rPr lang="en-US" sz="3600" dirty="0"/>
              <a:t>are required to hold the protons in the nucleus</a:t>
            </a:r>
            <a:r>
              <a:rPr lang="en-US" sz="3600" dirty="0" smtClean="0"/>
              <a:t>.</a:t>
            </a:r>
          </a:p>
          <a:p>
            <a:endParaRPr lang="en-US" sz="3600" dirty="0"/>
          </a:p>
          <a:p>
            <a:r>
              <a:rPr lang="en-US" sz="3600" dirty="0"/>
              <a:t>The force that keeps the nucleons together is called the </a:t>
            </a:r>
            <a:r>
              <a:rPr lang="en-US" sz="3600" b="1" u="sng" dirty="0"/>
              <a:t>strong nuclear forces  </a:t>
            </a:r>
          </a:p>
          <a:p>
            <a:endParaRPr lang="en-US" b="1" u="sng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1944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altLang="en-US" sz="1400" dirty="0">
              <a:latin typeface="Times New Roman" panose="02020603050405020304" pitchFamily="18" charset="0"/>
            </a:endParaRP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 altLang="en-US" i="0" dirty="0"/>
          </a:p>
        </p:txBody>
      </p:sp>
      <p:sp>
        <p:nvSpPr>
          <p:cNvPr id="423944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Nuclear Bombardment Reactions</a:t>
            </a:r>
          </a:p>
        </p:txBody>
      </p:sp>
      <p:sp>
        <p:nvSpPr>
          <p:cNvPr id="423945" name="Rectangle 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The British physicist </a:t>
            </a:r>
            <a:r>
              <a:rPr lang="en-US" altLang="en-US" b="1" dirty="0"/>
              <a:t>James Chadwick</a:t>
            </a:r>
            <a:r>
              <a:rPr lang="en-US" altLang="en-US" dirty="0"/>
              <a:t> suggested in 1932 that the radiation from beryllium consists of </a:t>
            </a:r>
            <a:r>
              <a:rPr lang="en-US" altLang="en-US" b="1" dirty="0"/>
              <a:t>neutral particles</a:t>
            </a:r>
            <a:r>
              <a:rPr lang="en-US" altLang="en-US" dirty="0"/>
              <a:t>, each with a </a:t>
            </a:r>
            <a:r>
              <a:rPr lang="en-US" altLang="en-US" dirty="0" smtClean="0"/>
              <a:t>mass of that </a:t>
            </a:r>
            <a:r>
              <a:rPr lang="en-US" altLang="en-US" dirty="0"/>
              <a:t>of a </a:t>
            </a:r>
            <a:r>
              <a:rPr lang="en-US" altLang="en-US" dirty="0" smtClean="0"/>
              <a:t>proton</a:t>
            </a:r>
            <a:r>
              <a:rPr lang="en-US" altLang="en-US" dirty="0"/>
              <a:t>.</a:t>
            </a:r>
          </a:p>
        </p:txBody>
      </p:sp>
      <p:grpSp>
        <p:nvGrpSpPr>
          <p:cNvPr id="423943" name="Group 7"/>
          <p:cNvGrpSpPr>
            <a:grpSpLocks/>
          </p:cNvGrpSpPr>
          <p:nvPr/>
        </p:nvGrpSpPr>
        <p:grpSpPr bwMode="auto">
          <a:xfrm>
            <a:off x="2132013" y="3944938"/>
            <a:ext cx="7769225" cy="4113212"/>
            <a:chOff x="384" y="2485"/>
            <a:chExt cx="4894" cy="2591"/>
          </a:xfrm>
        </p:grpSpPr>
        <p:sp>
          <p:nvSpPr>
            <p:cNvPr id="423940" name="Rectangle 4"/>
            <p:cNvSpPr>
              <a:spLocks noChangeArrowheads="1"/>
            </p:cNvSpPr>
            <p:nvPr/>
          </p:nvSpPr>
          <p:spPr bwMode="auto">
            <a:xfrm>
              <a:off x="384" y="2485"/>
              <a:ext cx="4894" cy="25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marL="342900" indent="-342900"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lvl="1">
                <a:spcBef>
                  <a:spcPct val="20000"/>
                </a:spcBef>
                <a:buClr>
                  <a:srgbClr val="CAD88F"/>
                </a:buClr>
                <a:buFontTx/>
                <a:buChar char="–"/>
              </a:pPr>
              <a:r>
                <a:rPr lang="en-US" altLang="en-US">
                  <a:solidFill>
                    <a:srgbClr val="376BB3"/>
                  </a:solidFill>
                  <a:latin typeface="Arial" panose="020B0604020202020204" pitchFamily="34" charset="0"/>
                </a:rPr>
                <a:t>Chadwick’s suggestion led to the </a:t>
              </a:r>
              <a:r>
                <a:rPr lang="en-US" altLang="en-US" b="1">
                  <a:solidFill>
                    <a:srgbClr val="376BB3"/>
                  </a:solidFill>
                  <a:latin typeface="Arial" panose="020B0604020202020204" pitchFamily="34" charset="0"/>
                </a:rPr>
                <a:t>discovery of the neutron</a:t>
              </a:r>
              <a:r>
                <a:rPr lang="en-US" altLang="en-US">
                  <a:solidFill>
                    <a:srgbClr val="376BB3"/>
                  </a:solidFill>
                  <a:latin typeface="Arial" panose="020B0604020202020204" pitchFamily="34" charset="0"/>
                </a:rPr>
                <a:t>.</a:t>
              </a:r>
            </a:p>
          </p:txBody>
        </p:sp>
        <p:graphicFrame>
          <p:nvGraphicFramePr>
            <p:cNvPr id="423942" name="Object 6"/>
            <p:cNvGraphicFramePr>
              <a:graphicFrameLocks noChangeAspect="1"/>
            </p:cNvGraphicFramePr>
            <p:nvPr/>
          </p:nvGraphicFramePr>
          <p:xfrm>
            <a:off x="1685" y="3224"/>
            <a:ext cx="1953" cy="32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686" name="Equation" r:id="rId4" imgW="4406760" imgH="736560" progId="Equation.3">
                    <p:embed/>
                  </p:oleObj>
                </mc:Choice>
                <mc:Fallback>
                  <p:oleObj name="Equation" r:id="rId4" imgW="4406760" imgH="73656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85" y="3224"/>
                          <a:ext cx="1953" cy="32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469177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23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5A1F6-5A0F-4B3A-9235-6124519D73A7}" type="slidenum">
              <a:rPr lang="en-US" altLang="en-US"/>
              <a:pPr/>
              <a:t>31</a:t>
            </a:fld>
            <a:endParaRPr lang="en-US" altLang="en-US"/>
          </a:p>
        </p:txBody>
      </p:sp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Transmutation 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Transforming one element into another</a:t>
            </a:r>
          </a:p>
          <a:p>
            <a:r>
              <a:rPr lang="en-US" altLang="en-US" dirty="0"/>
              <a:t>In 1919, Rutherford bombarded N-17 to make </a:t>
            </a:r>
            <a:r>
              <a:rPr lang="en-US" altLang="en-US" dirty="0" smtClean="0"/>
              <a:t>O-17</a:t>
            </a:r>
          </a:p>
          <a:p>
            <a:r>
              <a:rPr lang="en-US" altLang="en-US" b="1" dirty="0" smtClean="0"/>
              <a:t>He provided the first artificial nuclear disintegration </a:t>
            </a:r>
            <a:endParaRPr lang="en-US" altLang="en-US" b="1" dirty="0"/>
          </a:p>
          <a:p>
            <a:r>
              <a:rPr lang="en-US" altLang="en-US" dirty="0"/>
              <a:t>The Joliot-Curie’s bombarded Al-27 to form </a:t>
            </a:r>
            <a:r>
              <a:rPr lang="en-US" altLang="en-US" dirty="0" smtClean="0"/>
              <a:t>P-30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09850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 dirty="0" smtClean="0">
                <a:cs typeface="Arial" panose="020B0604020202020204" pitchFamily="34" charset="0"/>
              </a:rPr>
              <a:t>.</a:t>
            </a:r>
            <a:endParaRPr lang="en-US" altLang="en-US" sz="1400" dirty="0"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 altLang="en-US" i="0" dirty="0"/>
          </a:p>
        </p:txBody>
      </p:sp>
      <p:sp>
        <p:nvSpPr>
          <p:cNvPr id="43213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Transuranium Elements</a:t>
            </a:r>
          </a:p>
        </p:txBody>
      </p:sp>
      <p:sp>
        <p:nvSpPr>
          <p:cNvPr id="432134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The </a:t>
            </a:r>
            <a:r>
              <a:rPr lang="en-US" altLang="en-US" b="1"/>
              <a:t>transuranium elements</a:t>
            </a:r>
            <a:r>
              <a:rPr lang="en-US" altLang="en-US"/>
              <a:t> are elements with atomic number greater than that of uranium (Z=92), the naturally occurring element of greatest Z.</a:t>
            </a:r>
          </a:p>
        </p:txBody>
      </p:sp>
      <p:sp>
        <p:nvSpPr>
          <p:cNvPr id="432132" name="Rectangle 4"/>
          <p:cNvSpPr>
            <a:spLocks noChangeArrowheads="1"/>
          </p:cNvSpPr>
          <p:nvPr/>
        </p:nvSpPr>
        <p:spPr bwMode="auto">
          <a:xfrm>
            <a:off x="2132013" y="3868738"/>
            <a:ext cx="7769225" cy="411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1">
              <a:spcBef>
                <a:spcPct val="20000"/>
              </a:spcBef>
              <a:buClr>
                <a:srgbClr val="CAD88F"/>
              </a:buClr>
              <a:buFontTx/>
              <a:buChar char="–"/>
            </a:pPr>
            <a:r>
              <a:rPr lang="en-US" altLang="en-US">
                <a:solidFill>
                  <a:srgbClr val="376BB3"/>
                </a:solidFill>
                <a:latin typeface="Arial" panose="020B0604020202020204" pitchFamily="34" charset="0"/>
              </a:rPr>
              <a:t>The first transuranium element was produced at the University of California at Berkley in 1940 by </a:t>
            </a:r>
            <a:r>
              <a:rPr lang="en-US" altLang="en-US" b="1">
                <a:solidFill>
                  <a:srgbClr val="376BB3"/>
                </a:solidFill>
                <a:latin typeface="Arial" panose="020B0604020202020204" pitchFamily="34" charset="0"/>
              </a:rPr>
              <a:t>E. M. McMillan and P. H. Abelson</a:t>
            </a:r>
            <a:r>
              <a:rPr lang="en-US" altLang="en-US">
                <a:solidFill>
                  <a:srgbClr val="376BB3"/>
                </a:solidFill>
                <a:latin typeface="Arial" panose="020B0604020202020204" pitchFamily="34" charset="0"/>
              </a:rPr>
              <a:t>.</a:t>
            </a:r>
          </a:p>
          <a:p>
            <a:pPr lvl="1">
              <a:spcBef>
                <a:spcPct val="20000"/>
              </a:spcBef>
              <a:buClr>
                <a:srgbClr val="CAD88F"/>
              </a:buClr>
              <a:buFontTx/>
              <a:buChar char="–"/>
            </a:pPr>
            <a:r>
              <a:rPr lang="en-US" altLang="en-US">
                <a:solidFill>
                  <a:srgbClr val="376BB3"/>
                </a:solidFill>
                <a:latin typeface="Arial" panose="020B0604020202020204" pitchFamily="34" charset="0"/>
              </a:rPr>
              <a:t>They produced an isotope of element 93, which they named </a:t>
            </a:r>
            <a:r>
              <a:rPr lang="en-US" altLang="en-US" b="1">
                <a:solidFill>
                  <a:srgbClr val="376BB3"/>
                </a:solidFill>
                <a:latin typeface="Arial" panose="020B0604020202020204" pitchFamily="34" charset="0"/>
              </a:rPr>
              <a:t>neptunium</a:t>
            </a:r>
            <a:r>
              <a:rPr lang="en-US" altLang="en-US">
                <a:solidFill>
                  <a:srgbClr val="376BB3"/>
                </a:solidFill>
                <a:latin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17320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32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321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2132" grpId="0" build="p" bldLvl="2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altLang="en-US" sz="1400" dirty="0"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 altLang="en-US" i="0" dirty="0"/>
          </a:p>
        </p:txBody>
      </p:sp>
      <p:sp>
        <p:nvSpPr>
          <p:cNvPr id="43418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Transuranium Elements</a:t>
            </a:r>
          </a:p>
        </p:txBody>
      </p:sp>
      <p:sp>
        <p:nvSpPr>
          <p:cNvPr id="434182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The </a:t>
            </a:r>
            <a:r>
              <a:rPr lang="en-US" altLang="en-US" b="1"/>
              <a:t>transuranium elements</a:t>
            </a:r>
            <a:r>
              <a:rPr lang="en-US" altLang="en-US"/>
              <a:t> are elements with atomic number greater than that of uranium (Z=92), the naturally occurring element of greatest Z.</a:t>
            </a:r>
          </a:p>
        </p:txBody>
      </p:sp>
      <p:sp>
        <p:nvSpPr>
          <p:cNvPr id="434180" name="Rectangle 4"/>
          <p:cNvSpPr>
            <a:spLocks noChangeArrowheads="1"/>
          </p:cNvSpPr>
          <p:nvPr/>
        </p:nvSpPr>
        <p:spPr bwMode="auto">
          <a:xfrm>
            <a:off x="2132013" y="3868738"/>
            <a:ext cx="7769225" cy="411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1">
              <a:spcBef>
                <a:spcPct val="20000"/>
              </a:spcBef>
              <a:buClr>
                <a:srgbClr val="CAD88F"/>
              </a:buClr>
              <a:buFontTx/>
              <a:buChar char="–"/>
            </a:pPr>
            <a:r>
              <a:rPr lang="en-US" altLang="en-US">
                <a:solidFill>
                  <a:srgbClr val="376BB3"/>
                </a:solidFill>
                <a:latin typeface="Arial" panose="020B0604020202020204" pitchFamily="34" charset="0"/>
              </a:rPr>
              <a:t>Recent work (described in the essay at the end of Section 1.5) has yielded other elements including the heaviest to date, 118.</a:t>
            </a:r>
          </a:p>
        </p:txBody>
      </p:sp>
    </p:spTree>
    <p:extLst>
      <p:ext uri="{BB962C8B-B14F-4D97-AF65-F5344CB8AC3E}">
        <p14:creationId xmlns:p14="http://schemas.microsoft.com/office/powerpoint/2010/main" val="3663054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903412" y="1752600"/>
            <a:ext cx="8863223" cy="4572000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J.D. Cockcroft and E.T.S. Walton provided experimental verification for Einstein's equation E= MC</a:t>
            </a:r>
            <a:r>
              <a:rPr lang="en-US" b="1" baseline="30000" dirty="0" smtClean="0">
                <a:solidFill>
                  <a:srgbClr val="C00000"/>
                </a:solidFill>
              </a:rPr>
              <a:t>2</a:t>
            </a:r>
          </a:p>
          <a:p>
            <a:r>
              <a:rPr lang="en-US" dirty="0" smtClean="0"/>
              <a:t>In </a:t>
            </a:r>
            <a:r>
              <a:rPr lang="en-US" dirty="0"/>
              <a:t>1928, he began to work on the acceleration of </a:t>
            </a:r>
            <a:r>
              <a:rPr lang="en-US" dirty="0">
                <a:hlinkClick r:id="rId2" tooltip="Proton"/>
              </a:rPr>
              <a:t>protons</a:t>
            </a:r>
            <a:r>
              <a:rPr lang="en-US" dirty="0"/>
              <a:t> with </a:t>
            </a:r>
            <a:r>
              <a:rPr lang="en-US" dirty="0">
                <a:hlinkClick r:id="rId3" tooltip="Ernest Walton"/>
              </a:rPr>
              <a:t>Ernest Walton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In </a:t>
            </a:r>
            <a:r>
              <a:rPr lang="en-US" dirty="0"/>
              <a:t>1932, they bombarded </a:t>
            </a:r>
            <a:r>
              <a:rPr lang="en-US" dirty="0">
                <a:hlinkClick r:id="rId4" tooltip="Lithium"/>
              </a:rPr>
              <a:t>lithium</a:t>
            </a:r>
            <a:r>
              <a:rPr lang="en-US" dirty="0"/>
              <a:t> with high energy </a:t>
            </a:r>
            <a:r>
              <a:rPr lang="en-US" dirty="0">
                <a:hlinkClick r:id="rId5" tooltip="Neutron"/>
              </a:rPr>
              <a:t>neutrons</a:t>
            </a:r>
            <a:r>
              <a:rPr lang="en-US" dirty="0"/>
              <a:t>, </a:t>
            </a:r>
            <a:r>
              <a:rPr lang="en-US" dirty="0">
                <a:hlinkClick r:id="rId6" tooltip="Electron"/>
              </a:rPr>
              <a:t>electrons</a:t>
            </a:r>
            <a:r>
              <a:rPr lang="en-US" dirty="0"/>
              <a:t> and </a:t>
            </a:r>
            <a:r>
              <a:rPr lang="en-US" dirty="0">
                <a:hlinkClick r:id="rId2" tooltip="Proton"/>
              </a:rPr>
              <a:t>protons</a:t>
            </a:r>
            <a:r>
              <a:rPr lang="en-US" dirty="0"/>
              <a:t> and succeeded in transmuting it into </a:t>
            </a:r>
            <a:r>
              <a:rPr lang="en-US" dirty="0">
                <a:hlinkClick r:id="rId7" tooltip="Helium"/>
              </a:rPr>
              <a:t>helium</a:t>
            </a:r>
            <a:r>
              <a:rPr lang="en-US" dirty="0"/>
              <a:t> and other </a:t>
            </a:r>
            <a:r>
              <a:rPr lang="en-US" dirty="0">
                <a:hlinkClick r:id="rId8" tooltip="Chemical element"/>
              </a:rPr>
              <a:t>chemical elements</a:t>
            </a:r>
            <a:r>
              <a:rPr lang="en-US" dirty="0" smtClean="0"/>
              <a:t>.</a:t>
            </a:r>
          </a:p>
          <a:p>
            <a:r>
              <a:rPr lang="en-US" dirty="0" smtClean="0"/>
              <a:t> </a:t>
            </a:r>
            <a:r>
              <a:rPr lang="en-US" dirty="0"/>
              <a:t>This was one of the earliest experiments to change the </a:t>
            </a:r>
            <a:r>
              <a:rPr lang="en-US" dirty="0">
                <a:hlinkClick r:id="rId9" tooltip="Atomic nucleus"/>
              </a:rPr>
              <a:t>atomic nucleus</a:t>
            </a:r>
            <a:r>
              <a:rPr lang="en-US" dirty="0"/>
              <a:t> of one element to a different nucleus by artificial means. </a:t>
            </a:r>
            <a:endParaRPr lang="en-US" dirty="0" smtClean="0"/>
          </a:p>
          <a:p>
            <a:r>
              <a:rPr lang="en-US" dirty="0" smtClean="0"/>
              <a:t>This </a:t>
            </a:r>
            <a:r>
              <a:rPr lang="en-US" dirty="0"/>
              <a:t>feat was popularly – if somewhat inaccurately – known as </a:t>
            </a:r>
            <a:r>
              <a:rPr lang="en-US" i="1" dirty="0"/>
              <a:t>splitting the atom</a:t>
            </a:r>
            <a:endParaRPr lang="en-US" baseline="30000" dirty="0" smtClean="0"/>
          </a:p>
          <a:p>
            <a:endParaRPr lang="en-US" baseline="3000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107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4612" y="2203450"/>
            <a:ext cx="2667000" cy="37719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J.D. Cockcroft and E.T.S. Walton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412" y="2133600"/>
            <a:ext cx="2794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938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altLang="en-US" sz="1400" dirty="0">
              <a:latin typeface="Times New Roman" panose="02020603050405020304" pitchFamily="18" charset="0"/>
            </a:endParaRP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 altLang="en-US" i="0" dirty="0"/>
          </a:p>
        </p:txBody>
      </p:sp>
      <p:sp>
        <p:nvSpPr>
          <p:cNvPr id="348169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Nuclear Equations</a:t>
            </a:r>
          </a:p>
        </p:txBody>
      </p:sp>
      <p:sp>
        <p:nvSpPr>
          <p:cNvPr id="348170" name="Rectangle 10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A </a:t>
            </a:r>
            <a:r>
              <a:rPr lang="en-US" altLang="en-US" b="1" dirty="0"/>
              <a:t>nuclear equation</a:t>
            </a:r>
            <a:r>
              <a:rPr lang="en-US" altLang="en-US" dirty="0"/>
              <a:t> is a symbolic representation of a nuclear reaction using nuclide symbols.</a:t>
            </a:r>
          </a:p>
        </p:txBody>
      </p:sp>
      <p:grpSp>
        <p:nvGrpSpPr>
          <p:cNvPr id="348168" name="Group 8"/>
          <p:cNvGrpSpPr>
            <a:grpSpLocks/>
          </p:cNvGrpSpPr>
          <p:nvPr/>
        </p:nvGrpSpPr>
        <p:grpSpPr bwMode="auto">
          <a:xfrm>
            <a:off x="2132012" y="3354388"/>
            <a:ext cx="7239000" cy="4113212"/>
            <a:chOff x="384" y="2113"/>
            <a:chExt cx="4560" cy="2591"/>
          </a:xfrm>
        </p:grpSpPr>
        <p:sp>
          <p:nvSpPr>
            <p:cNvPr id="348164" name="Rectangle 4"/>
            <p:cNvSpPr>
              <a:spLocks noChangeArrowheads="1"/>
            </p:cNvSpPr>
            <p:nvPr/>
          </p:nvSpPr>
          <p:spPr bwMode="auto">
            <a:xfrm>
              <a:off x="384" y="2113"/>
              <a:ext cx="4560" cy="25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marL="342900" indent="-342900"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lvl="1">
                <a:spcBef>
                  <a:spcPct val="20000"/>
                </a:spcBef>
                <a:buClr>
                  <a:srgbClr val="CAD88F"/>
                </a:buClr>
                <a:buFontTx/>
                <a:buChar char="–"/>
              </a:pPr>
              <a:r>
                <a:rPr lang="en-US" altLang="en-US">
                  <a:solidFill>
                    <a:srgbClr val="376BB3"/>
                  </a:solidFill>
                  <a:latin typeface="Arial" panose="020B0604020202020204" pitchFamily="34" charset="0"/>
                </a:rPr>
                <a:t>For example, the </a:t>
              </a:r>
              <a:r>
                <a:rPr lang="en-US" altLang="en-US" b="1">
                  <a:solidFill>
                    <a:srgbClr val="376BB3"/>
                  </a:solidFill>
                  <a:latin typeface="Arial" panose="020B0604020202020204" pitchFamily="34" charset="0"/>
                </a:rPr>
                <a:t>nuclide symbol</a:t>
              </a:r>
              <a:r>
                <a:rPr lang="en-US" altLang="en-US">
                  <a:solidFill>
                    <a:srgbClr val="376BB3"/>
                  </a:solidFill>
                  <a:latin typeface="Arial" panose="020B0604020202020204" pitchFamily="34" charset="0"/>
                </a:rPr>
                <a:t> for uranium-238 is</a:t>
              </a:r>
            </a:p>
          </p:txBody>
        </p:sp>
        <p:graphicFrame>
          <p:nvGraphicFramePr>
            <p:cNvPr id="348166" name="Object 6"/>
            <p:cNvGraphicFramePr>
              <a:graphicFrameLocks noChangeAspect="1"/>
            </p:cNvGraphicFramePr>
            <p:nvPr/>
          </p:nvGraphicFramePr>
          <p:xfrm>
            <a:off x="2256" y="2944"/>
            <a:ext cx="656" cy="4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5069" name="Equation" r:id="rId4" imgW="1041120" imgH="736560" progId="Equation.3">
                    <p:embed/>
                  </p:oleObj>
                </mc:Choice>
                <mc:Fallback>
                  <p:oleObj name="Equation" r:id="rId4" imgW="1041120" imgH="73656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56" y="2944"/>
                          <a:ext cx="656" cy="46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105444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48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altLang="en-US" sz="1400" dirty="0">
              <a:latin typeface="Times New Roman" panose="02020603050405020304" pitchFamily="18" charset="0"/>
            </a:endParaRPr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 altLang="en-US" i="0" dirty="0"/>
          </a:p>
        </p:txBody>
      </p:sp>
      <p:sp>
        <p:nvSpPr>
          <p:cNvPr id="350217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Nuclear Equations</a:t>
            </a:r>
          </a:p>
        </p:txBody>
      </p:sp>
      <p:sp>
        <p:nvSpPr>
          <p:cNvPr id="350218" name="Rectangle 10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A </a:t>
            </a:r>
            <a:r>
              <a:rPr lang="en-US" altLang="en-US" b="1"/>
              <a:t>nuclear equation</a:t>
            </a:r>
            <a:r>
              <a:rPr lang="en-US" altLang="en-US"/>
              <a:t> is a symbolic representation of a nuclear reaction using nuclide symbols.</a:t>
            </a:r>
          </a:p>
        </p:txBody>
      </p:sp>
      <p:sp>
        <p:nvSpPr>
          <p:cNvPr id="350212" name="Rectangle 4"/>
          <p:cNvSpPr>
            <a:spLocks noChangeArrowheads="1"/>
          </p:cNvSpPr>
          <p:nvPr/>
        </p:nvSpPr>
        <p:spPr bwMode="auto">
          <a:xfrm>
            <a:off x="2132013" y="3354388"/>
            <a:ext cx="7769225" cy="411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1">
              <a:spcBef>
                <a:spcPct val="20000"/>
              </a:spcBef>
              <a:buClr>
                <a:srgbClr val="CAD88F"/>
              </a:buClr>
              <a:buFontTx/>
              <a:buChar char="–"/>
            </a:pPr>
            <a:r>
              <a:rPr lang="en-US" altLang="en-US">
                <a:solidFill>
                  <a:srgbClr val="376BB3"/>
                </a:solidFill>
                <a:latin typeface="Arial" panose="020B0604020202020204" pitchFamily="34" charset="0"/>
              </a:rPr>
              <a:t>The radioactive decay of         by alpha-particle emission (loss of a         nucleus) is written</a:t>
            </a:r>
            <a:r>
              <a:rPr lang="en-US" altLang="en-US" sz="2800"/>
              <a:t> </a:t>
            </a:r>
          </a:p>
        </p:txBody>
      </p:sp>
      <p:graphicFrame>
        <p:nvGraphicFramePr>
          <p:cNvPr id="350213" name="Object 5"/>
          <p:cNvGraphicFramePr>
            <a:graphicFrameLocks noChangeAspect="1"/>
          </p:cNvGraphicFramePr>
          <p:nvPr/>
        </p:nvGraphicFramePr>
        <p:xfrm>
          <a:off x="6369050" y="3365500"/>
          <a:ext cx="639762" cy="452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26" name="Equation" r:id="rId4" imgW="1041120" imgH="736560" progId="Equation.3">
                  <p:embed/>
                </p:oleObj>
              </mc:Choice>
              <mc:Fallback>
                <p:oleObj name="Equation" r:id="rId4" imgW="1041120" imgH="7365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69050" y="3365500"/>
                        <a:ext cx="639762" cy="452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0214" name="Object 6"/>
          <p:cNvGraphicFramePr>
            <a:graphicFrameLocks noChangeAspect="1"/>
          </p:cNvGraphicFramePr>
          <p:nvPr/>
        </p:nvGraphicFramePr>
        <p:xfrm>
          <a:off x="5954712" y="3117850"/>
          <a:ext cx="27940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27" name="Equation" r:id="rId6" imgW="279360" imgH="622080" progId="Equation.3">
                  <p:embed/>
                </p:oleObj>
              </mc:Choice>
              <mc:Fallback>
                <p:oleObj name="Equation" r:id="rId6" imgW="279360" imgH="622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54712" y="3117850"/>
                        <a:ext cx="279400" cy="622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0215" name="Object 7"/>
          <p:cNvGraphicFramePr>
            <a:graphicFrameLocks noChangeAspect="1"/>
          </p:cNvGraphicFramePr>
          <p:nvPr/>
        </p:nvGraphicFramePr>
        <p:xfrm>
          <a:off x="5502276" y="3765550"/>
          <a:ext cx="592137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28" name="Equation" r:id="rId8" imgW="965160" imgH="723600" progId="Equation.3">
                  <p:embed/>
                </p:oleObj>
              </mc:Choice>
              <mc:Fallback>
                <p:oleObj name="Equation" r:id="rId8" imgW="965160" imgH="723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2276" y="3765550"/>
                        <a:ext cx="592137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0216" name="Object 8"/>
          <p:cNvGraphicFramePr>
            <a:graphicFrameLocks noChangeAspect="1"/>
          </p:cNvGraphicFramePr>
          <p:nvPr/>
        </p:nvGraphicFramePr>
        <p:xfrm>
          <a:off x="4005262" y="4597400"/>
          <a:ext cx="417830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29" name="Equation" r:id="rId10" imgW="4178160" imgH="736560" progId="Equation.3">
                  <p:embed/>
                </p:oleObj>
              </mc:Choice>
              <mc:Fallback>
                <p:oleObj name="Equation" r:id="rId10" imgW="4178160" imgH="7365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5262" y="4597400"/>
                        <a:ext cx="4178300" cy="736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93167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altLang="en-US" sz="1400" dirty="0">
              <a:latin typeface="Times New Roman" panose="02020603050405020304" pitchFamily="18" charset="0"/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 altLang="en-US" i="0" dirty="0"/>
          </a:p>
        </p:txBody>
      </p:sp>
      <p:sp>
        <p:nvSpPr>
          <p:cNvPr id="352266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Nuclear Equations</a:t>
            </a:r>
          </a:p>
        </p:txBody>
      </p:sp>
      <p:sp>
        <p:nvSpPr>
          <p:cNvPr id="352267" name="Rectangle 11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A </a:t>
            </a:r>
            <a:r>
              <a:rPr lang="en-US" altLang="en-US" b="1" dirty="0"/>
              <a:t>nuclear equation</a:t>
            </a:r>
            <a:r>
              <a:rPr lang="en-US" altLang="en-US" dirty="0"/>
              <a:t> is a symbolic representation of a nuclear reaction using nuclide symbols.</a:t>
            </a:r>
          </a:p>
        </p:txBody>
      </p:sp>
      <p:sp>
        <p:nvSpPr>
          <p:cNvPr id="352260" name="Rectangle 4"/>
          <p:cNvSpPr>
            <a:spLocks noChangeArrowheads="1"/>
          </p:cNvSpPr>
          <p:nvPr/>
        </p:nvSpPr>
        <p:spPr bwMode="auto">
          <a:xfrm>
            <a:off x="2132012" y="3354388"/>
            <a:ext cx="8153400" cy="411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1">
              <a:spcBef>
                <a:spcPct val="20000"/>
              </a:spcBef>
              <a:buClr>
                <a:srgbClr val="CAD88F"/>
              </a:buClr>
              <a:buFontTx/>
              <a:buChar char="–"/>
            </a:pPr>
            <a:r>
              <a:rPr lang="en-US" altLang="en-US" sz="2800">
                <a:solidFill>
                  <a:srgbClr val="376BB3"/>
                </a:solidFill>
                <a:latin typeface="Arial" panose="020B0604020202020204" pitchFamily="34" charset="0"/>
              </a:rPr>
              <a:t>Reactant and product nuclei are represented in nuclear equations by their nuclide symbol.</a:t>
            </a:r>
          </a:p>
        </p:txBody>
      </p:sp>
      <p:graphicFrame>
        <p:nvGraphicFramePr>
          <p:cNvPr id="352262" name="Object 6"/>
          <p:cNvGraphicFramePr>
            <a:graphicFrameLocks noChangeAspect="1"/>
          </p:cNvGraphicFramePr>
          <p:nvPr/>
        </p:nvGraphicFramePr>
        <p:xfrm>
          <a:off x="5954712" y="3117850"/>
          <a:ext cx="27940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17" name="Equation" r:id="rId4" imgW="279360" imgH="622080" progId="Equation.3">
                  <p:embed/>
                </p:oleObj>
              </mc:Choice>
              <mc:Fallback>
                <p:oleObj name="Equation" r:id="rId4" imgW="279360" imgH="622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54712" y="3117850"/>
                        <a:ext cx="279400" cy="622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42578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altLang="en-US" sz="1400" dirty="0">
              <a:latin typeface="Times New Roman" panose="02020603050405020304" pitchFamily="18" charset="0"/>
            </a:endParaRPr>
          </a:p>
        </p:txBody>
      </p:sp>
      <p:sp>
        <p:nvSpPr>
          <p:cNvPr id="29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 altLang="en-US" i="0" dirty="0"/>
          </a:p>
        </p:txBody>
      </p:sp>
      <p:sp>
        <p:nvSpPr>
          <p:cNvPr id="354332" name="Rectangle 105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Nuclear Equations</a:t>
            </a:r>
          </a:p>
        </p:txBody>
      </p:sp>
      <p:sp>
        <p:nvSpPr>
          <p:cNvPr id="354333" name="Rectangle 105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A </a:t>
            </a:r>
            <a:r>
              <a:rPr lang="en-US" altLang="en-US" b="1" dirty="0"/>
              <a:t>nuclear equation</a:t>
            </a:r>
            <a:r>
              <a:rPr lang="en-US" altLang="en-US" dirty="0"/>
              <a:t> is a symbolic representation of a nuclear reaction using nuclide symbols.</a:t>
            </a:r>
          </a:p>
        </p:txBody>
      </p:sp>
      <p:sp>
        <p:nvSpPr>
          <p:cNvPr id="354308" name="Rectangle 1028"/>
          <p:cNvSpPr>
            <a:spLocks noChangeArrowheads="1"/>
          </p:cNvSpPr>
          <p:nvPr/>
        </p:nvSpPr>
        <p:spPr bwMode="auto">
          <a:xfrm>
            <a:off x="2132012" y="3354388"/>
            <a:ext cx="8153400" cy="411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1">
              <a:spcBef>
                <a:spcPct val="20000"/>
              </a:spcBef>
              <a:buClr>
                <a:srgbClr val="CAD88F"/>
              </a:buClr>
              <a:buFontTx/>
              <a:buChar char="–"/>
            </a:pPr>
            <a:r>
              <a:rPr lang="en-US" altLang="en-US" dirty="0">
                <a:solidFill>
                  <a:srgbClr val="376BB3"/>
                </a:solidFill>
                <a:latin typeface="Arial" panose="020B0604020202020204" pitchFamily="34" charset="0"/>
              </a:rPr>
              <a:t>Other particles are given the following symbols.</a:t>
            </a:r>
          </a:p>
        </p:txBody>
      </p:sp>
      <p:graphicFrame>
        <p:nvGraphicFramePr>
          <p:cNvPr id="354309" name="Object 1029"/>
          <p:cNvGraphicFramePr>
            <a:graphicFrameLocks noChangeAspect="1"/>
          </p:cNvGraphicFramePr>
          <p:nvPr/>
        </p:nvGraphicFramePr>
        <p:xfrm>
          <a:off x="5954712" y="3117850"/>
          <a:ext cx="27940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38" name="Equation" r:id="rId4" imgW="279360" imgH="622080" progId="Equation.3">
                  <p:embed/>
                </p:oleObj>
              </mc:Choice>
              <mc:Fallback>
                <p:oleObj name="Equation" r:id="rId4" imgW="279360" imgH="622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54712" y="3117850"/>
                        <a:ext cx="279400" cy="622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4310" name="Rectangle 1030"/>
          <p:cNvSpPr>
            <a:spLocks noChangeArrowheads="1"/>
          </p:cNvSpPr>
          <p:nvPr/>
        </p:nvSpPr>
        <p:spPr bwMode="auto">
          <a:xfrm>
            <a:off x="2132012" y="3963988"/>
            <a:ext cx="8153400" cy="411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1">
              <a:spcBef>
                <a:spcPct val="20000"/>
              </a:spcBef>
            </a:pPr>
            <a:endParaRPr lang="en-US" altLang="en-US" sz="2800"/>
          </a:p>
        </p:txBody>
      </p:sp>
      <p:grpSp>
        <p:nvGrpSpPr>
          <p:cNvPr id="354328" name="Group 1048"/>
          <p:cNvGrpSpPr>
            <a:grpSpLocks/>
          </p:cNvGrpSpPr>
          <p:nvPr/>
        </p:nvGrpSpPr>
        <p:grpSpPr bwMode="auto">
          <a:xfrm>
            <a:off x="3179763" y="4422780"/>
            <a:ext cx="2671763" cy="414338"/>
            <a:chOff x="1044" y="2786"/>
            <a:chExt cx="1683" cy="261"/>
          </a:xfrm>
        </p:grpSpPr>
        <p:graphicFrame>
          <p:nvGraphicFramePr>
            <p:cNvPr id="354311" name="Object 1031"/>
            <p:cNvGraphicFramePr>
              <a:graphicFrameLocks noChangeAspect="1"/>
            </p:cNvGraphicFramePr>
            <p:nvPr/>
          </p:nvGraphicFramePr>
          <p:xfrm>
            <a:off x="2550" y="2819"/>
            <a:ext cx="177" cy="2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8239" name="Equation" r:id="rId6" imgW="571320" imgH="736560" progId="Equation.3">
                    <p:embed/>
                  </p:oleObj>
                </mc:Choice>
                <mc:Fallback>
                  <p:oleObj name="Equation" r:id="rId6" imgW="571320" imgH="73656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50" y="2819"/>
                          <a:ext cx="177" cy="22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54320" name="Text Box 1040"/>
            <p:cNvSpPr txBox="1">
              <a:spLocks noChangeArrowheads="1"/>
            </p:cNvSpPr>
            <p:nvPr/>
          </p:nvSpPr>
          <p:spPr bwMode="auto">
            <a:xfrm>
              <a:off x="1044" y="2786"/>
              <a:ext cx="618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b="1">
                  <a:solidFill>
                    <a:schemeClr val="accent1"/>
                  </a:solidFill>
                </a:rPr>
                <a:t>Neutron</a:t>
              </a:r>
            </a:p>
          </p:txBody>
        </p:sp>
      </p:grpSp>
      <p:grpSp>
        <p:nvGrpSpPr>
          <p:cNvPr id="354331" name="Group 1051"/>
          <p:cNvGrpSpPr>
            <a:grpSpLocks/>
          </p:cNvGrpSpPr>
          <p:nvPr/>
        </p:nvGrpSpPr>
        <p:grpSpPr bwMode="auto">
          <a:xfrm>
            <a:off x="3157538" y="5965825"/>
            <a:ext cx="2684463" cy="419100"/>
            <a:chOff x="1030" y="3758"/>
            <a:chExt cx="1691" cy="264"/>
          </a:xfrm>
        </p:grpSpPr>
        <p:graphicFrame>
          <p:nvGraphicFramePr>
            <p:cNvPr id="354315" name="Object 1035"/>
            <p:cNvGraphicFramePr>
              <a:graphicFrameLocks noChangeAspect="1"/>
            </p:cNvGraphicFramePr>
            <p:nvPr/>
          </p:nvGraphicFramePr>
          <p:xfrm>
            <a:off x="2555" y="3793"/>
            <a:ext cx="166" cy="22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8240" name="Equation" r:id="rId8" imgW="533160" imgH="736560" progId="Equation.3">
                    <p:embed/>
                  </p:oleObj>
                </mc:Choice>
                <mc:Fallback>
                  <p:oleObj name="Equation" r:id="rId8" imgW="533160" imgH="73656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55" y="3793"/>
                          <a:ext cx="166" cy="22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54323" name="Text Box 1043"/>
            <p:cNvSpPr txBox="1">
              <a:spLocks noChangeArrowheads="1"/>
            </p:cNvSpPr>
            <p:nvPr/>
          </p:nvSpPr>
          <p:spPr bwMode="auto">
            <a:xfrm>
              <a:off x="1030" y="3758"/>
              <a:ext cx="1060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b="1">
                  <a:solidFill>
                    <a:schemeClr val="accent1"/>
                  </a:solidFill>
                </a:rPr>
                <a:t>Gamma photon</a:t>
              </a:r>
            </a:p>
          </p:txBody>
        </p:sp>
      </p:grpSp>
      <p:grpSp>
        <p:nvGrpSpPr>
          <p:cNvPr id="354327" name="Group 1047"/>
          <p:cNvGrpSpPr>
            <a:grpSpLocks/>
          </p:cNvGrpSpPr>
          <p:nvPr/>
        </p:nvGrpSpPr>
        <p:grpSpPr bwMode="auto">
          <a:xfrm>
            <a:off x="3194051" y="3908431"/>
            <a:ext cx="4117975" cy="411163"/>
            <a:chOff x="1053" y="2462"/>
            <a:chExt cx="2594" cy="259"/>
          </a:xfrm>
        </p:grpSpPr>
        <p:graphicFrame>
          <p:nvGraphicFramePr>
            <p:cNvPr id="354314" name="Object 1034"/>
            <p:cNvGraphicFramePr>
              <a:graphicFrameLocks noChangeAspect="1"/>
            </p:cNvGraphicFramePr>
            <p:nvPr/>
          </p:nvGraphicFramePr>
          <p:xfrm>
            <a:off x="2532" y="2496"/>
            <a:ext cx="213" cy="2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8241" name="Equation" r:id="rId10" imgW="685800" imgH="723600" progId="Equation.3">
                    <p:embed/>
                  </p:oleObj>
                </mc:Choice>
                <mc:Fallback>
                  <p:oleObj name="Equation" r:id="rId10" imgW="685800" imgH="723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32" y="2496"/>
                          <a:ext cx="213" cy="2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54316" name="Object 1036"/>
            <p:cNvGraphicFramePr>
              <a:graphicFrameLocks noChangeAspect="1"/>
            </p:cNvGraphicFramePr>
            <p:nvPr/>
          </p:nvGraphicFramePr>
          <p:xfrm>
            <a:off x="3477" y="2496"/>
            <a:ext cx="170" cy="2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8242" name="Equation" r:id="rId12" imgW="545760" imgH="723600" progId="Equation.3">
                    <p:embed/>
                  </p:oleObj>
                </mc:Choice>
                <mc:Fallback>
                  <p:oleObj name="Equation" r:id="rId12" imgW="545760" imgH="723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77" y="2496"/>
                          <a:ext cx="170" cy="2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54319" name="Text Box 1039"/>
            <p:cNvSpPr txBox="1">
              <a:spLocks noChangeArrowheads="1"/>
            </p:cNvSpPr>
            <p:nvPr/>
          </p:nvSpPr>
          <p:spPr bwMode="auto">
            <a:xfrm>
              <a:off x="1053" y="2462"/>
              <a:ext cx="52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b="1" dirty="0">
                  <a:solidFill>
                    <a:schemeClr val="accent1"/>
                  </a:solidFill>
                </a:rPr>
                <a:t>Proton</a:t>
              </a:r>
            </a:p>
          </p:txBody>
        </p:sp>
        <p:sp>
          <p:nvSpPr>
            <p:cNvPr id="354324" name="Text Box 1044"/>
            <p:cNvSpPr txBox="1">
              <a:spLocks noChangeArrowheads="1"/>
            </p:cNvSpPr>
            <p:nvPr/>
          </p:nvSpPr>
          <p:spPr bwMode="auto">
            <a:xfrm>
              <a:off x="2960" y="2462"/>
              <a:ext cx="24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b="1"/>
                <a:t>or</a:t>
              </a:r>
            </a:p>
          </p:txBody>
        </p:sp>
      </p:grpSp>
      <p:grpSp>
        <p:nvGrpSpPr>
          <p:cNvPr id="354329" name="Group 1049"/>
          <p:cNvGrpSpPr>
            <a:grpSpLocks/>
          </p:cNvGrpSpPr>
          <p:nvPr/>
        </p:nvGrpSpPr>
        <p:grpSpPr bwMode="auto">
          <a:xfrm>
            <a:off x="3182938" y="4937126"/>
            <a:ext cx="4164013" cy="415925"/>
            <a:chOff x="1046" y="3110"/>
            <a:chExt cx="2623" cy="262"/>
          </a:xfrm>
        </p:grpSpPr>
        <p:graphicFrame>
          <p:nvGraphicFramePr>
            <p:cNvPr id="354312" name="Object 1032"/>
            <p:cNvGraphicFramePr>
              <a:graphicFrameLocks noChangeAspect="1"/>
            </p:cNvGraphicFramePr>
            <p:nvPr/>
          </p:nvGraphicFramePr>
          <p:xfrm>
            <a:off x="2525" y="3147"/>
            <a:ext cx="228" cy="2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8243" name="Equation" r:id="rId14" imgW="736560" imgH="723600" progId="Equation.3">
                    <p:embed/>
                  </p:oleObj>
                </mc:Choice>
                <mc:Fallback>
                  <p:oleObj name="Equation" r:id="rId14" imgW="736560" imgH="723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25" y="3147"/>
                          <a:ext cx="228" cy="2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54317" name="Object 1037"/>
            <p:cNvGraphicFramePr>
              <a:graphicFrameLocks noChangeAspect="1"/>
            </p:cNvGraphicFramePr>
            <p:nvPr/>
          </p:nvGraphicFramePr>
          <p:xfrm>
            <a:off x="3456" y="3144"/>
            <a:ext cx="213" cy="2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8244" name="Equation" r:id="rId16" imgW="685800" imgH="723600" progId="Equation.3">
                    <p:embed/>
                  </p:oleObj>
                </mc:Choice>
                <mc:Fallback>
                  <p:oleObj name="Equation" r:id="rId16" imgW="685800" imgH="723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56" y="3144"/>
                          <a:ext cx="213" cy="2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54321" name="Text Box 1041"/>
            <p:cNvSpPr txBox="1">
              <a:spLocks noChangeArrowheads="1"/>
            </p:cNvSpPr>
            <p:nvPr/>
          </p:nvSpPr>
          <p:spPr bwMode="auto">
            <a:xfrm>
              <a:off x="1046" y="3110"/>
              <a:ext cx="611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b="1">
                  <a:solidFill>
                    <a:schemeClr val="accent1"/>
                  </a:solidFill>
                </a:rPr>
                <a:t>Electron</a:t>
              </a:r>
            </a:p>
          </p:txBody>
        </p:sp>
        <p:sp>
          <p:nvSpPr>
            <p:cNvPr id="354325" name="Text Box 1045"/>
            <p:cNvSpPr txBox="1">
              <a:spLocks noChangeArrowheads="1"/>
            </p:cNvSpPr>
            <p:nvPr/>
          </p:nvSpPr>
          <p:spPr bwMode="auto">
            <a:xfrm>
              <a:off x="2960" y="3122"/>
              <a:ext cx="24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b="1"/>
                <a:t>or</a:t>
              </a:r>
            </a:p>
          </p:txBody>
        </p:sp>
      </p:grpSp>
      <p:grpSp>
        <p:nvGrpSpPr>
          <p:cNvPr id="354330" name="Group 1050"/>
          <p:cNvGrpSpPr>
            <a:grpSpLocks/>
          </p:cNvGrpSpPr>
          <p:nvPr/>
        </p:nvGrpSpPr>
        <p:grpSpPr bwMode="auto">
          <a:xfrm>
            <a:off x="3190875" y="5451476"/>
            <a:ext cx="4108450" cy="415925"/>
            <a:chOff x="1051" y="3434"/>
            <a:chExt cx="2588" cy="262"/>
          </a:xfrm>
        </p:grpSpPr>
        <p:graphicFrame>
          <p:nvGraphicFramePr>
            <p:cNvPr id="354313" name="Object 1033"/>
            <p:cNvGraphicFramePr>
              <a:graphicFrameLocks noChangeAspect="1"/>
            </p:cNvGraphicFramePr>
            <p:nvPr/>
          </p:nvGraphicFramePr>
          <p:xfrm>
            <a:off x="2553" y="3471"/>
            <a:ext cx="170" cy="2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8245" name="Equation" r:id="rId18" imgW="545760" imgH="723600" progId="Equation.3">
                    <p:embed/>
                  </p:oleObj>
                </mc:Choice>
                <mc:Fallback>
                  <p:oleObj name="Equation" r:id="rId18" imgW="545760" imgH="723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53" y="3471"/>
                          <a:ext cx="170" cy="2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54318" name="Object 1038"/>
            <p:cNvGraphicFramePr>
              <a:graphicFrameLocks noChangeAspect="1"/>
            </p:cNvGraphicFramePr>
            <p:nvPr/>
          </p:nvGraphicFramePr>
          <p:xfrm>
            <a:off x="3485" y="3456"/>
            <a:ext cx="154" cy="2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8246" name="Equation" r:id="rId20" imgW="495000" imgH="723600" progId="Equation.3">
                    <p:embed/>
                  </p:oleObj>
                </mc:Choice>
                <mc:Fallback>
                  <p:oleObj name="Equation" r:id="rId20" imgW="495000" imgH="723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85" y="3456"/>
                          <a:ext cx="154" cy="2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54322" name="Text Box 1042"/>
            <p:cNvSpPr txBox="1">
              <a:spLocks noChangeArrowheads="1"/>
            </p:cNvSpPr>
            <p:nvPr/>
          </p:nvSpPr>
          <p:spPr bwMode="auto">
            <a:xfrm>
              <a:off x="1051" y="3434"/>
              <a:ext cx="618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b="1">
                  <a:solidFill>
                    <a:schemeClr val="accent1"/>
                  </a:solidFill>
                </a:rPr>
                <a:t>Positron</a:t>
              </a:r>
            </a:p>
          </p:txBody>
        </p:sp>
        <p:sp>
          <p:nvSpPr>
            <p:cNvPr id="354326" name="Text Box 1046"/>
            <p:cNvSpPr txBox="1">
              <a:spLocks noChangeArrowheads="1"/>
            </p:cNvSpPr>
            <p:nvPr/>
          </p:nvSpPr>
          <p:spPr bwMode="auto">
            <a:xfrm>
              <a:off x="2960" y="3434"/>
              <a:ext cx="24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b="1"/>
                <a:t>or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53803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54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54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54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54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54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of Atomic Structure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2135187" y="1600200"/>
          <a:ext cx="8153400" cy="3220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76700"/>
                <a:gridCol w="40767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Nucleus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Electrons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99.9% of the mass</a:t>
                      </a:r>
                    </a:p>
                    <a:p>
                      <a:r>
                        <a:rPr lang="en-US" sz="3600" dirty="0" smtClean="0"/>
                        <a:t>1/10,000 the size of</a:t>
                      </a:r>
                      <a:r>
                        <a:rPr lang="en-US" sz="3600" baseline="0" dirty="0" smtClean="0"/>
                        <a:t> the atom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0.01% of the mass</a:t>
                      </a:r>
                      <a:endParaRPr lang="en-US" sz="3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6256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altLang="en-US" sz="1400" dirty="0">
              <a:latin typeface="Times New Roman" panose="02020603050405020304" pitchFamily="18" charset="0"/>
            </a:endParaRP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 altLang="en-US" i="0" dirty="0"/>
          </a:p>
        </p:txBody>
      </p:sp>
      <p:sp>
        <p:nvSpPr>
          <p:cNvPr id="356381" name="Rectangle 2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Nuclear Equations</a:t>
            </a:r>
          </a:p>
        </p:txBody>
      </p:sp>
      <p:sp>
        <p:nvSpPr>
          <p:cNvPr id="356382" name="Rectangle 30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A </a:t>
            </a:r>
            <a:r>
              <a:rPr lang="en-US" altLang="en-US" b="1"/>
              <a:t>nuclear equation</a:t>
            </a:r>
            <a:r>
              <a:rPr lang="en-US" altLang="en-US"/>
              <a:t> is a symbolic representation of a nuclear reaction using nuclide symbols.</a:t>
            </a:r>
          </a:p>
        </p:txBody>
      </p:sp>
      <p:sp>
        <p:nvSpPr>
          <p:cNvPr id="356356" name="Rectangle 4"/>
          <p:cNvSpPr>
            <a:spLocks noChangeArrowheads="1"/>
          </p:cNvSpPr>
          <p:nvPr/>
        </p:nvSpPr>
        <p:spPr bwMode="auto">
          <a:xfrm>
            <a:off x="2132012" y="3354388"/>
            <a:ext cx="8153400" cy="411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1">
              <a:spcBef>
                <a:spcPct val="20000"/>
              </a:spcBef>
              <a:buClr>
                <a:srgbClr val="CAD88F"/>
              </a:buClr>
              <a:buFontTx/>
              <a:buChar char="–"/>
            </a:pPr>
            <a:r>
              <a:rPr lang="en-US" altLang="en-US">
                <a:solidFill>
                  <a:srgbClr val="376BB3"/>
                </a:solidFill>
                <a:latin typeface="Arial" panose="020B0604020202020204" pitchFamily="34" charset="0"/>
              </a:rPr>
              <a:t>The total </a:t>
            </a:r>
            <a:r>
              <a:rPr lang="en-US" altLang="en-US" b="1">
                <a:solidFill>
                  <a:srgbClr val="376BB3"/>
                </a:solidFill>
                <a:latin typeface="Arial" panose="020B0604020202020204" pitchFamily="34" charset="0"/>
              </a:rPr>
              <a:t>charge is conserved</a:t>
            </a:r>
            <a:r>
              <a:rPr lang="en-US" altLang="en-US">
                <a:solidFill>
                  <a:srgbClr val="376BB3"/>
                </a:solidFill>
                <a:latin typeface="Arial" panose="020B0604020202020204" pitchFamily="34" charset="0"/>
              </a:rPr>
              <a:t> during a nuclear reaction.</a:t>
            </a:r>
          </a:p>
        </p:txBody>
      </p:sp>
      <p:graphicFrame>
        <p:nvGraphicFramePr>
          <p:cNvPr id="356357" name="Object 5"/>
          <p:cNvGraphicFramePr>
            <a:graphicFrameLocks noChangeAspect="1"/>
          </p:cNvGraphicFramePr>
          <p:nvPr/>
        </p:nvGraphicFramePr>
        <p:xfrm>
          <a:off x="5954712" y="3117850"/>
          <a:ext cx="27940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65" name="Equation" r:id="rId4" imgW="279360" imgH="622080" progId="Equation.3">
                  <p:embed/>
                </p:oleObj>
              </mc:Choice>
              <mc:Fallback>
                <p:oleObj name="Equation" r:id="rId4" imgW="279360" imgH="622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54712" y="3117850"/>
                        <a:ext cx="279400" cy="622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6358" name="Rectangle 6"/>
          <p:cNvSpPr>
            <a:spLocks noChangeArrowheads="1"/>
          </p:cNvSpPr>
          <p:nvPr/>
        </p:nvSpPr>
        <p:spPr bwMode="auto">
          <a:xfrm>
            <a:off x="2132012" y="3963988"/>
            <a:ext cx="8153400" cy="411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1">
              <a:spcBef>
                <a:spcPct val="20000"/>
              </a:spcBef>
            </a:pPr>
            <a:endParaRPr lang="en-US" altLang="en-US" sz="2800"/>
          </a:p>
        </p:txBody>
      </p:sp>
      <p:sp>
        <p:nvSpPr>
          <p:cNvPr id="356380" name="Rectangle 28"/>
          <p:cNvSpPr>
            <a:spLocks noChangeArrowheads="1"/>
          </p:cNvSpPr>
          <p:nvPr/>
        </p:nvSpPr>
        <p:spPr bwMode="auto">
          <a:xfrm>
            <a:off x="2132012" y="4364038"/>
            <a:ext cx="8153400" cy="411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1">
              <a:spcBef>
                <a:spcPct val="20000"/>
              </a:spcBef>
              <a:buClr>
                <a:srgbClr val="CAD88F"/>
              </a:buClr>
              <a:buFontTx/>
              <a:buChar char="–"/>
            </a:pPr>
            <a:r>
              <a:rPr lang="en-US" altLang="en-US">
                <a:solidFill>
                  <a:srgbClr val="376BB3"/>
                </a:solidFill>
                <a:latin typeface="Arial" panose="020B0604020202020204" pitchFamily="34" charset="0"/>
              </a:rPr>
              <a:t>This means that the </a:t>
            </a:r>
            <a:r>
              <a:rPr lang="en-US" altLang="en-US" b="1">
                <a:solidFill>
                  <a:srgbClr val="376BB3"/>
                </a:solidFill>
                <a:latin typeface="Arial" panose="020B0604020202020204" pitchFamily="34" charset="0"/>
              </a:rPr>
              <a:t>sum of the subscripts for the products must equal the sum of the subscripts for the reactants</a:t>
            </a:r>
            <a:r>
              <a:rPr lang="en-US" altLang="en-US">
                <a:solidFill>
                  <a:srgbClr val="376BB3"/>
                </a:solidFill>
                <a:latin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70797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56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6380" grpId="0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altLang="en-US" sz="1400" dirty="0">
              <a:latin typeface="Times New Roman" panose="02020603050405020304" pitchFamily="18" charset="0"/>
            </a:endParaRP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 altLang="en-US" i="0" dirty="0"/>
          </a:p>
        </p:txBody>
      </p:sp>
      <p:sp>
        <p:nvSpPr>
          <p:cNvPr id="358408" name="Rectangle 103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Nuclear Equations</a:t>
            </a:r>
          </a:p>
        </p:txBody>
      </p:sp>
      <p:sp>
        <p:nvSpPr>
          <p:cNvPr id="358409" name="Rectangle 103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A </a:t>
            </a:r>
            <a:r>
              <a:rPr lang="en-US" altLang="en-US" b="1"/>
              <a:t>nuclear equation</a:t>
            </a:r>
            <a:r>
              <a:rPr lang="en-US" altLang="en-US"/>
              <a:t> is a symbolic representation of a nuclear reaction using nuclide symbols.</a:t>
            </a:r>
          </a:p>
        </p:txBody>
      </p:sp>
      <p:sp>
        <p:nvSpPr>
          <p:cNvPr id="358404" name="Rectangle 1028"/>
          <p:cNvSpPr>
            <a:spLocks noChangeArrowheads="1"/>
          </p:cNvSpPr>
          <p:nvPr/>
        </p:nvSpPr>
        <p:spPr bwMode="auto">
          <a:xfrm>
            <a:off x="2132012" y="3354388"/>
            <a:ext cx="8153400" cy="411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1">
              <a:spcBef>
                <a:spcPct val="20000"/>
              </a:spcBef>
              <a:buClr>
                <a:srgbClr val="CAD88F"/>
              </a:buClr>
              <a:buFontTx/>
              <a:buChar char="–"/>
            </a:pPr>
            <a:r>
              <a:rPr lang="en-US" altLang="en-US">
                <a:solidFill>
                  <a:srgbClr val="376BB3"/>
                </a:solidFill>
                <a:latin typeface="Arial" panose="020B0604020202020204" pitchFamily="34" charset="0"/>
              </a:rPr>
              <a:t>The total </a:t>
            </a:r>
            <a:r>
              <a:rPr lang="en-US" altLang="en-US" b="1">
                <a:solidFill>
                  <a:srgbClr val="376BB3"/>
                </a:solidFill>
                <a:latin typeface="Arial" panose="020B0604020202020204" pitchFamily="34" charset="0"/>
              </a:rPr>
              <a:t>number of nucleons </a:t>
            </a:r>
            <a:r>
              <a:rPr lang="en-US" altLang="en-US">
                <a:solidFill>
                  <a:srgbClr val="376BB3"/>
                </a:solidFill>
                <a:latin typeface="Arial" panose="020B0604020202020204" pitchFamily="34" charset="0"/>
              </a:rPr>
              <a:t>is also conserved during a nuclear reaction.</a:t>
            </a:r>
          </a:p>
        </p:txBody>
      </p:sp>
      <p:graphicFrame>
        <p:nvGraphicFramePr>
          <p:cNvPr id="358405" name="Object 1029"/>
          <p:cNvGraphicFramePr>
            <a:graphicFrameLocks noChangeAspect="1"/>
          </p:cNvGraphicFramePr>
          <p:nvPr/>
        </p:nvGraphicFramePr>
        <p:xfrm>
          <a:off x="5954712" y="3117850"/>
          <a:ext cx="27940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89" name="Equation" r:id="rId4" imgW="279360" imgH="622080" progId="Equation.3">
                  <p:embed/>
                </p:oleObj>
              </mc:Choice>
              <mc:Fallback>
                <p:oleObj name="Equation" r:id="rId4" imgW="279360" imgH="622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54712" y="3117850"/>
                        <a:ext cx="279400" cy="622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406" name="Rectangle 1030"/>
          <p:cNvSpPr>
            <a:spLocks noChangeArrowheads="1"/>
          </p:cNvSpPr>
          <p:nvPr/>
        </p:nvSpPr>
        <p:spPr bwMode="auto">
          <a:xfrm>
            <a:off x="2132012" y="3963988"/>
            <a:ext cx="8153400" cy="411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1">
              <a:spcBef>
                <a:spcPct val="20000"/>
              </a:spcBef>
            </a:pPr>
            <a:endParaRPr lang="en-US" altLang="en-US" sz="2800"/>
          </a:p>
        </p:txBody>
      </p:sp>
      <p:sp>
        <p:nvSpPr>
          <p:cNvPr id="358407" name="Rectangle 1031"/>
          <p:cNvSpPr>
            <a:spLocks noChangeArrowheads="1"/>
          </p:cNvSpPr>
          <p:nvPr/>
        </p:nvSpPr>
        <p:spPr bwMode="auto">
          <a:xfrm>
            <a:off x="2132012" y="4364038"/>
            <a:ext cx="8153400" cy="411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1">
              <a:spcBef>
                <a:spcPct val="20000"/>
              </a:spcBef>
              <a:buClr>
                <a:srgbClr val="CAD88F"/>
              </a:buClr>
              <a:buFontTx/>
              <a:buChar char="–"/>
            </a:pPr>
            <a:r>
              <a:rPr lang="en-US" altLang="en-US">
                <a:solidFill>
                  <a:srgbClr val="376BB3"/>
                </a:solidFill>
                <a:latin typeface="Arial" panose="020B0604020202020204" pitchFamily="34" charset="0"/>
              </a:rPr>
              <a:t>This means that the </a:t>
            </a:r>
            <a:r>
              <a:rPr lang="en-US" altLang="en-US" b="1">
                <a:solidFill>
                  <a:srgbClr val="376BB3"/>
                </a:solidFill>
                <a:latin typeface="Arial" panose="020B0604020202020204" pitchFamily="34" charset="0"/>
              </a:rPr>
              <a:t>sum of the </a:t>
            </a:r>
            <a:r>
              <a:rPr lang="en-US" altLang="en-US" b="1" u="sng">
                <a:solidFill>
                  <a:srgbClr val="376BB3"/>
                </a:solidFill>
                <a:latin typeface="Arial" panose="020B0604020202020204" pitchFamily="34" charset="0"/>
              </a:rPr>
              <a:t>superscripts</a:t>
            </a:r>
            <a:r>
              <a:rPr lang="en-US" altLang="en-US" b="1">
                <a:solidFill>
                  <a:srgbClr val="376BB3"/>
                </a:solidFill>
                <a:latin typeface="Arial" panose="020B0604020202020204" pitchFamily="34" charset="0"/>
              </a:rPr>
              <a:t> for the products must equal the sum of the </a:t>
            </a:r>
            <a:r>
              <a:rPr lang="en-US" altLang="en-US" b="1" u="sng">
                <a:solidFill>
                  <a:srgbClr val="376BB3"/>
                </a:solidFill>
                <a:latin typeface="Arial" panose="020B0604020202020204" pitchFamily="34" charset="0"/>
              </a:rPr>
              <a:t>superscripts</a:t>
            </a:r>
            <a:r>
              <a:rPr lang="en-US" altLang="en-US" b="1">
                <a:solidFill>
                  <a:srgbClr val="376BB3"/>
                </a:solidFill>
                <a:latin typeface="Arial" panose="020B0604020202020204" pitchFamily="34" charset="0"/>
              </a:rPr>
              <a:t> for the reactants</a:t>
            </a:r>
            <a:r>
              <a:rPr lang="en-US" altLang="en-US">
                <a:solidFill>
                  <a:srgbClr val="376BB3"/>
                </a:solidFill>
                <a:latin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46188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58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07" grpId="0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altLang="en-US" sz="1400" dirty="0">
              <a:latin typeface="Times New Roman" panose="02020603050405020304" pitchFamily="18" charset="0"/>
            </a:endParaRP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 altLang="en-US" i="0" dirty="0"/>
          </a:p>
        </p:txBody>
      </p:sp>
      <p:sp>
        <p:nvSpPr>
          <p:cNvPr id="360456" name="Rectangle 103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Nuclear Equations</a:t>
            </a:r>
          </a:p>
        </p:txBody>
      </p:sp>
      <p:sp>
        <p:nvSpPr>
          <p:cNvPr id="360457" name="Rectangle 103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A </a:t>
            </a:r>
            <a:r>
              <a:rPr lang="en-US" altLang="en-US" b="1"/>
              <a:t>nuclear equation</a:t>
            </a:r>
            <a:r>
              <a:rPr lang="en-US" altLang="en-US"/>
              <a:t> is a symbolic representation of a nuclear reaction using nuclide symbols.</a:t>
            </a:r>
          </a:p>
        </p:txBody>
      </p:sp>
      <p:sp>
        <p:nvSpPr>
          <p:cNvPr id="360452" name="Rectangle 1028"/>
          <p:cNvSpPr>
            <a:spLocks noChangeArrowheads="1"/>
          </p:cNvSpPr>
          <p:nvPr/>
        </p:nvSpPr>
        <p:spPr bwMode="auto">
          <a:xfrm>
            <a:off x="2132012" y="3354388"/>
            <a:ext cx="8153400" cy="411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1">
              <a:spcBef>
                <a:spcPct val="20000"/>
              </a:spcBef>
              <a:buClr>
                <a:srgbClr val="CAD88F"/>
              </a:buClr>
              <a:buFontTx/>
              <a:buChar char="–"/>
            </a:pPr>
            <a:r>
              <a:rPr lang="en-US" altLang="en-US">
                <a:solidFill>
                  <a:srgbClr val="376BB3"/>
                </a:solidFill>
                <a:latin typeface="Arial" panose="020B0604020202020204" pitchFamily="34" charset="0"/>
              </a:rPr>
              <a:t>Note that if all reactants and products but one are known in a nuclear equation, the identity of the missing nucleus (or particle) is easily obtained.</a:t>
            </a:r>
          </a:p>
        </p:txBody>
      </p:sp>
      <p:graphicFrame>
        <p:nvGraphicFramePr>
          <p:cNvPr id="360453" name="Object 1029"/>
          <p:cNvGraphicFramePr>
            <a:graphicFrameLocks noChangeAspect="1"/>
          </p:cNvGraphicFramePr>
          <p:nvPr/>
        </p:nvGraphicFramePr>
        <p:xfrm>
          <a:off x="5954712" y="3117850"/>
          <a:ext cx="27940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13" name="Equation" r:id="rId4" imgW="279360" imgH="622080" progId="Equation.3">
                  <p:embed/>
                </p:oleObj>
              </mc:Choice>
              <mc:Fallback>
                <p:oleObj name="Equation" r:id="rId4" imgW="279360" imgH="622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54712" y="3117850"/>
                        <a:ext cx="279400" cy="622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0454" name="Rectangle 1030"/>
          <p:cNvSpPr>
            <a:spLocks noChangeArrowheads="1"/>
          </p:cNvSpPr>
          <p:nvPr/>
        </p:nvSpPr>
        <p:spPr bwMode="auto">
          <a:xfrm>
            <a:off x="2132012" y="3963988"/>
            <a:ext cx="8153400" cy="411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1">
              <a:spcBef>
                <a:spcPct val="20000"/>
              </a:spcBef>
            </a:pPr>
            <a:endParaRPr lang="en-US" altLang="en-US" sz="2800"/>
          </a:p>
        </p:txBody>
      </p:sp>
      <p:sp>
        <p:nvSpPr>
          <p:cNvPr id="360455" name="Rectangle 1031"/>
          <p:cNvSpPr>
            <a:spLocks noChangeArrowheads="1"/>
          </p:cNvSpPr>
          <p:nvPr/>
        </p:nvSpPr>
        <p:spPr bwMode="auto">
          <a:xfrm>
            <a:off x="2132012" y="4745038"/>
            <a:ext cx="8153400" cy="411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1">
              <a:spcBef>
                <a:spcPct val="20000"/>
              </a:spcBef>
              <a:buClr>
                <a:srgbClr val="CAD88F"/>
              </a:buClr>
              <a:buFontTx/>
              <a:buChar char="–"/>
            </a:pPr>
            <a:r>
              <a:rPr lang="en-US" altLang="en-US">
                <a:solidFill>
                  <a:srgbClr val="376BB3"/>
                </a:solidFill>
                <a:latin typeface="Arial" panose="020B0604020202020204" pitchFamily="34" charset="0"/>
              </a:rPr>
              <a:t>This is illustrated in the next example.</a:t>
            </a:r>
          </a:p>
        </p:txBody>
      </p:sp>
    </p:spTree>
    <p:extLst>
      <p:ext uri="{BB962C8B-B14F-4D97-AF65-F5344CB8AC3E}">
        <p14:creationId xmlns:p14="http://schemas.microsoft.com/office/powerpoint/2010/main" val="1803092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60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0455" grpId="0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960812" y="6356351"/>
            <a:ext cx="1218883" cy="365125"/>
          </a:xfrm>
        </p:spPr>
        <p:txBody>
          <a:bodyPr/>
          <a:lstStyle/>
          <a:p>
            <a:endParaRPr lang="en-US" altLang="en-US" sz="1400" dirty="0">
              <a:latin typeface="Times New Roman" panose="02020603050405020304" pitchFamily="18" charset="0"/>
            </a:endParaRPr>
          </a:p>
        </p:txBody>
      </p:sp>
      <p:sp>
        <p:nvSpPr>
          <p:cNvPr id="13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 altLang="en-US" i="0" dirty="0"/>
          </a:p>
        </p:txBody>
      </p:sp>
      <p:sp>
        <p:nvSpPr>
          <p:cNvPr id="362509" name="Rectangle 103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 Problem To Consider</a:t>
            </a:r>
          </a:p>
        </p:txBody>
      </p:sp>
      <p:sp>
        <p:nvSpPr>
          <p:cNvPr id="362510" name="Rectangle 1038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Technetium-99 is a long-lived radioactive isotope of technetium. Each nucleus decays by emitting one beta particle. What is the product nucleus?</a:t>
            </a:r>
          </a:p>
        </p:txBody>
      </p:sp>
      <p:graphicFrame>
        <p:nvGraphicFramePr>
          <p:cNvPr id="362501" name="Object 1029"/>
          <p:cNvGraphicFramePr>
            <a:graphicFrameLocks noChangeAspect="1"/>
          </p:cNvGraphicFramePr>
          <p:nvPr/>
        </p:nvGraphicFramePr>
        <p:xfrm>
          <a:off x="5954712" y="3117850"/>
          <a:ext cx="27940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59" name="Equation" r:id="rId4" imgW="279360" imgH="622080" progId="Equation.3">
                  <p:embed/>
                </p:oleObj>
              </mc:Choice>
              <mc:Fallback>
                <p:oleObj name="Equation" r:id="rId4" imgW="279360" imgH="622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54712" y="3117850"/>
                        <a:ext cx="279400" cy="622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2502" name="Rectangle 1030"/>
          <p:cNvSpPr>
            <a:spLocks noChangeArrowheads="1"/>
          </p:cNvSpPr>
          <p:nvPr/>
        </p:nvSpPr>
        <p:spPr bwMode="auto">
          <a:xfrm>
            <a:off x="2132012" y="3963988"/>
            <a:ext cx="8153400" cy="411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1">
              <a:spcBef>
                <a:spcPct val="20000"/>
              </a:spcBef>
            </a:pPr>
            <a:endParaRPr lang="en-US" altLang="en-US" sz="2800"/>
          </a:p>
        </p:txBody>
      </p:sp>
      <p:grpSp>
        <p:nvGrpSpPr>
          <p:cNvPr id="362505" name="Group 1033"/>
          <p:cNvGrpSpPr>
            <a:grpSpLocks/>
          </p:cNvGrpSpPr>
          <p:nvPr/>
        </p:nvGrpSpPr>
        <p:grpSpPr bwMode="auto">
          <a:xfrm>
            <a:off x="2132012" y="3259138"/>
            <a:ext cx="8153400" cy="4113212"/>
            <a:chOff x="384" y="2053"/>
            <a:chExt cx="5136" cy="2591"/>
          </a:xfrm>
        </p:grpSpPr>
        <p:sp>
          <p:nvSpPr>
            <p:cNvPr id="362500" name="Rectangle 1028"/>
            <p:cNvSpPr>
              <a:spLocks noChangeArrowheads="1"/>
            </p:cNvSpPr>
            <p:nvPr/>
          </p:nvSpPr>
          <p:spPr bwMode="auto">
            <a:xfrm>
              <a:off x="384" y="2053"/>
              <a:ext cx="5136" cy="25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marL="342900" indent="-342900"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lvl="1">
                <a:spcBef>
                  <a:spcPct val="20000"/>
                </a:spcBef>
                <a:buClr>
                  <a:srgbClr val="CAD88F"/>
                </a:buClr>
                <a:buFontTx/>
                <a:buChar char="–"/>
              </a:pPr>
              <a:r>
                <a:rPr lang="en-US" altLang="en-US">
                  <a:solidFill>
                    <a:srgbClr val="376BB3"/>
                  </a:solidFill>
                  <a:latin typeface="Arial" panose="020B0604020202020204" pitchFamily="34" charset="0"/>
                </a:rPr>
                <a:t>The nuclear equation is</a:t>
              </a:r>
            </a:p>
          </p:txBody>
        </p:sp>
        <p:graphicFrame>
          <p:nvGraphicFramePr>
            <p:cNvPr id="362504" name="Object 1032"/>
            <p:cNvGraphicFramePr>
              <a:graphicFrameLocks noChangeAspect="1"/>
            </p:cNvGraphicFramePr>
            <p:nvPr/>
          </p:nvGraphicFramePr>
          <p:xfrm>
            <a:off x="1796" y="2488"/>
            <a:ext cx="2168" cy="4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2260" name="Equation" r:id="rId6" imgW="3441600" imgH="736560" progId="Equation.3">
                    <p:embed/>
                  </p:oleObj>
                </mc:Choice>
                <mc:Fallback>
                  <p:oleObj name="Equation" r:id="rId6" imgW="3441600" imgH="73656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96" y="2488"/>
                          <a:ext cx="2168" cy="46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62508" name="Group 1036"/>
          <p:cNvGrpSpPr>
            <a:grpSpLocks/>
          </p:cNvGrpSpPr>
          <p:nvPr/>
        </p:nvGrpSpPr>
        <p:grpSpPr bwMode="auto">
          <a:xfrm>
            <a:off x="2132012" y="4916488"/>
            <a:ext cx="8153400" cy="4113212"/>
            <a:chOff x="384" y="3097"/>
            <a:chExt cx="5136" cy="2591"/>
          </a:xfrm>
        </p:grpSpPr>
        <p:sp>
          <p:nvSpPr>
            <p:cNvPr id="362506" name="Rectangle 1034"/>
            <p:cNvSpPr>
              <a:spLocks noChangeArrowheads="1"/>
            </p:cNvSpPr>
            <p:nvPr/>
          </p:nvSpPr>
          <p:spPr bwMode="auto">
            <a:xfrm>
              <a:off x="384" y="3097"/>
              <a:ext cx="5136" cy="25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marL="342900" indent="-342900"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lvl="1">
                <a:spcBef>
                  <a:spcPct val="20000"/>
                </a:spcBef>
                <a:buClr>
                  <a:srgbClr val="CAD88F"/>
                </a:buClr>
                <a:buFontTx/>
                <a:buChar char="–"/>
              </a:pPr>
              <a:r>
                <a:rPr lang="en-US" altLang="en-US">
                  <a:solidFill>
                    <a:srgbClr val="376BB3"/>
                  </a:solidFill>
                  <a:latin typeface="Arial" panose="020B0604020202020204" pitchFamily="34" charset="0"/>
                </a:rPr>
                <a:t>From the superscripts, you can write</a:t>
              </a:r>
            </a:p>
          </p:txBody>
        </p:sp>
        <p:graphicFrame>
          <p:nvGraphicFramePr>
            <p:cNvPr id="362507" name="Object 1035"/>
            <p:cNvGraphicFramePr>
              <a:graphicFrameLocks noChangeAspect="1"/>
            </p:cNvGraphicFramePr>
            <p:nvPr/>
          </p:nvGraphicFramePr>
          <p:xfrm>
            <a:off x="1160" y="3592"/>
            <a:ext cx="3440" cy="3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2261" name="Equation" r:id="rId8" imgW="5460840" imgH="545760" progId="Equation.3">
                    <p:embed/>
                  </p:oleObj>
                </mc:Choice>
                <mc:Fallback>
                  <p:oleObj name="Equation" r:id="rId8" imgW="5460840" imgH="54576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60" y="3592"/>
                          <a:ext cx="3440" cy="34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061071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62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62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 altLang="en-US" i="0" dirty="0"/>
          </a:p>
        </p:txBody>
      </p:sp>
      <p:sp>
        <p:nvSpPr>
          <p:cNvPr id="366604" name="Rectangle 103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 Problem To Consider</a:t>
            </a:r>
          </a:p>
        </p:txBody>
      </p:sp>
      <p:sp>
        <p:nvSpPr>
          <p:cNvPr id="366605" name="Rectangle 103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Technetium-99 is a long-lived radioactive isotope of technetium. Each nucleus decays by emitting one beta particle. What is the product nucleus?</a:t>
            </a:r>
          </a:p>
        </p:txBody>
      </p:sp>
      <p:graphicFrame>
        <p:nvGraphicFramePr>
          <p:cNvPr id="366596" name="Object 1028"/>
          <p:cNvGraphicFramePr>
            <a:graphicFrameLocks noChangeAspect="1"/>
          </p:cNvGraphicFramePr>
          <p:nvPr/>
        </p:nvGraphicFramePr>
        <p:xfrm>
          <a:off x="5954712" y="3117850"/>
          <a:ext cx="27940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83" name="Equation" r:id="rId4" imgW="279360" imgH="622080" progId="Equation.3">
                  <p:embed/>
                </p:oleObj>
              </mc:Choice>
              <mc:Fallback>
                <p:oleObj name="Equation" r:id="rId4" imgW="279360" imgH="622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54712" y="3117850"/>
                        <a:ext cx="279400" cy="622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6597" name="Rectangle 1029"/>
          <p:cNvSpPr>
            <a:spLocks noChangeArrowheads="1"/>
          </p:cNvSpPr>
          <p:nvPr/>
        </p:nvSpPr>
        <p:spPr bwMode="auto">
          <a:xfrm>
            <a:off x="2132012" y="3963988"/>
            <a:ext cx="8153400" cy="411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1">
              <a:spcBef>
                <a:spcPct val="20000"/>
              </a:spcBef>
            </a:pPr>
            <a:endParaRPr lang="en-US" altLang="en-US" sz="2800"/>
          </a:p>
        </p:txBody>
      </p:sp>
      <p:grpSp>
        <p:nvGrpSpPr>
          <p:cNvPr id="366598" name="Group 1030"/>
          <p:cNvGrpSpPr>
            <a:grpSpLocks/>
          </p:cNvGrpSpPr>
          <p:nvPr/>
        </p:nvGrpSpPr>
        <p:grpSpPr bwMode="auto">
          <a:xfrm>
            <a:off x="2132012" y="3259138"/>
            <a:ext cx="8153400" cy="4113212"/>
            <a:chOff x="384" y="2053"/>
            <a:chExt cx="5136" cy="2591"/>
          </a:xfrm>
        </p:grpSpPr>
        <p:sp>
          <p:nvSpPr>
            <p:cNvPr id="366599" name="Rectangle 1031"/>
            <p:cNvSpPr>
              <a:spLocks noChangeArrowheads="1"/>
            </p:cNvSpPr>
            <p:nvPr/>
          </p:nvSpPr>
          <p:spPr bwMode="auto">
            <a:xfrm>
              <a:off x="384" y="2053"/>
              <a:ext cx="5136" cy="25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marL="342900" indent="-342900"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lvl="1">
                <a:spcBef>
                  <a:spcPct val="20000"/>
                </a:spcBef>
                <a:buClr>
                  <a:srgbClr val="CAD88F"/>
                </a:buClr>
                <a:buFontTx/>
                <a:buChar char="–"/>
              </a:pPr>
              <a:r>
                <a:rPr lang="en-US" altLang="en-US" dirty="0">
                  <a:solidFill>
                    <a:srgbClr val="376BB3"/>
                  </a:solidFill>
                  <a:latin typeface="Arial" panose="020B0604020202020204" pitchFamily="34" charset="0"/>
                </a:rPr>
                <a:t>The nuclear equation is</a:t>
              </a:r>
            </a:p>
          </p:txBody>
        </p:sp>
        <p:graphicFrame>
          <p:nvGraphicFramePr>
            <p:cNvPr id="366600" name="Object 1032"/>
            <p:cNvGraphicFramePr>
              <a:graphicFrameLocks noChangeAspect="1"/>
            </p:cNvGraphicFramePr>
            <p:nvPr/>
          </p:nvGraphicFramePr>
          <p:xfrm>
            <a:off x="1796" y="2488"/>
            <a:ext cx="2168" cy="4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3284" name="Equation" r:id="rId6" imgW="3441600" imgH="736560" progId="Equation.3">
                    <p:embed/>
                  </p:oleObj>
                </mc:Choice>
                <mc:Fallback>
                  <p:oleObj name="Equation" r:id="rId6" imgW="3441600" imgH="73656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96" y="2488"/>
                          <a:ext cx="2168" cy="46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66602" name="Rectangle 1034"/>
          <p:cNvSpPr>
            <a:spLocks noChangeArrowheads="1"/>
          </p:cNvSpPr>
          <p:nvPr/>
        </p:nvSpPr>
        <p:spPr bwMode="auto">
          <a:xfrm>
            <a:off x="2132012" y="4916488"/>
            <a:ext cx="8153400" cy="411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1">
              <a:spcBef>
                <a:spcPct val="20000"/>
              </a:spcBef>
              <a:buClr>
                <a:srgbClr val="CAD88F"/>
              </a:buClr>
              <a:buFontTx/>
              <a:buChar char="–"/>
            </a:pPr>
            <a:r>
              <a:rPr lang="en-US" altLang="en-US">
                <a:solidFill>
                  <a:srgbClr val="376BB3"/>
                </a:solidFill>
                <a:latin typeface="Arial" panose="020B0604020202020204" pitchFamily="34" charset="0"/>
              </a:rPr>
              <a:t>Similarly, from the subscripts, you get</a:t>
            </a:r>
          </a:p>
        </p:txBody>
      </p:sp>
      <p:graphicFrame>
        <p:nvGraphicFramePr>
          <p:cNvPr id="366603" name="Object 10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3989482"/>
              </p:ext>
            </p:extLst>
          </p:nvPr>
        </p:nvGraphicFramePr>
        <p:xfrm>
          <a:off x="2513012" y="5702300"/>
          <a:ext cx="7162800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85" name="Equation" r:id="rId8" imgW="7162560" imgH="545760" progId="Equation.3">
                  <p:embed/>
                </p:oleObj>
              </mc:Choice>
              <mc:Fallback>
                <p:oleObj name="Equation" r:id="rId8" imgW="7162560" imgH="5457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3012" y="5702300"/>
                        <a:ext cx="7162800" cy="54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58218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altLang="en-US" sz="1400" dirty="0">
              <a:latin typeface="Times New Roman" panose="02020603050405020304" pitchFamily="18" charset="0"/>
            </a:endParaRPr>
          </a:p>
        </p:txBody>
      </p:sp>
      <p:sp>
        <p:nvSpPr>
          <p:cNvPr id="12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 altLang="en-US" i="0" dirty="0"/>
          </a:p>
        </p:txBody>
      </p:sp>
      <p:sp>
        <p:nvSpPr>
          <p:cNvPr id="368655" name="Rectangle 103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 Problem To Consider</a:t>
            </a:r>
          </a:p>
        </p:txBody>
      </p:sp>
      <p:sp>
        <p:nvSpPr>
          <p:cNvPr id="368656" name="Rectangle 1040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Technetium-99 is a long-lived radioactive isotope of technetium. Each nucleus decays by emitting one beta particle. What is the product nucleus?</a:t>
            </a:r>
          </a:p>
        </p:txBody>
      </p:sp>
      <p:graphicFrame>
        <p:nvGraphicFramePr>
          <p:cNvPr id="368644" name="Object 1028"/>
          <p:cNvGraphicFramePr>
            <a:graphicFrameLocks noChangeAspect="1"/>
          </p:cNvGraphicFramePr>
          <p:nvPr/>
        </p:nvGraphicFramePr>
        <p:xfrm>
          <a:off x="5954712" y="3117850"/>
          <a:ext cx="27940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07" name="Equation" r:id="rId4" imgW="279360" imgH="622080" progId="Equation.3">
                  <p:embed/>
                </p:oleObj>
              </mc:Choice>
              <mc:Fallback>
                <p:oleObj name="Equation" r:id="rId4" imgW="279360" imgH="622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54712" y="3117850"/>
                        <a:ext cx="279400" cy="622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645" name="Rectangle 1029"/>
          <p:cNvSpPr>
            <a:spLocks noChangeArrowheads="1"/>
          </p:cNvSpPr>
          <p:nvPr/>
        </p:nvSpPr>
        <p:spPr bwMode="auto">
          <a:xfrm>
            <a:off x="2132012" y="3963988"/>
            <a:ext cx="8153400" cy="411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1">
              <a:spcBef>
                <a:spcPct val="20000"/>
              </a:spcBef>
            </a:pPr>
            <a:endParaRPr lang="en-US" altLang="en-US" sz="2800"/>
          </a:p>
        </p:txBody>
      </p:sp>
      <p:grpSp>
        <p:nvGrpSpPr>
          <p:cNvPr id="368646" name="Group 1030"/>
          <p:cNvGrpSpPr>
            <a:grpSpLocks/>
          </p:cNvGrpSpPr>
          <p:nvPr/>
        </p:nvGrpSpPr>
        <p:grpSpPr bwMode="auto">
          <a:xfrm>
            <a:off x="2132012" y="3259138"/>
            <a:ext cx="8153400" cy="4113212"/>
            <a:chOff x="384" y="2053"/>
            <a:chExt cx="5136" cy="2591"/>
          </a:xfrm>
        </p:grpSpPr>
        <p:sp>
          <p:nvSpPr>
            <p:cNvPr id="368647" name="Rectangle 1031"/>
            <p:cNvSpPr>
              <a:spLocks noChangeArrowheads="1"/>
            </p:cNvSpPr>
            <p:nvPr/>
          </p:nvSpPr>
          <p:spPr bwMode="auto">
            <a:xfrm>
              <a:off x="384" y="2053"/>
              <a:ext cx="5136" cy="25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marL="342900" indent="-342900"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lvl="1">
                <a:spcBef>
                  <a:spcPct val="20000"/>
                </a:spcBef>
                <a:buClr>
                  <a:srgbClr val="CAD88F"/>
                </a:buClr>
                <a:buFontTx/>
                <a:buChar char="–"/>
              </a:pPr>
              <a:r>
                <a:rPr lang="en-US" altLang="en-US">
                  <a:solidFill>
                    <a:srgbClr val="376BB3"/>
                  </a:solidFill>
                  <a:latin typeface="Arial" panose="020B0604020202020204" pitchFamily="34" charset="0"/>
                </a:rPr>
                <a:t>The nuclear equation is</a:t>
              </a:r>
            </a:p>
          </p:txBody>
        </p:sp>
        <p:graphicFrame>
          <p:nvGraphicFramePr>
            <p:cNvPr id="368648" name="Object 1032"/>
            <p:cNvGraphicFramePr>
              <a:graphicFrameLocks noChangeAspect="1"/>
            </p:cNvGraphicFramePr>
            <p:nvPr/>
          </p:nvGraphicFramePr>
          <p:xfrm>
            <a:off x="1796" y="2488"/>
            <a:ext cx="2168" cy="4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4308" name="Equation" r:id="rId6" imgW="3441600" imgH="736560" progId="Equation.3">
                    <p:embed/>
                  </p:oleObj>
                </mc:Choice>
                <mc:Fallback>
                  <p:oleObj name="Equation" r:id="rId6" imgW="3441600" imgH="73656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96" y="2488"/>
                          <a:ext cx="2168" cy="46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68649" name="Rectangle 1033"/>
          <p:cNvSpPr>
            <a:spLocks noChangeArrowheads="1"/>
          </p:cNvSpPr>
          <p:nvPr/>
        </p:nvSpPr>
        <p:spPr bwMode="auto">
          <a:xfrm>
            <a:off x="2132012" y="4916488"/>
            <a:ext cx="8153400" cy="411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1">
              <a:spcBef>
                <a:spcPct val="20000"/>
              </a:spcBef>
              <a:buClr>
                <a:srgbClr val="CAD88F"/>
              </a:buClr>
              <a:buFontTx/>
              <a:buChar char="–"/>
            </a:pPr>
            <a:r>
              <a:rPr lang="en-US" altLang="en-US">
                <a:solidFill>
                  <a:srgbClr val="376BB3"/>
                </a:solidFill>
                <a:latin typeface="Arial" panose="020B0604020202020204" pitchFamily="34" charset="0"/>
              </a:rPr>
              <a:t>Hence A = 99 and Z = 44, so the product is  </a:t>
            </a:r>
          </a:p>
        </p:txBody>
      </p:sp>
      <p:graphicFrame>
        <p:nvGraphicFramePr>
          <p:cNvPr id="368654" name="Object 1038"/>
          <p:cNvGraphicFramePr>
            <a:graphicFrameLocks noChangeAspect="1"/>
          </p:cNvGraphicFramePr>
          <p:nvPr/>
        </p:nvGraphicFramePr>
        <p:xfrm>
          <a:off x="5510213" y="5581651"/>
          <a:ext cx="1050925" cy="65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09" name="Equation" r:id="rId8" imgW="1168200" imgH="723600" progId="Equation.3">
                  <p:embed/>
                </p:oleObj>
              </mc:Choice>
              <mc:Fallback>
                <p:oleObj name="Equation" r:id="rId8" imgW="1168200" imgH="723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10213" y="5581651"/>
                        <a:ext cx="1050925" cy="650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38659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altLang="en-US" sz="1400" dirty="0">
              <a:latin typeface="Times New Roman" panose="02020603050405020304" pitchFamily="18" charset="0"/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/>
              <a:t>Presentation of Lecture Outlines,</a:t>
            </a:r>
            <a:r>
              <a:rPr lang="en-US" altLang="en-US" i="0"/>
              <a:t> 21</a:t>
            </a:r>
            <a:r>
              <a:rPr lang="en-US" altLang="en-US" i="0">
                <a:cs typeface="Arial" panose="020B0604020202020204" pitchFamily="34" charset="0"/>
              </a:rPr>
              <a:t>–</a:t>
            </a:r>
            <a:fld id="{4C442CEE-D966-4BD4-802A-98CDE51331EC}" type="slidenum">
              <a:rPr lang="en-US" altLang="en-US" i="0"/>
              <a:pPr/>
              <a:t>46</a:t>
            </a:fld>
            <a:endParaRPr lang="en-US" altLang="en-US" i="0"/>
          </a:p>
        </p:txBody>
      </p:sp>
      <p:sp>
        <p:nvSpPr>
          <p:cNvPr id="6166" name="Rectangle 2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Nuclear Chemistry</a:t>
            </a:r>
          </a:p>
        </p:txBody>
      </p:sp>
      <p:sp>
        <p:nvSpPr>
          <p:cNvPr id="6167" name="Rectangle 2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6164" name="Rectangle 20"/>
          <p:cNvSpPr>
            <a:spLocks noChangeArrowheads="1"/>
          </p:cNvSpPr>
          <p:nvPr/>
        </p:nvSpPr>
        <p:spPr bwMode="auto">
          <a:xfrm>
            <a:off x="2132013" y="2819401"/>
            <a:ext cx="7769225" cy="411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1">
              <a:spcBef>
                <a:spcPct val="20000"/>
              </a:spcBef>
              <a:buClr>
                <a:srgbClr val="CAD88F"/>
              </a:buClr>
              <a:buFontTx/>
              <a:buChar char="–"/>
            </a:pPr>
            <a:r>
              <a:rPr lang="en-US" altLang="en-US" b="1">
                <a:solidFill>
                  <a:srgbClr val="376BB3"/>
                </a:solidFill>
                <a:latin typeface="Arial" panose="020B0604020202020204" pitchFamily="34" charset="0"/>
              </a:rPr>
              <a:t>Radioactive decay</a:t>
            </a:r>
            <a:r>
              <a:rPr lang="en-US" altLang="en-US">
                <a:solidFill>
                  <a:srgbClr val="376BB3"/>
                </a:solidFill>
                <a:latin typeface="Arial" panose="020B0604020202020204" pitchFamily="34" charset="0"/>
              </a:rPr>
              <a:t> is the process in which a nucleus spontaneously disintegrates, giving off radiation. </a:t>
            </a:r>
          </a:p>
        </p:txBody>
      </p:sp>
      <p:sp>
        <p:nvSpPr>
          <p:cNvPr id="6165" name="Rectangle 21"/>
          <p:cNvSpPr>
            <a:spLocks noChangeArrowheads="1"/>
          </p:cNvSpPr>
          <p:nvPr/>
        </p:nvSpPr>
        <p:spPr bwMode="auto">
          <a:xfrm>
            <a:off x="2132013" y="4421188"/>
            <a:ext cx="7769225" cy="411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1">
              <a:spcBef>
                <a:spcPct val="20000"/>
              </a:spcBef>
              <a:buClr>
                <a:srgbClr val="CAD88F"/>
              </a:buClr>
              <a:buFontTx/>
              <a:buChar char="–"/>
            </a:pPr>
            <a:endParaRPr lang="en-US" altLang="en-US" dirty="0">
              <a:solidFill>
                <a:srgbClr val="376BB3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1690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1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64" grpId="0" build="p" bldLvl="2" autoUpdateAnimBg="0"/>
      <p:bldP spid="6165" grpId="0" build="p" bldLvl="2" autoUpdateAnimBg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altLang="en-US" sz="1400" dirty="0">
              <a:latin typeface="Times New Roman" panose="02020603050405020304" pitchFamily="18" charset="0"/>
            </a:endParaRPr>
          </a:p>
        </p:txBody>
      </p:sp>
      <p:sp>
        <p:nvSpPr>
          <p:cNvPr id="12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 altLang="en-US" i="0" dirty="0"/>
          </a:p>
        </p:txBody>
      </p:sp>
      <p:sp>
        <p:nvSpPr>
          <p:cNvPr id="389131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Types of Radioactive Decay</a:t>
            </a:r>
          </a:p>
        </p:txBody>
      </p:sp>
      <p:sp>
        <p:nvSpPr>
          <p:cNvPr id="389132" name="Rectangle 1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There are </a:t>
            </a:r>
            <a:r>
              <a:rPr lang="en-US" altLang="en-US" b="1"/>
              <a:t>six common types</a:t>
            </a:r>
            <a:r>
              <a:rPr lang="en-US" altLang="en-US"/>
              <a:t> of radioactive decay. </a:t>
            </a:r>
          </a:p>
        </p:txBody>
      </p:sp>
      <p:grpSp>
        <p:nvGrpSpPr>
          <p:cNvPr id="389134" name="Group 14"/>
          <p:cNvGrpSpPr>
            <a:grpSpLocks/>
          </p:cNvGrpSpPr>
          <p:nvPr/>
        </p:nvGrpSpPr>
        <p:grpSpPr bwMode="auto">
          <a:xfrm>
            <a:off x="2132012" y="2949576"/>
            <a:ext cx="8534400" cy="5470525"/>
            <a:chOff x="384" y="1858"/>
            <a:chExt cx="5376" cy="3446"/>
          </a:xfrm>
        </p:grpSpPr>
        <p:sp>
          <p:nvSpPr>
            <p:cNvPr id="389124" name="Rectangle 4"/>
            <p:cNvSpPr>
              <a:spLocks noChangeArrowheads="1"/>
            </p:cNvSpPr>
            <p:nvPr/>
          </p:nvSpPr>
          <p:spPr bwMode="auto">
            <a:xfrm>
              <a:off x="384" y="1858"/>
              <a:ext cx="4584" cy="25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marL="342900" indent="-342900"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lvl="1">
                <a:spcBef>
                  <a:spcPct val="20000"/>
                </a:spcBef>
                <a:buClr>
                  <a:srgbClr val="CAD88F"/>
                </a:buClr>
                <a:buFontTx/>
                <a:buChar char="–"/>
              </a:pPr>
              <a:r>
                <a:rPr lang="en-US" altLang="en-US" b="1" u="sng" dirty="0">
                  <a:solidFill>
                    <a:srgbClr val="376BB3"/>
                  </a:solidFill>
                  <a:latin typeface="Arial" panose="020B0604020202020204" pitchFamily="34" charset="0"/>
                </a:rPr>
                <a:t>Alpha emission</a:t>
              </a:r>
              <a:r>
                <a:rPr lang="en-US" altLang="en-US" u="sng" dirty="0">
                  <a:solidFill>
                    <a:srgbClr val="376BB3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en-US" dirty="0">
                  <a:solidFill>
                    <a:srgbClr val="376BB3"/>
                  </a:solidFill>
                  <a:latin typeface="Arial" panose="020B0604020202020204" pitchFamily="34" charset="0"/>
                </a:rPr>
                <a:t>(abbreviated a): emission of a         nucleus, or alpha particle, from an unstable nucleus.</a:t>
              </a:r>
            </a:p>
          </p:txBody>
        </p:sp>
        <p:grpSp>
          <p:nvGrpSpPr>
            <p:cNvPr id="389133" name="Group 13"/>
            <p:cNvGrpSpPr>
              <a:grpSpLocks/>
            </p:cNvGrpSpPr>
            <p:nvPr/>
          </p:nvGrpSpPr>
          <p:grpSpPr bwMode="auto">
            <a:xfrm>
              <a:off x="384" y="2144"/>
              <a:ext cx="5376" cy="3160"/>
              <a:chOff x="384" y="2144"/>
              <a:chExt cx="5376" cy="3160"/>
            </a:xfrm>
          </p:grpSpPr>
          <p:graphicFrame>
            <p:nvGraphicFramePr>
              <p:cNvPr id="389127" name="Object 7"/>
              <p:cNvGraphicFramePr>
                <a:graphicFrameLocks noChangeAspect="1"/>
              </p:cNvGraphicFramePr>
              <p:nvPr/>
            </p:nvGraphicFramePr>
            <p:xfrm>
              <a:off x="1053" y="2144"/>
              <a:ext cx="369" cy="28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2714" name="Equation" r:id="rId4" imgW="927000" imgH="723600" progId="Equation.3">
                      <p:embed/>
                    </p:oleObj>
                  </mc:Choice>
                  <mc:Fallback>
                    <p:oleObj name="Equation" r:id="rId4" imgW="927000" imgH="7236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053" y="2144"/>
                            <a:ext cx="369" cy="287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pSp>
            <p:nvGrpSpPr>
              <p:cNvPr id="389129" name="Group 9"/>
              <p:cNvGrpSpPr>
                <a:grpSpLocks/>
              </p:cNvGrpSpPr>
              <p:nvPr/>
            </p:nvGrpSpPr>
            <p:grpSpPr bwMode="auto">
              <a:xfrm>
                <a:off x="384" y="2713"/>
                <a:ext cx="5376" cy="2591"/>
                <a:chOff x="384" y="2713"/>
                <a:chExt cx="5376" cy="2591"/>
              </a:xfrm>
            </p:grpSpPr>
            <p:sp>
              <p:nvSpPr>
                <p:cNvPr id="389126" name="Rectangle 6"/>
                <p:cNvSpPr>
                  <a:spLocks noChangeArrowheads="1"/>
                </p:cNvSpPr>
                <p:nvPr/>
              </p:nvSpPr>
              <p:spPr bwMode="auto">
                <a:xfrm>
                  <a:off x="384" y="2713"/>
                  <a:ext cx="5376" cy="259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marL="342900" indent="-342900" algn="l"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algn="l"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algn="l"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algn="l"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algn="l">
                    <a:spcBef>
                      <a:spcPct val="0"/>
                    </a:spcBef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lvl="1">
                    <a:spcBef>
                      <a:spcPct val="20000"/>
                    </a:spcBef>
                    <a:buClr>
                      <a:srgbClr val="CAD88F"/>
                    </a:buClr>
                    <a:buFontTx/>
                    <a:buChar char="–"/>
                  </a:pPr>
                  <a:r>
                    <a:rPr lang="en-US" altLang="en-US">
                      <a:solidFill>
                        <a:srgbClr val="376BB3"/>
                      </a:solidFill>
                      <a:latin typeface="Arial" panose="020B0604020202020204" pitchFamily="34" charset="0"/>
                    </a:rPr>
                    <a:t>An example is the radioactive decay of radium-226.</a:t>
                  </a:r>
                </a:p>
              </p:txBody>
            </p:sp>
            <p:graphicFrame>
              <p:nvGraphicFramePr>
                <p:cNvPr id="389128" name="Object 8"/>
                <p:cNvGraphicFramePr>
                  <a:graphicFrameLocks noChangeAspect="1"/>
                </p:cNvGraphicFramePr>
                <p:nvPr/>
              </p:nvGraphicFramePr>
              <p:xfrm>
                <a:off x="1472" y="3184"/>
                <a:ext cx="2816" cy="464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72715" name="Equation" r:id="rId6" imgW="4470120" imgH="736560" progId="Equation.3">
                        <p:embed/>
                      </p:oleObj>
                    </mc:Choice>
                    <mc:Fallback>
                      <p:oleObj name="Equation" r:id="rId6" imgW="4470120" imgH="736560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7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472" y="3184"/>
                              <a:ext cx="2816" cy="464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</p:grpSp>
      </p:grpSp>
    </p:spTree>
    <p:extLst>
      <p:ext uri="{BB962C8B-B14F-4D97-AF65-F5344CB8AC3E}">
        <p14:creationId xmlns:p14="http://schemas.microsoft.com/office/powerpoint/2010/main" val="2136742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altLang="en-US" sz="1400" dirty="0">
              <a:latin typeface="Times New Roman" panose="02020603050405020304" pitchFamily="18" charset="0"/>
            </a:endParaRP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 altLang="en-US" i="0" dirty="0"/>
          </a:p>
        </p:txBody>
      </p:sp>
      <p:sp>
        <p:nvSpPr>
          <p:cNvPr id="393224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Types of Radioactive Decay</a:t>
            </a:r>
          </a:p>
        </p:txBody>
      </p:sp>
      <p:sp>
        <p:nvSpPr>
          <p:cNvPr id="393225" name="Rectangle 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There are </a:t>
            </a:r>
            <a:r>
              <a:rPr lang="en-US" altLang="en-US" b="1" dirty="0"/>
              <a:t>six common types</a:t>
            </a:r>
            <a:r>
              <a:rPr lang="en-US" altLang="en-US" dirty="0"/>
              <a:t> of radioactive decay. </a:t>
            </a:r>
          </a:p>
        </p:txBody>
      </p:sp>
      <p:sp>
        <p:nvSpPr>
          <p:cNvPr id="393220" name="Rectangle 4"/>
          <p:cNvSpPr>
            <a:spLocks noChangeArrowheads="1"/>
          </p:cNvSpPr>
          <p:nvPr/>
        </p:nvSpPr>
        <p:spPr bwMode="auto">
          <a:xfrm>
            <a:off x="2132012" y="2897188"/>
            <a:ext cx="7277100" cy="411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1">
              <a:spcBef>
                <a:spcPct val="20000"/>
              </a:spcBef>
              <a:buClr>
                <a:srgbClr val="CAD88F"/>
              </a:buClr>
              <a:buFontTx/>
              <a:buChar char="–"/>
            </a:pPr>
            <a:r>
              <a:rPr lang="en-US" altLang="en-US" b="1" u="sng" dirty="0">
                <a:solidFill>
                  <a:srgbClr val="376BB3"/>
                </a:solidFill>
                <a:latin typeface="Arial" panose="020B0604020202020204" pitchFamily="34" charset="0"/>
              </a:rPr>
              <a:t>Beta emission</a:t>
            </a:r>
            <a:r>
              <a:rPr lang="en-US" altLang="en-US" u="sng" dirty="0">
                <a:solidFill>
                  <a:srgbClr val="376BB3"/>
                </a:solidFill>
                <a:latin typeface="Arial" panose="020B0604020202020204" pitchFamily="34" charset="0"/>
              </a:rPr>
              <a:t> </a:t>
            </a:r>
            <a:r>
              <a:rPr lang="en-US" altLang="en-US" dirty="0">
                <a:solidFill>
                  <a:srgbClr val="376BB3"/>
                </a:solidFill>
                <a:latin typeface="Arial" panose="020B0604020202020204" pitchFamily="34" charset="0"/>
              </a:rPr>
              <a:t>(abbreviated</a:t>
            </a:r>
            <a:r>
              <a:rPr lang="en-US" altLang="en-US" sz="2800" dirty="0">
                <a:solidFill>
                  <a:srgbClr val="376BB3"/>
                </a:solidFill>
              </a:rPr>
              <a:t> </a:t>
            </a:r>
            <a:r>
              <a:rPr lang="en-US" altLang="en-US" sz="2800" dirty="0">
                <a:solidFill>
                  <a:srgbClr val="376BB3"/>
                </a:solidFill>
                <a:latin typeface="Symbol" panose="05050102010706020507" pitchFamily="18" charset="2"/>
              </a:rPr>
              <a:t>b </a:t>
            </a:r>
            <a:r>
              <a:rPr lang="en-US" altLang="en-US" dirty="0">
                <a:solidFill>
                  <a:srgbClr val="376BB3"/>
                </a:solidFill>
                <a:latin typeface="Arial" panose="020B0604020202020204" pitchFamily="34" charset="0"/>
              </a:rPr>
              <a:t>or</a:t>
            </a:r>
            <a:r>
              <a:rPr lang="en-US" altLang="en-US" sz="2800" dirty="0">
                <a:solidFill>
                  <a:srgbClr val="376BB3"/>
                </a:solidFill>
              </a:rPr>
              <a:t> </a:t>
            </a:r>
            <a:r>
              <a:rPr lang="en-US" altLang="en-US" sz="2800" dirty="0">
                <a:solidFill>
                  <a:srgbClr val="376BB3"/>
                </a:solidFill>
                <a:latin typeface="Symbol" panose="05050102010706020507" pitchFamily="18" charset="2"/>
              </a:rPr>
              <a:t>b</a:t>
            </a:r>
            <a:r>
              <a:rPr lang="en-US" altLang="en-US" baseline="30000" dirty="0">
                <a:solidFill>
                  <a:srgbClr val="376BB3"/>
                </a:solidFill>
                <a:latin typeface="Arial" panose="020B0604020202020204" pitchFamily="34" charset="0"/>
              </a:rPr>
              <a:t>-</a:t>
            </a:r>
            <a:r>
              <a:rPr lang="en-US" altLang="en-US" dirty="0">
                <a:solidFill>
                  <a:srgbClr val="376BB3"/>
                </a:solidFill>
                <a:latin typeface="Arial" panose="020B0604020202020204" pitchFamily="34" charset="0"/>
              </a:rPr>
              <a:t>): emission of a high speed electron from a stable nucleus.</a:t>
            </a:r>
          </a:p>
        </p:txBody>
      </p:sp>
      <p:grpSp>
        <p:nvGrpSpPr>
          <p:cNvPr id="393221" name="Group 5"/>
          <p:cNvGrpSpPr>
            <a:grpSpLocks/>
          </p:cNvGrpSpPr>
          <p:nvPr/>
        </p:nvGrpSpPr>
        <p:grpSpPr bwMode="auto">
          <a:xfrm>
            <a:off x="2132012" y="4306888"/>
            <a:ext cx="8534400" cy="4113212"/>
            <a:chOff x="384" y="2713"/>
            <a:chExt cx="5376" cy="2591"/>
          </a:xfrm>
        </p:grpSpPr>
        <p:sp>
          <p:nvSpPr>
            <p:cNvPr id="393222" name="Rectangle 6"/>
            <p:cNvSpPr>
              <a:spLocks noChangeArrowheads="1"/>
            </p:cNvSpPr>
            <p:nvPr/>
          </p:nvSpPr>
          <p:spPr bwMode="auto">
            <a:xfrm>
              <a:off x="384" y="2713"/>
              <a:ext cx="5376" cy="25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marL="342900" indent="-342900"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lvl="1">
                <a:spcBef>
                  <a:spcPct val="20000"/>
                </a:spcBef>
                <a:buClr>
                  <a:srgbClr val="CAD88F"/>
                </a:buClr>
                <a:buFontTx/>
                <a:buChar char="–"/>
              </a:pPr>
              <a:r>
                <a:rPr lang="en-US" altLang="en-US">
                  <a:solidFill>
                    <a:srgbClr val="376BB3"/>
                  </a:solidFill>
                  <a:latin typeface="Arial" panose="020B0604020202020204" pitchFamily="34" charset="0"/>
                </a:rPr>
                <a:t>An example is the radioactive decay of carbon-14.</a:t>
              </a:r>
            </a:p>
          </p:txBody>
        </p:sp>
        <p:graphicFrame>
          <p:nvGraphicFramePr>
            <p:cNvPr id="393223" name="Object 7"/>
            <p:cNvGraphicFramePr>
              <a:graphicFrameLocks noChangeAspect="1"/>
            </p:cNvGraphicFramePr>
            <p:nvPr/>
          </p:nvGraphicFramePr>
          <p:xfrm>
            <a:off x="1852" y="3128"/>
            <a:ext cx="2056" cy="4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3734" name="Equation" r:id="rId4" imgW="3263760" imgH="736560" progId="Equation.3">
                    <p:embed/>
                  </p:oleObj>
                </mc:Choice>
                <mc:Fallback>
                  <p:oleObj name="Equation" r:id="rId4" imgW="3263760" imgH="73656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52" y="3128"/>
                          <a:ext cx="2056" cy="46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695689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altLang="en-US" sz="1400" dirty="0">
              <a:latin typeface="Times New Roman" panose="02020603050405020304" pitchFamily="18" charset="0"/>
            </a:endParaRP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 altLang="en-US" i="0" dirty="0"/>
          </a:p>
        </p:txBody>
      </p:sp>
      <p:sp>
        <p:nvSpPr>
          <p:cNvPr id="397321" name="Rectangle 103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Types of Radioactive Decay</a:t>
            </a:r>
          </a:p>
        </p:txBody>
      </p:sp>
      <p:sp>
        <p:nvSpPr>
          <p:cNvPr id="397322" name="Rectangle 103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There are </a:t>
            </a:r>
            <a:r>
              <a:rPr lang="en-US" altLang="en-US" b="1" dirty="0"/>
              <a:t>six common types</a:t>
            </a:r>
            <a:r>
              <a:rPr lang="en-US" altLang="en-US" dirty="0"/>
              <a:t> of radioactive decay. </a:t>
            </a:r>
          </a:p>
        </p:txBody>
      </p:sp>
      <p:sp>
        <p:nvSpPr>
          <p:cNvPr id="397316" name="Rectangle 1028"/>
          <p:cNvSpPr>
            <a:spLocks noChangeArrowheads="1"/>
          </p:cNvSpPr>
          <p:nvPr/>
        </p:nvSpPr>
        <p:spPr bwMode="auto">
          <a:xfrm>
            <a:off x="2132013" y="2897188"/>
            <a:ext cx="7769225" cy="411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1">
              <a:spcBef>
                <a:spcPct val="20000"/>
              </a:spcBef>
              <a:buClr>
                <a:srgbClr val="CAD88F"/>
              </a:buClr>
              <a:buFontTx/>
              <a:buChar char="–"/>
            </a:pPr>
            <a:r>
              <a:rPr lang="en-US" altLang="en-US" b="1" i="1" u="sng" dirty="0">
                <a:solidFill>
                  <a:srgbClr val="376BB3"/>
                </a:solidFill>
                <a:latin typeface="Arial" panose="020B0604020202020204" pitchFamily="34" charset="0"/>
              </a:rPr>
              <a:t>Positron emission</a:t>
            </a:r>
            <a:r>
              <a:rPr lang="en-US" altLang="en-US" i="1" u="sng" dirty="0">
                <a:solidFill>
                  <a:srgbClr val="376BB3"/>
                </a:solidFill>
                <a:latin typeface="Arial" panose="020B0604020202020204" pitchFamily="34" charset="0"/>
              </a:rPr>
              <a:t> </a:t>
            </a:r>
            <a:r>
              <a:rPr lang="en-US" altLang="en-US" dirty="0">
                <a:solidFill>
                  <a:srgbClr val="376BB3"/>
                </a:solidFill>
                <a:latin typeface="Arial" panose="020B0604020202020204" pitchFamily="34" charset="0"/>
              </a:rPr>
              <a:t>(abbreviated</a:t>
            </a:r>
            <a:r>
              <a:rPr lang="en-US" altLang="en-US" sz="2800" dirty="0">
                <a:solidFill>
                  <a:srgbClr val="376BB3"/>
                </a:solidFill>
              </a:rPr>
              <a:t> </a:t>
            </a:r>
            <a:r>
              <a:rPr lang="en-US" altLang="en-US" sz="2800" dirty="0">
                <a:solidFill>
                  <a:srgbClr val="376BB3"/>
                </a:solidFill>
                <a:latin typeface="Symbol" panose="05050102010706020507" pitchFamily="18" charset="2"/>
              </a:rPr>
              <a:t>b</a:t>
            </a:r>
            <a:r>
              <a:rPr lang="en-US" altLang="en-US" baseline="30000" dirty="0">
                <a:solidFill>
                  <a:srgbClr val="376BB3"/>
                </a:solidFill>
                <a:latin typeface="Arial" panose="020B0604020202020204" pitchFamily="34" charset="0"/>
              </a:rPr>
              <a:t>+</a:t>
            </a:r>
            <a:r>
              <a:rPr lang="en-US" altLang="en-US" dirty="0">
                <a:solidFill>
                  <a:srgbClr val="376BB3"/>
                </a:solidFill>
                <a:latin typeface="Arial" panose="020B0604020202020204" pitchFamily="34" charset="0"/>
              </a:rPr>
              <a:t>): emission of a positron from an unstable nucleus.</a:t>
            </a:r>
          </a:p>
        </p:txBody>
      </p:sp>
      <p:grpSp>
        <p:nvGrpSpPr>
          <p:cNvPr id="397320" name="Group 1032"/>
          <p:cNvGrpSpPr>
            <a:grpSpLocks/>
          </p:cNvGrpSpPr>
          <p:nvPr/>
        </p:nvGrpSpPr>
        <p:grpSpPr bwMode="auto">
          <a:xfrm>
            <a:off x="2132012" y="4059238"/>
            <a:ext cx="8534400" cy="4113212"/>
            <a:chOff x="384" y="2557"/>
            <a:chExt cx="5376" cy="2591"/>
          </a:xfrm>
        </p:grpSpPr>
        <p:sp>
          <p:nvSpPr>
            <p:cNvPr id="397318" name="Rectangle 1030"/>
            <p:cNvSpPr>
              <a:spLocks noChangeArrowheads="1"/>
            </p:cNvSpPr>
            <p:nvPr/>
          </p:nvSpPr>
          <p:spPr bwMode="auto">
            <a:xfrm>
              <a:off x="384" y="2557"/>
              <a:ext cx="5376" cy="25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marL="342900" indent="-342900"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lvl="1">
                <a:spcBef>
                  <a:spcPct val="20000"/>
                </a:spcBef>
                <a:buClr>
                  <a:srgbClr val="CAD88F"/>
                </a:buClr>
                <a:buFontTx/>
                <a:buChar char="–"/>
              </a:pPr>
              <a:r>
                <a:rPr lang="en-US" altLang="en-US">
                  <a:solidFill>
                    <a:srgbClr val="376BB3"/>
                  </a:solidFill>
                  <a:latin typeface="Arial" panose="020B0604020202020204" pitchFamily="34" charset="0"/>
                </a:rPr>
                <a:t>The radioactive decay of techencium-95 is an example of positron emission.</a:t>
              </a:r>
            </a:p>
          </p:txBody>
        </p:sp>
        <p:graphicFrame>
          <p:nvGraphicFramePr>
            <p:cNvPr id="397319" name="Object 1031"/>
            <p:cNvGraphicFramePr>
              <a:graphicFrameLocks noChangeAspect="1"/>
            </p:cNvGraphicFramePr>
            <p:nvPr/>
          </p:nvGraphicFramePr>
          <p:xfrm>
            <a:off x="1720" y="3188"/>
            <a:ext cx="2320" cy="4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4758" name="Equation" r:id="rId4" imgW="3682800" imgH="736560" progId="Equation.3">
                    <p:embed/>
                  </p:oleObj>
                </mc:Choice>
                <mc:Fallback>
                  <p:oleObj name="Equation" r:id="rId4" imgW="3682800" imgH="73656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20" y="3188"/>
                          <a:ext cx="2320" cy="46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280160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of Atomic Structure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2135187" y="1600200"/>
          <a:ext cx="8153400" cy="3489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76700"/>
                <a:gridCol w="40767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Nucleus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Electrons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99.9% of the mass</a:t>
                      </a:r>
                    </a:p>
                    <a:p>
                      <a:r>
                        <a:rPr lang="en-US" dirty="0" smtClean="0"/>
                        <a:t>1/10,000 the size of</a:t>
                      </a:r>
                      <a:r>
                        <a:rPr lang="en-US" baseline="0" dirty="0" smtClean="0"/>
                        <a:t> the atom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0.01% of the mass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Composed of protons (p</a:t>
                      </a:r>
                      <a:r>
                        <a:rPr lang="en-US" sz="3600" baseline="30000" dirty="0" smtClean="0"/>
                        <a:t>+</a:t>
                      </a:r>
                      <a:r>
                        <a:rPr lang="en-US" sz="3600" dirty="0" smtClean="0"/>
                        <a:t>) and neutrons</a:t>
                      </a:r>
                      <a:r>
                        <a:rPr lang="en-US" sz="3600" baseline="0" dirty="0" smtClean="0"/>
                        <a:t> (n</a:t>
                      </a:r>
                      <a:r>
                        <a:rPr lang="en-US" sz="3600" baseline="30000" dirty="0" smtClean="0"/>
                        <a:t>0</a:t>
                      </a:r>
                      <a:r>
                        <a:rPr lang="en-US" sz="3600" baseline="0" dirty="0" smtClean="0"/>
                        <a:t>)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Composed of electrons (e</a:t>
                      </a:r>
                      <a:r>
                        <a:rPr lang="en-US" sz="3600" baseline="30000" dirty="0" smtClean="0"/>
                        <a:t>-</a:t>
                      </a:r>
                      <a:r>
                        <a:rPr lang="en-US" sz="3600" dirty="0" smtClean="0"/>
                        <a:t>)</a:t>
                      </a:r>
                      <a:endParaRPr lang="en-US" sz="3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379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altLang="en-US" sz="1400" dirty="0">
              <a:latin typeface="Times New Roman" panose="02020603050405020304" pitchFamily="18" charset="0"/>
            </a:endParaRP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 altLang="en-US" i="0" dirty="0"/>
          </a:p>
        </p:txBody>
      </p:sp>
      <p:sp>
        <p:nvSpPr>
          <p:cNvPr id="401416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Types of Radioactive Decay</a:t>
            </a:r>
          </a:p>
        </p:txBody>
      </p:sp>
      <p:sp>
        <p:nvSpPr>
          <p:cNvPr id="401417" name="Rectangle 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There are </a:t>
            </a:r>
            <a:r>
              <a:rPr lang="en-US" altLang="en-US" b="1"/>
              <a:t>six common types</a:t>
            </a:r>
            <a:r>
              <a:rPr lang="en-US" altLang="en-US"/>
              <a:t> of radioactive decay. </a:t>
            </a:r>
          </a:p>
        </p:txBody>
      </p:sp>
      <p:sp>
        <p:nvSpPr>
          <p:cNvPr id="401412" name="Rectangle 4"/>
          <p:cNvSpPr>
            <a:spLocks noChangeArrowheads="1"/>
          </p:cNvSpPr>
          <p:nvPr/>
        </p:nvSpPr>
        <p:spPr bwMode="auto">
          <a:xfrm>
            <a:off x="2132013" y="2897188"/>
            <a:ext cx="7769225" cy="411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1">
              <a:spcBef>
                <a:spcPct val="20000"/>
              </a:spcBef>
              <a:buClr>
                <a:srgbClr val="CAD88F"/>
              </a:buClr>
              <a:buFontTx/>
              <a:buChar char="–"/>
            </a:pPr>
            <a:r>
              <a:rPr lang="en-US" altLang="en-US" b="1" u="sng" dirty="0">
                <a:solidFill>
                  <a:srgbClr val="376BB3"/>
                </a:solidFill>
                <a:latin typeface="Arial" panose="020B0604020202020204" pitchFamily="34" charset="0"/>
              </a:rPr>
              <a:t>Electron capture</a:t>
            </a:r>
            <a:r>
              <a:rPr lang="en-US" altLang="en-US" u="sng" dirty="0">
                <a:solidFill>
                  <a:srgbClr val="376BB3"/>
                </a:solidFill>
                <a:latin typeface="Arial" panose="020B0604020202020204" pitchFamily="34" charset="0"/>
              </a:rPr>
              <a:t> </a:t>
            </a:r>
            <a:r>
              <a:rPr lang="en-US" altLang="en-US" dirty="0">
                <a:solidFill>
                  <a:srgbClr val="376BB3"/>
                </a:solidFill>
                <a:latin typeface="Arial" panose="020B0604020202020204" pitchFamily="34" charset="0"/>
              </a:rPr>
              <a:t>(abbreviated EC): the decay of an unstable nucleus by capturing, or picking up, an electron from an inner orbital of an atom.</a:t>
            </a:r>
          </a:p>
        </p:txBody>
      </p:sp>
      <p:sp>
        <p:nvSpPr>
          <p:cNvPr id="401414" name="Rectangle 6"/>
          <p:cNvSpPr>
            <a:spLocks noChangeArrowheads="1"/>
          </p:cNvSpPr>
          <p:nvPr/>
        </p:nvSpPr>
        <p:spPr bwMode="auto">
          <a:xfrm>
            <a:off x="2132013" y="4306888"/>
            <a:ext cx="7769225" cy="411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1">
              <a:spcBef>
                <a:spcPct val="20000"/>
              </a:spcBef>
              <a:buClr>
                <a:srgbClr val="CAD88F"/>
              </a:buClr>
              <a:buFontTx/>
              <a:buChar char="–"/>
            </a:pPr>
            <a:r>
              <a:rPr lang="en-US" altLang="en-US">
                <a:solidFill>
                  <a:srgbClr val="376BB3"/>
                </a:solidFill>
                <a:latin typeface="Arial" panose="020B0604020202020204" pitchFamily="34" charset="0"/>
              </a:rPr>
              <a:t>An example is the radioactive decay of potassium-40.</a:t>
            </a:r>
          </a:p>
        </p:txBody>
      </p:sp>
      <p:graphicFrame>
        <p:nvGraphicFramePr>
          <p:cNvPr id="401415" name="Object 7"/>
          <p:cNvGraphicFramePr>
            <a:graphicFrameLocks noChangeAspect="1"/>
          </p:cNvGraphicFramePr>
          <p:nvPr/>
        </p:nvGraphicFramePr>
        <p:xfrm>
          <a:off x="4310062" y="5346700"/>
          <a:ext cx="356870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782" name="Equation" r:id="rId4" imgW="3568680" imgH="736560" progId="Equation.3">
                  <p:embed/>
                </p:oleObj>
              </mc:Choice>
              <mc:Fallback>
                <p:oleObj name="Equation" r:id="rId4" imgW="3568680" imgH="7365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0062" y="5346700"/>
                        <a:ext cx="3568700" cy="736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52422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altLang="en-US" sz="1400" dirty="0">
              <a:latin typeface="Times New Roman" panose="02020603050405020304" pitchFamily="18" charset="0"/>
            </a:endParaRP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 altLang="en-US" i="0" dirty="0"/>
          </a:p>
        </p:txBody>
      </p:sp>
      <p:sp>
        <p:nvSpPr>
          <p:cNvPr id="407559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Types of Radioactive Decay</a:t>
            </a:r>
          </a:p>
        </p:txBody>
      </p:sp>
      <p:sp>
        <p:nvSpPr>
          <p:cNvPr id="407560" name="Rectangle 8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There are </a:t>
            </a:r>
            <a:r>
              <a:rPr lang="en-US" altLang="en-US" b="1" dirty="0"/>
              <a:t>six common types</a:t>
            </a:r>
            <a:r>
              <a:rPr lang="en-US" altLang="en-US" dirty="0"/>
              <a:t> of radioactive decay. </a:t>
            </a:r>
          </a:p>
        </p:txBody>
      </p:sp>
      <p:sp>
        <p:nvSpPr>
          <p:cNvPr id="407556" name="Rectangle 4"/>
          <p:cNvSpPr>
            <a:spLocks noChangeArrowheads="1"/>
          </p:cNvSpPr>
          <p:nvPr/>
        </p:nvSpPr>
        <p:spPr bwMode="auto">
          <a:xfrm>
            <a:off x="2132013" y="2897188"/>
            <a:ext cx="7769225" cy="411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1">
              <a:spcBef>
                <a:spcPct val="20000"/>
              </a:spcBef>
              <a:buClr>
                <a:srgbClr val="CAD88F"/>
              </a:buClr>
              <a:buFontTx/>
              <a:buChar char="–"/>
            </a:pPr>
            <a:r>
              <a:rPr lang="en-US" altLang="en-US" b="1" u="sng" dirty="0">
                <a:solidFill>
                  <a:srgbClr val="376BB3"/>
                </a:solidFill>
                <a:latin typeface="Arial" panose="020B0604020202020204" pitchFamily="34" charset="0"/>
              </a:rPr>
              <a:t>Gamma emission</a:t>
            </a:r>
            <a:r>
              <a:rPr lang="en-US" altLang="en-US" u="sng" dirty="0">
                <a:solidFill>
                  <a:srgbClr val="376BB3"/>
                </a:solidFill>
                <a:latin typeface="Arial" panose="020B0604020202020204" pitchFamily="34" charset="0"/>
              </a:rPr>
              <a:t> </a:t>
            </a:r>
            <a:r>
              <a:rPr lang="en-US" altLang="en-US" dirty="0">
                <a:solidFill>
                  <a:srgbClr val="376BB3"/>
                </a:solidFill>
                <a:latin typeface="Arial" panose="020B0604020202020204" pitchFamily="34" charset="0"/>
              </a:rPr>
              <a:t>(abbreviated </a:t>
            </a:r>
            <a:r>
              <a:rPr lang="en-US" altLang="en-US" dirty="0">
                <a:solidFill>
                  <a:srgbClr val="376BB3"/>
                </a:solidFill>
                <a:latin typeface="Symbol" panose="05050102010706020507" pitchFamily="18" charset="2"/>
              </a:rPr>
              <a:t>g</a:t>
            </a:r>
            <a:r>
              <a:rPr lang="en-US" altLang="en-US" dirty="0">
                <a:solidFill>
                  <a:srgbClr val="376BB3"/>
                </a:solidFill>
                <a:latin typeface="Arial" panose="020B0604020202020204" pitchFamily="34" charset="0"/>
              </a:rPr>
              <a:t>): emission from an excited nucleus of a gamma photon, corresponding to radiation with a wavelength of about 10</a:t>
            </a:r>
            <a:r>
              <a:rPr lang="en-US" altLang="en-US" baseline="30000" dirty="0">
                <a:solidFill>
                  <a:srgbClr val="376BB3"/>
                </a:solidFill>
                <a:latin typeface="Arial" panose="020B0604020202020204" pitchFamily="34" charset="0"/>
              </a:rPr>
              <a:t>-12</a:t>
            </a:r>
            <a:r>
              <a:rPr lang="en-US" altLang="en-US" dirty="0">
                <a:solidFill>
                  <a:srgbClr val="376BB3"/>
                </a:solidFill>
                <a:latin typeface="Arial" panose="020B0604020202020204" pitchFamily="34" charset="0"/>
              </a:rPr>
              <a:t> m.</a:t>
            </a:r>
          </a:p>
        </p:txBody>
      </p:sp>
      <p:sp>
        <p:nvSpPr>
          <p:cNvPr id="407557" name="Rectangle 5"/>
          <p:cNvSpPr>
            <a:spLocks noChangeArrowheads="1"/>
          </p:cNvSpPr>
          <p:nvPr/>
        </p:nvSpPr>
        <p:spPr bwMode="auto">
          <a:xfrm>
            <a:off x="2132013" y="4745038"/>
            <a:ext cx="7769225" cy="411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1">
              <a:spcBef>
                <a:spcPct val="20000"/>
              </a:spcBef>
              <a:buClr>
                <a:srgbClr val="CAD88F"/>
              </a:buClr>
              <a:buFontTx/>
              <a:buChar char="–"/>
            </a:pPr>
            <a:r>
              <a:rPr lang="en-US" altLang="en-US">
                <a:solidFill>
                  <a:srgbClr val="376BB3"/>
                </a:solidFill>
                <a:latin typeface="Arial" panose="020B0604020202020204" pitchFamily="34" charset="0"/>
              </a:rPr>
              <a:t>An example is metastable technetium-99.</a:t>
            </a:r>
          </a:p>
          <a:p>
            <a:pPr lvl="1">
              <a:spcBef>
                <a:spcPct val="20000"/>
              </a:spcBef>
              <a:buClr>
                <a:srgbClr val="CAD88F"/>
              </a:buClr>
              <a:buFontTx/>
              <a:buChar char="–"/>
            </a:pPr>
            <a:endParaRPr lang="en-US" altLang="en-US">
              <a:solidFill>
                <a:srgbClr val="376BB3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407558" name="Object 6"/>
          <p:cNvGraphicFramePr>
            <a:graphicFrameLocks noChangeAspect="1"/>
          </p:cNvGraphicFramePr>
          <p:nvPr/>
        </p:nvGraphicFramePr>
        <p:xfrm>
          <a:off x="4183062" y="5346700"/>
          <a:ext cx="382270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06" name="Equation" r:id="rId4" imgW="3822480" imgH="736560" progId="Equation.3">
                  <p:embed/>
                </p:oleObj>
              </mc:Choice>
              <mc:Fallback>
                <p:oleObj name="Equation" r:id="rId4" imgW="3822480" imgH="7365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83062" y="5346700"/>
                        <a:ext cx="3822700" cy="736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12798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altLang="en-US" sz="1400" dirty="0">
              <a:latin typeface="Times New Roman" panose="02020603050405020304" pitchFamily="18" charset="0"/>
            </a:endParaRP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 altLang="en-US" i="0" dirty="0"/>
          </a:p>
        </p:txBody>
      </p:sp>
      <p:sp>
        <p:nvSpPr>
          <p:cNvPr id="409608" name="Rectangle 103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Types of Radioactive Decay</a:t>
            </a:r>
          </a:p>
        </p:txBody>
      </p:sp>
      <p:sp>
        <p:nvSpPr>
          <p:cNvPr id="409609" name="Rectangle 103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There are </a:t>
            </a:r>
            <a:r>
              <a:rPr lang="en-US" altLang="en-US" b="1"/>
              <a:t>six common types</a:t>
            </a:r>
            <a:r>
              <a:rPr lang="en-US" altLang="en-US"/>
              <a:t> of radioactive decay. </a:t>
            </a:r>
          </a:p>
        </p:txBody>
      </p:sp>
      <p:sp>
        <p:nvSpPr>
          <p:cNvPr id="409604" name="Rectangle 1028"/>
          <p:cNvSpPr>
            <a:spLocks noChangeArrowheads="1"/>
          </p:cNvSpPr>
          <p:nvPr/>
        </p:nvSpPr>
        <p:spPr bwMode="auto">
          <a:xfrm>
            <a:off x="2132013" y="2897188"/>
            <a:ext cx="7769225" cy="411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1">
              <a:spcBef>
                <a:spcPct val="20000"/>
              </a:spcBef>
              <a:buClr>
                <a:srgbClr val="CAD88F"/>
              </a:buClr>
              <a:buFontTx/>
              <a:buChar char="–"/>
            </a:pPr>
            <a:r>
              <a:rPr lang="en-US" altLang="en-US" b="1" u="sng" dirty="0">
                <a:solidFill>
                  <a:srgbClr val="376BB3"/>
                </a:solidFill>
                <a:latin typeface="Arial" panose="020B0604020202020204" pitchFamily="34" charset="0"/>
              </a:rPr>
              <a:t>Spontaneous fission</a:t>
            </a:r>
            <a:r>
              <a:rPr lang="en-US" altLang="en-US" dirty="0">
                <a:solidFill>
                  <a:srgbClr val="376BB3"/>
                </a:solidFill>
                <a:latin typeface="Arial" panose="020B0604020202020204" pitchFamily="34" charset="0"/>
              </a:rPr>
              <a:t>: the spontaneous decay of an unstable nucleus in which a heavy nucleus of mass number greater than 89 splits into lighter nuclei and energy is </a:t>
            </a:r>
            <a:r>
              <a:rPr lang="en-US" altLang="en-US" dirty="0" err="1">
                <a:solidFill>
                  <a:srgbClr val="376BB3"/>
                </a:solidFill>
                <a:latin typeface="Arial" panose="020B0604020202020204" pitchFamily="34" charset="0"/>
              </a:rPr>
              <a:t>realeased</a:t>
            </a:r>
            <a:r>
              <a:rPr lang="en-US" altLang="en-US" dirty="0">
                <a:solidFill>
                  <a:srgbClr val="376BB3"/>
                </a:solidFill>
                <a:latin typeface="Arial" panose="020B0604020202020204" pitchFamily="34" charset="0"/>
              </a:rPr>
              <a:t>.</a:t>
            </a:r>
          </a:p>
        </p:txBody>
      </p:sp>
      <p:grpSp>
        <p:nvGrpSpPr>
          <p:cNvPr id="409607" name="Group 1031"/>
          <p:cNvGrpSpPr>
            <a:grpSpLocks/>
          </p:cNvGrpSpPr>
          <p:nvPr/>
        </p:nvGrpSpPr>
        <p:grpSpPr bwMode="auto">
          <a:xfrm>
            <a:off x="2132012" y="4745038"/>
            <a:ext cx="8534400" cy="4113212"/>
            <a:chOff x="384" y="2989"/>
            <a:chExt cx="5376" cy="2591"/>
          </a:xfrm>
        </p:grpSpPr>
        <p:sp>
          <p:nvSpPr>
            <p:cNvPr id="409605" name="Rectangle 1029"/>
            <p:cNvSpPr>
              <a:spLocks noChangeArrowheads="1"/>
            </p:cNvSpPr>
            <p:nvPr/>
          </p:nvSpPr>
          <p:spPr bwMode="auto">
            <a:xfrm>
              <a:off x="384" y="2989"/>
              <a:ext cx="5376" cy="25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marL="342900" indent="-342900"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lvl="1">
                <a:spcBef>
                  <a:spcPct val="20000"/>
                </a:spcBef>
                <a:buClr>
                  <a:srgbClr val="CAD88F"/>
                </a:buClr>
                <a:buFontTx/>
                <a:buChar char="–"/>
              </a:pPr>
              <a:r>
                <a:rPr lang="en-US" altLang="en-US">
                  <a:solidFill>
                    <a:srgbClr val="376BB3"/>
                  </a:solidFill>
                  <a:latin typeface="Arial" panose="020B0604020202020204" pitchFamily="34" charset="0"/>
                </a:rPr>
                <a:t>For example, uranium-236 undergoes spontaneous fission.</a:t>
              </a:r>
            </a:p>
            <a:p>
              <a:pPr lvl="1">
                <a:spcBef>
                  <a:spcPct val="20000"/>
                </a:spcBef>
                <a:buClr>
                  <a:srgbClr val="CAD88F"/>
                </a:buClr>
                <a:buFontTx/>
                <a:buChar char="–"/>
              </a:pPr>
              <a:endParaRPr lang="en-US" altLang="en-US">
                <a:solidFill>
                  <a:srgbClr val="376BB3"/>
                </a:solidFill>
                <a:latin typeface="Arial" panose="020B0604020202020204" pitchFamily="34" charset="0"/>
              </a:endParaRPr>
            </a:p>
          </p:txBody>
        </p:sp>
        <p:graphicFrame>
          <p:nvGraphicFramePr>
            <p:cNvPr id="409606" name="Object 1030"/>
            <p:cNvGraphicFramePr>
              <a:graphicFrameLocks noChangeAspect="1"/>
            </p:cNvGraphicFramePr>
            <p:nvPr/>
          </p:nvGraphicFramePr>
          <p:xfrm>
            <a:off x="1876" y="3416"/>
            <a:ext cx="3064" cy="4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7830" name="Equation" r:id="rId4" imgW="4863960" imgH="736560" progId="Equation.3">
                    <p:embed/>
                  </p:oleObj>
                </mc:Choice>
                <mc:Fallback>
                  <p:oleObj name="Equation" r:id="rId4" imgW="4863960" imgH="73656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76" y="3416"/>
                          <a:ext cx="3064" cy="46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859731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Alpha Decay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Example 1: Write the nuclear equation for the radioactive decay of polonium – 210 by alpha emission.</a:t>
            </a:r>
          </a:p>
          <a:p>
            <a:endParaRPr lang="en-US" dirty="0" smtClean="0">
              <a:solidFill>
                <a:srgbClr val="C00000"/>
              </a:solidFill>
            </a:endParaRPr>
          </a:p>
          <a:p>
            <a:endParaRPr lang="en-US" dirty="0" smtClean="0">
              <a:solidFill>
                <a:srgbClr val="C00000"/>
              </a:solidFill>
            </a:endParaRP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827212" y="3124200"/>
            <a:ext cx="8763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5B9BD5">
                    <a:lumMod val="60000"/>
                    <a:lumOff val="40000"/>
                  </a:srgbClr>
                </a:solidFill>
              </a:rPr>
              <a:t>Step 1: Write the element that you are starting with.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1846448" y="4362272"/>
            <a:ext cx="1953506" cy="1276529"/>
            <a:chOff x="324036" y="4362271"/>
            <a:chExt cx="1953506" cy="1276529"/>
          </a:xfrm>
        </p:grpSpPr>
        <p:sp>
          <p:nvSpPr>
            <p:cNvPr id="6" name="Rectangle 5"/>
            <p:cNvSpPr/>
            <p:nvPr/>
          </p:nvSpPr>
          <p:spPr>
            <a:xfrm>
              <a:off x="324036" y="4362271"/>
              <a:ext cx="963725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4000" b="1" dirty="0">
                  <a:ln w="11430"/>
                  <a:gradFill>
                    <a:gsLst>
                      <a:gs pos="0">
                        <a:srgbClr val="ED7D31">
                          <a:tint val="70000"/>
                          <a:satMod val="245000"/>
                        </a:srgbClr>
                      </a:gs>
                      <a:gs pos="75000">
                        <a:srgbClr val="ED7D31">
                          <a:tint val="90000"/>
                          <a:shade val="60000"/>
                          <a:satMod val="240000"/>
                        </a:srgbClr>
                      </a:gs>
                      <a:gs pos="100000">
                        <a:srgbClr val="ED7D31">
                          <a:tint val="100000"/>
                          <a:shade val="50000"/>
                          <a:satMod val="240000"/>
                        </a:srgb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210</a:t>
              </a:r>
            </a:p>
          </p:txBody>
        </p:sp>
        <p:grpSp>
          <p:nvGrpSpPr>
            <p:cNvPr id="20" name="Group 19"/>
            <p:cNvGrpSpPr/>
            <p:nvPr/>
          </p:nvGrpSpPr>
          <p:grpSpPr>
            <a:xfrm>
              <a:off x="533400" y="4438471"/>
              <a:ext cx="1744142" cy="1200329"/>
              <a:chOff x="533400" y="4438471"/>
              <a:chExt cx="1744142" cy="1200329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1118699" y="4438471"/>
                <a:ext cx="1158843" cy="1200329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pPr algn="ctr"/>
                <a:r>
                  <a:rPr lang="en-US" sz="7200" b="1" dirty="0">
                    <a:ln w="11430"/>
                    <a:gradFill>
                      <a:gsLst>
                        <a:gs pos="0">
                          <a:srgbClr val="ED7D31">
                            <a:tint val="70000"/>
                            <a:satMod val="245000"/>
                          </a:srgbClr>
                        </a:gs>
                        <a:gs pos="75000">
                          <a:srgbClr val="ED7D31">
                            <a:tint val="90000"/>
                            <a:shade val="60000"/>
                            <a:satMod val="240000"/>
                          </a:srgbClr>
                        </a:gs>
                        <a:gs pos="100000">
                          <a:srgbClr val="ED7D31">
                            <a:tint val="100000"/>
                            <a:shade val="50000"/>
                            <a:satMod val="240000"/>
                          </a:srgbClr>
                        </a:gs>
                      </a:gsLst>
                      <a:lin ang="5400000"/>
                    </a:gra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</a:rPr>
                  <a:t>Po</a:t>
                </a:r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533400" y="4819471"/>
                <a:ext cx="729687" cy="707886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pPr algn="ctr"/>
                <a:r>
                  <a:rPr lang="en-US" sz="4000" b="1" dirty="0">
                    <a:ln w="11430"/>
                    <a:gradFill>
                      <a:gsLst>
                        <a:gs pos="0">
                          <a:srgbClr val="ED7D31">
                            <a:tint val="70000"/>
                            <a:satMod val="245000"/>
                          </a:srgbClr>
                        </a:gs>
                        <a:gs pos="75000">
                          <a:srgbClr val="ED7D31">
                            <a:tint val="90000"/>
                            <a:shade val="60000"/>
                            <a:satMod val="240000"/>
                          </a:srgbClr>
                        </a:gs>
                        <a:gs pos="100000">
                          <a:srgbClr val="ED7D31">
                            <a:tint val="100000"/>
                            <a:shade val="50000"/>
                            <a:satMod val="240000"/>
                          </a:srgbClr>
                        </a:gs>
                      </a:gsLst>
                      <a:lin ang="5400000"/>
                    </a:gra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</a:rPr>
                  <a:t>84</a:t>
                </a:r>
              </a:p>
            </p:txBody>
          </p:sp>
        </p:grpSp>
      </p:grpSp>
      <p:cxnSp>
        <p:nvCxnSpPr>
          <p:cNvPr id="9" name="Straight Arrow Connector 8"/>
          <p:cNvCxnSpPr/>
          <p:nvPr/>
        </p:nvCxnSpPr>
        <p:spPr>
          <a:xfrm rot="10800000" flipV="1">
            <a:off x="2817812" y="2514600"/>
            <a:ext cx="4876800" cy="2057400"/>
          </a:xfrm>
          <a:prstGeom prst="straightConnector1">
            <a:avLst/>
          </a:prstGeom>
          <a:ln w="19050">
            <a:prstDash val="dash"/>
            <a:tailEnd type="arrow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751012" y="3886200"/>
            <a:ext cx="144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4472C4">
                    <a:lumMod val="75000"/>
                  </a:srgbClr>
                </a:solidFill>
              </a:rPr>
              <a:t>Mass #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674812" y="5638800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4472C4">
                    <a:lumMod val="75000"/>
                  </a:srgbClr>
                </a:solidFill>
              </a:rPr>
              <a:t>Atomic #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rot="5400000" flipH="1" flipV="1">
            <a:off x="1979612" y="5486400"/>
            <a:ext cx="304800" cy="152400"/>
          </a:xfrm>
          <a:prstGeom prst="straightConnector1">
            <a:avLst/>
          </a:prstGeom>
          <a:ln w="19050">
            <a:prstDash val="dash"/>
            <a:tailEnd type="arrow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6" name="Right Arrow 15"/>
          <p:cNvSpPr/>
          <p:nvPr/>
        </p:nvSpPr>
        <p:spPr>
          <a:xfrm>
            <a:off x="3808412" y="4953000"/>
            <a:ext cx="762000" cy="381000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704119" y="4165314"/>
            <a:ext cx="876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5B9BD5">
                    <a:lumMod val="60000"/>
                    <a:lumOff val="40000"/>
                  </a:srgbClr>
                </a:solidFill>
              </a:rPr>
              <a:t>Step 3: Write the alpha particle.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6949444" y="4419601"/>
            <a:ext cx="1787821" cy="1276529"/>
            <a:chOff x="526013" y="4362271"/>
            <a:chExt cx="1787821" cy="1276529"/>
          </a:xfrm>
        </p:grpSpPr>
        <p:sp>
          <p:nvSpPr>
            <p:cNvPr id="23" name="Rectangle 22"/>
            <p:cNvSpPr/>
            <p:nvPr/>
          </p:nvSpPr>
          <p:spPr>
            <a:xfrm>
              <a:off x="526013" y="4362271"/>
              <a:ext cx="559769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4000" b="1" dirty="0">
                  <a:ln w="11430"/>
                  <a:gradFill>
                    <a:gsLst>
                      <a:gs pos="0">
                        <a:srgbClr val="ED7D31">
                          <a:tint val="70000"/>
                          <a:satMod val="245000"/>
                        </a:srgbClr>
                      </a:gs>
                      <a:gs pos="75000">
                        <a:srgbClr val="ED7D31">
                          <a:tint val="90000"/>
                          <a:shade val="60000"/>
                          <a:satMod val="240000"/>
                        </a:srgbClr>
                      </a:gs>
                      <a:gs pos="100000">
                        <a:srgbClr val="ED7D31">
                          <a:tint val="100000"/>
                          <a:shade val="50000"/>
                          <a:satMod val="240000"/>
                        </a:srgb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 4</a:t>
              </a:r>
            </a:p>
          </p:txBody>
        </p:sp>
        <p:grpSp>
          <p:nvGrpSpPr>
            <p:cNvPr id="24" name="Group 19"/>
            <p:cNvGrpSpPr/>
            <p:nvPr/>
          </p:nvGrpSpPr>
          <p:grpSpPr>
            <a:xfrm>
              <a:off x="669655" y="4438471"/>
              <a:ext cx="1644179" cy="1200329"/>
              <a:chOff x="669655" y="4438471"/>
              <a:chExt cx="1644179" cy="1200329"/>
            </a:xfrm>
          </p:grpSpPr>
          <p:sp>
            <p:nvSpPr>
              <p:cNvPr id="25" name="Rectangle 24"/>
              <p:cNvSpPr/>
              <p:nvPr/>
            </p:nvSpPr>
            <p:spPr>
              <a:xfrm>
                <a:off x="1082407" y="4438471"/>
                <a:ext cx="1231427" cy="1200329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pPr algn="ctr"/>
                <a:r>
                  <a:rPr lang="en-US" sz="7200" b="1" dirty="0">
                    <a:ln w="11430"/>
                    <a:gradFill>
                      <a:gsLst>
                        <a:gs pos="0">
                          <a:srgbClr val="ED7D31">
                            <a:tint val="70000"/>
                            <a:satMod val="245000"/>
                          </a:srgbClr>
                        </a:gs>
                        <a:gs pos="75000">
                          <a:srgbClr val="ED7D31">
                            <a:tint val="90000"/>
                            <a:shade val="60000"/>
                            <a:satMod val="240000"/>
                          </a:srgbClr>
                        </a:gs>
                        <a:gs pos="100000">
                          <a:srgbClr val="ED7D31">
                            <a:tint val="100000"/>
                            <a:shade val="50000"/>
                            <a:satMod val="240000"/>
                          </a:srgbClr>
                        </a:gs>
                      </a:gsLst>
                      <a:lin ang="5400000"/>
                    </a:gra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</a:rPr>
                  <a:t>He</a:t>
                </a:r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669655" y="4819471"/>
                <a:ext cx="457176" cy="707886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pPr algn="ctr"/>
                <a:r>
                  <a:rPr lang="en-US" sz="4000" b="1" dirty="0">
                    <a:ln w="11430"/>
                    <a:gradFill>
                      <a:gsLst>
                        <a:gs pos="0">
                          <a:srgbClr val="ED7D31">
                            <a:tint val="70000"/>
                            <a:satMod val="245000"/>
                          </a:srgbClr>
                        </a:gs>
                        <a:gs pos="75000">
                          <a:srgbClr val="ED7D31">
                            <a:tint val="90000"/>
                            <a:shade val="60000"/>
                            <a:satMod val="240000"/>
                          </a:srgbClr>
                        </a:gs>
                        <a:gs pos="100000">
                          <a:srgbClr val="ED7D31">
                            <a:tint val="100000"/>
                            <a:shade val="50000"/>
                            <a:satMod val="240000"/>
                          </a:srgbClr>
                        </a:gs>
                      </a:gsLst>
                      <a:lin ang="5400000"/>
                    </a:gra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</a:rPr>
                  <a:t>2</a:t>
                </a:r>
              </a:p>
            </p:txBody>
          </p:sp>
        </p:grpSp>
      </p:grpSp>
      <p:sp>
        <p:nvSpPr>
          <p:cNvPr id="27" name="Cross 26"/>
          <p:cNvSpPr/>
          <p:nvPr/>
        </p:nvSpPr>
        <p:spPr>
          <a:xfrm>
            <a:off x="6475412" y="4876800"/>
            <a:ext cx="381000" cy="381000"/>
          </a:xfrm>
          <a:prstGeom prst="plu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371467" y="4362271"/>
            <a:ext cx="107914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>
                <a:ln w="11430"/>
                <a:gradFill>
                  <a:gsLst>
                    <a:gs pos="0">
                      <a:srgbClr val="ED7D31">
                        <a:tint val="70000"/>
                        <a:satMod val="245000"/>
                      </a:srgbClr>
                    </a:gs>
                    <a:gs pos="75000">
                      <a:srgbClr val="ED7D31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ED7D31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206</a:t>
            </a:r>
          </a:p>
        </p:txBody>
      </p:sp>
      <p:sp>
        <p:nvSpPr>
          <p:cNvPr id="31" name="Rectangle 30"/>
          <p:cNvSpPr/>
          <p:nvPr/>
        </p:nvSpPr>
        <p:spPr>
          <a:xfrm>
            <a:off x="5252698" y="4438472"/>
            <a:ext cx="116570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7200" b="1" dirty="0" err="1">
                <a:ln w="11430"/>
                <a:gradFill>
                  <a:gsLst>
                    <a:gs pos="0">
                      <a:srgbClr val="ED7D31">
                        <a:tint val="70000"/>
                        <a:satMod val="245000"/>
                      </a:srgbClr>
                    </a:gs>
                    <a:gs pos="75000">
                      <a:srgbClr val="ED7D31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ED7D31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Pb</a:t>
            </a:r>
            <a:endParaRPr lang="en-US" sz="7200" b="1" dirty="0">
              <a:ln w="11430"/>
              <a:gradFill>
                <a:gsLst>
                  <a:gs pos="0">
                    <a:srgbClr val="ED7D31">
                      <a:tint val="70000"/>
                      <a:satMod val="245000"/>
                    </a:srgbClr>
                  </a:gs>
                  <a:gs pos="75000">
                    <a:srgbClr val="ED7D31">
                      <a:tint val="90000"/>
                      <a:shade val="60000"/>
                      <a:satMod val="240000"/>
                    </a:srgbClr>
                  </a:gs>
                  <a:gs pos="100000">
                    <a:srgbClr val="ED7D31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4670831" y="4819471"/>
            <a:ext cx="72968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>
                <a:ln w="11430"/>
                <a:gradFill>
                  <a:gsLst>
                    <a:gs pos="0">
                      <a:srgbClr val="ED7D31">
                        <a:tint val="70000"/>
                        <a:satMod val="245000"/>
                      </a:srgbClr>
                    </a:gs>
                    <a:gs pos="75000">
                      <a:srgbClr val="ED7D31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ED7D31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82</a:t>
            </a:r>
          </a:p>
        </p:txBody>
      </p:sp>
    </p:spTree>
    <p:extLst>
      <p:ext uri="{BB962C8B-B14F-4D97-AF65-F5344CB8AC3E}">
        <p14:creationId xmlns:p14="http://schemas.microsoft.com/office/powerpoint/2010/main" val="517833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10" grpId="0"/>
      <p:bldP spid="10" grpId="1"/>
      <p:bldP spid="11" grpId="0"/>
      <p:bldP spid="11" grpId="1"/>
      <p:bldP spid="16" grpId="0" animBg="1"/>
      <p:bldP spid="18" grpId="0"/>
      <p:bldP spid="18" grpId="1"/>
      <p:bldP spid="27" grpId="0" animBg="1"/>
      <p:bldP spid="29" grpId="0"/>
      <p:bldP spid="31" grpId="0"/>
      <p:bldP spid="32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Alpha Decay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Example 2: Write the nuclear equation for the radioactive decay of radium – 226 by alpha emission.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827212" y="3124200"/>
            <a:ext cx="8763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5B9BD5">
                    <a:lumMod val="60000"/>
                    <a:lumOff val="40000"/>
                  </a:srgbClr>
                </a:solidFill>
              </a:rPr>
              <a:t>Step 1: Write the element that you are starting with.</a:t>
            </a:r>
          </a:p>
        </p:txBody>
      </p:sp>
      <p:grpSp>
        <p:nvGrpSpPr>
          <p:cNvPr id="8" name="Group 20"/>
          <p:cNvGrpSpPr/>
          <p:nvPr/>
        </p:nvGrpSpPr>
        <p:grpSpPr>
          <a:xfrm>
            <a:off x="1846448" y="4362272"/>
            <a:ext cx="1965624" cy="1276529"/>
            <a:chOff x="324036" y="4362271"/>
            <a:chExt cx="1965624" cy="1276529"/>
          </a:xfrm>
        </p:grpSpPr>
        <p:sp>
          <p:nvSpPr>
            <p:cNvPr id="6" name="Rectangle 5"/>
            <p:cNvSpPr/>
            <p:nvPr/>
          </p:nvSpPr>
          <p:spPr>
            <a:xfrm>
              <a:off x="324036" y="4362271"/>
              <a:ext cx="963725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4000" b="1" dirty="0">
                  <a:ln w="11430"/>
                  <a:gradFill>
                    <a:gsLst>
                      <a:gs pos="0">
                        <a:srgbClr val="ED7D31">
                          <a:tint val="70000"/>
                          <a:satMod val="245000"/>
                        </a:srgbClr>
                      </a:gs>
                      <a:gs pos="75000">
                        <a:srgbClr val="ED7D31">
                          <a:tint val="90000"/>
                          <a:shade val="60000"/>
                          <a:satMod val="240000"/>
                        </a:srgbClr>
                      </a:gs>
                      <a:gs pos="100000">
                        <a:srgbClr val="ED7D31">
                          <a:tint val="100000"/>
                          <a:shade val="50000"/>
                          <a:satMod val="240000"/>
                        </a:srgb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226</a:t>
              </a:r>
            </a:p>
          </p:txBody>
        </p:sp>
        <p:grpSp>
          <p:nvGrpSpPr>
            <p:cNvPr id="13" name="Group 19"/>
            <p:cNvGrpSpPr/>
            <p:nvPr/>
          </p:nvGrpSpPr>
          <p:grpSpPr>
            <a:xfrm>
              <a:off x="533400" y="4438471"/>
              <a:ext cx="1756260" cy="1200329"/>
              <a:chOff x="533400" y="4438471"/>
              <a:chExt cx="1756260" cy="1200329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1106579" y="4438471"/>
                <a:ext cx="1183081" cy="1200329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pPr algn="ctr"/>
                <a:r>
                  <a:rPr lang="en-US" sz="7200" b="1" dirty="0">
                    <a:ln w="11430"/>
                    <a:gradFill>
                      <a:gsLst>
                        <a:gs pos="0">
                          <a:srgbClr val="ED7D31">
                            <a:tint val="70000"/>
                            <a:satMod val="245000"/>
                          </a:srgbClr>
                        </a:gs>
                        <a:gs pos="75000">
                          <a:srgbClr val="ED7D31">
                            <a:tint val="90000"/>
                            <a:shade val="60000"/>
                            <a:satMod val="240000"/>
                          </a:srgbClr>
                        </a:gs>
                        <a:gs pos="100000">
                          <a:srgbClr val="ED7D31">
                            <a:tint val="100000"/>
                            <a:shade val="50000"/>
                            <a:satMod val="240000"/>
                          </a:srgbClr>
                        </a:gs>
                      </a:gsLst>
                      <a:lin ang="5400000"/>
                    </a:gra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</a:rPr>
                  <a:t>Ra</a:t>
                </a:r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533400" y="4819471"/>
                <a:ext cx="729687" cy="707886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pPr algn="ctr"/>
                <a:r>
                  <a:rPr lang="en-US" sz="4000" b="1" dirty="0">
                    <a:ln w="11430"/>
                    <a:gradFill>
                      <a:gsLst>
                        <a:gs pos="0">
                          <a:srgbClr val="ED7D31">
                            <a:tint val="70000"/>
                            <a:satMod val="245000"/>
                          </a:srgbClr>
                        </a:gs>
                        <a:gs pos="75000">
                          <a:srgbClr val="ED7D31">
                            <a:tint val="90000"/>
                            <a:shade val="60000"/>
                            <a:satMod val="240000"/>
                          </a:srgbClr>
                        </a:gs>
                        <a:gs pos="100000">
                          <a:srgbClr val="ED7D31">
                            <a:tint val="100000"/>
                            <a:shade val="50000"/>
                            <a:satMod val="240000"/>
                          </a:srgbClr>
                        </a:gs>
                      </a:gsLst>
                      <a:lin ang="5400000"/>
                    </a:gra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</a:rPr>
                  <a:t>88</a:t>
                </a:r>
              </a:p>
            </p:txBody>
          </p:sp>
        </p:grpSp>
      </p:grpSp>
      <p:cxnSp>
        <p:nvCxnSpPr>
          <p:cNvPr id="9" name="Straight Arrow Connector 8"/>
          <p:cNvCxnSpPr/>
          <p:nvPr/>
        </p:nvCxnSpPr>
        <p:spPr>
          <a:xfrm rot="10800000" flipV="1">
            <a:off x="2817812" y="2514600"/>
            <a:ext cx="4495800" cy="2057400"/>
          </a:xfrm>
          <a:prstGeom prst="straightConnector1">
            <a:avLst/>
          </a:prstGeom>
          <a:ln w="19050">
            <a:prstDash val="dash"/>
            <a:tailEnd type="arrow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751012" y="3886200"/>
            <a:ext cx="144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4472C4">
                    <a:lumMod val="75000"/>
                  </a:srgbClr>
                </a:solidFill>
              </a:rPr>
              <a:t>Mass #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674812" y="5638800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4472C4">
                    <a:lumMod val="75000"/>
                  </a:srgbClr>
                </a:solidFill>
              </a:rPr>
              <a:t>Atomic #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rot="5400000" flipH="1" flipV="1">
            <a:off x="1979612" y="5486400"/>
            <a:ext cx="304800" cy="152400"/>
          </a:xfrm>
          <a:prstGeom prst="straightConnector1">
            <a:avLst/>
          </a:prstGeom>
          <a:ln w="19050">
            <a:prstDash val="dash"/>
            <a:tailEnd type="arrow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6" name="Right Arrow 15"/>
          <p:cNvSpPr/>
          <p:nvPr/>
        </p:nvSpPr>
        <p:spPr>
          <a:xfrm>
            <a:off x="3808412" y="4953000"/>
            <a:ext cx="762000" cy="381000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827212" y="3124201"/>
            <a:ext cx="876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5B9BD5">
                    <a:lumMod val="60000"/>
                    <a:lumOff val="40000"/>
                  </a:srgbClr>
                </a:solidFill>
              </a:rPr>
              <a:t>Step 2: Draw the arrow.</a:t>
            </a:r>
          </a:p>
        </p:txBody>
      </p:sp>
      <p:grpSp>
        <p:nvGrpSpPr>
          <p:cNvPr id="14" name="Group 21"/>
          <p:cNvGrpSpPr/>
          <p:nvPr/>
        </p:nvGrpSpPr>
        <p:grpSpPr>
          <a:xfrm>
            <a:off x="6949444" y="4419601"/>
            <a:ext cx="1787821" cy="1276529"/>
            <a:chOff x="526013" y="4362271"/>
            <a:chExt cx="1787821" cy="1276529"/>
          </a:xfrm>
        </p:grpSpPr>
        <p:sp>
          <p:nvSpPr>
            <p:cNvPr id="23" name="Rectangle 22"/>
            <p:cNvSpPr/>
            <p:nvPr/>
          </p:nvSpPr>
          <p:spPr>
            <a:xfrm>
              <a:off x="526013" y="4362271"/>
              <a:ext cx="559769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4000" b="1" dirty="0">
                  <a:ln w="11430"/>
                  <a:gradFill>
                    <a:gsLst>
                      <a:gs pos="0">
                        <a:srgbClr val="ED7D31">
                          <a:tint val="70000"/>
                          <a:satMod val="245000"/>
                        </a:srgbClr>
                      </a:gs>
                      <a:gs pos="75000">
                        <a:srgbClr val="ED7D31">
                          <a:tint val="90000"/>
                          <a:shade val="60000"/>
                          <a:satMod val="240000"/>
                        </a:srgbClr>
                      </a:gs>
                      <a:gs pos="100000">
                        <a:srgbClr val="ED7D31">
                          <a:tint val="100000"/>
                          <a:shade val="50000"/>
                          <a:satMod val="240000"/>
                        </a:srgb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 4</a:t>
              </a:r>
            </a:p>
          </p:txBody>
        </p:sp>
        <p:grpSp>
          <p:nvGrpSpPr>
            <p:cNvPr id="15" name="Group 19"/>
            <p:cNvGrpSpPr/>
            <p:nvPr/>
          </p:nvGrpSpPr>
          <p:grpSpPr>
            <a:xfrm>
              <a:off x="669655" y="4438471"/>
              <a:ext cx="1644179" cy="1200329"/>
              <a:chOff x="669655" y="4438471"/>
              <a:chExt cx="1644179" cy="1200329"/>
            </a:xfrm>
          </p:grpSpPr>
          <p:sp>
            <p:nvSpPr>
              <p:cNvPr id="25" name="Rectangle 24"/>
              <p:cNvSpPr/>
              <p:nvPr/>
            </p:nvSpPr>
            <p:spPr>
              <a:xfrm>
                <a:off x="1082407" y="4438471"/>
                <a:ext cx="1231427" cy="1200329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pPr algn="ctr"/>
                <a:r>
                  <a:rPr lang="en-US" sz="7200" b="1" dirty="0">
                    <a:ln w="11430"/>
                    <a:gradFill>
                      <a:gsLst>
                        <a:gs pos="0">
                          <a:srgbClr val="ED7D31">
                            <a:tint val="70000"/>
                            <a:satMod val="245000"/>
                          </a:srgbClr>
                        </a:gs>
                        <a:gs pos="75000">
                          <a:srgbClr val="ED7D31">
                            <a:tint val="90000"/>
                            <a:shade val="60000"/>
                            <a:satMod val="240000"/>
                          </a:srgbClr>
                        </a:gs>
                        <a:gs pos="100000">
                          <a:srgbClr val="ED7D31">
                            <a:tint val="100000"/>
                            <a:shade val="50000"/>
                            <a:satMod val="240000"/>
                          </a:srgbClr>
                        </a:gs>
                      </a:gsLst>
                      <a:lin ang="5400000"/>
                    </a:gra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</a:rPr>
                  <a:t>He</a:t>
                </a:r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669655" y="4819471"/>
                <a:ext cx="457176" cy="707886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pPr algn="ctr"/>
                <a:r>
                  <a:rPr lang="en-US" sz="4000" b="1" dirty="0">
                    <a:ln w="11430"/>
                    <a:gradFill>
                      <a:gsLst>
                        <a:gs pos="0">
                          <a:srgbClr val="ED7D31">
                            <a:tint val="70000"/>
                            <a:satMod val="245000"/>
                          </a:srgbClr>
                        </a:gs>
                        <a:gs pos="75000">
                          <a:srgbClr val="ED7D31">
                            <a:tint val="90000"/>
                            <a:shade val="60000"/>
                            <a:satMod val="240000"/>
                          </a:srgbClr>
                        </a:gs>
                        <a:gs pos="100000">
                          <a:srgbClr val="ED7D31">
                            <a:tint val="100000"/>
                            <a:shade val="50000"/>
                            <a:satMod val="240000"/>
                          </a:srgbClr>
                        </a:gs>
                      </a:gsLst>
                      <a:lin ang="5400000"/>
                    </a:gra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</a:rPr>
                  <a:t>2</a:t>
                </a:r>
              </a:p>
            </p:txBody>
          </p:sp>
        </p:grpSp>
      </p:grpSp>
      <p:sp>
        <p:nvSpPr>
          <p:cNvPr id="27" name="Cross 26"/>
          <p:cNvSpPr/>
          <p:nvPr/>
        </p:nvSpPr>
        <p:spPr>
          <a:xfrm>
            <a:off x="6475412" y="4876800"/>
            <a:ext cx="381000" cy="381000"/>
          </a:xfrm>
          <a:prstGeom prst="plu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371467" y="4362271"/>
            <a:ext cx="107914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>
                <a:ln w="11430"/>
                <a:gradFill>
                  <a:gsLst>
                    <a:gs pos="0">
                      <a:srgbClr val="ED7D31">
                        <a:tint val="70000"/>
                        <a:satMod val="245000"/>
                      </a:srgbClr>
                    </a:gs>
                    <a:gs pos="75000">
                      <a:srgbClr val="ED7D31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ED7D31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222</a:t>
            </a:r>
          </a:p>
        </p:txBody>
      </p:sp>
      <p:sp>
        <p:nvSpPr>
          <p:cNvPr id="31" name="Rectangle 30"/>
          <p:cNvSpPr/>
          <p:nvPr/>
        </p:nvSpPr>
        <p:spPr>
          <a:xfrm>
            <a:off x="5228653" y="4438472"/>
            <a:ext cx="121379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7200" b="1" dirty="0" err="1">
                <a:ln w="11430"/>
                <a:gradFill>
                  <a:gsLst>
                    <a:gs pos="0">
                      <a:srgbClr val="ED7D31">
                        <a:tint val="70000"/>
                        <a:satMod val="245000"/>
                      </a:srgbClr>
                    </a:gs>
                    <a:gs pos="75000">
                      <a:srgbClr val="ED7D31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ED7D31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Rn</a:t>
            </a:r>
            <a:endParaRPr lang="en-US" sz="7200" b="1" dirty="0">
              <a:ln w="11430"/>
              <a:gradFill>
                <a:gsLst>
                  <a:gs pos="0">
                    <a:srgbClr val="ED7D31">
                      <a:tint val="70000"/>
                      <a:satMod val="245000"/>
                    </a:srgbClr>
                  </a:gs>
                  <a:gs pos="75000">
                    <a:srgbClr val="ED7D31">
                      <a:tint val="90000"/>
                      <a:shade val="60000"/>
                      <a:satMod val="240000"/>
                    </a:srgbClr>
                  </a:gs>
                  <a:gs pos="100000">
                    <a:srgbClr val="ED7D31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4670831" y="4819471"/>
            <a:ext cx="72968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>
                <a:ln w="11430"/>
                <a:gradFill>
                  <a:gsLst>
                    <a:gs pos="0">
                      <a:srgbClr val="ED7D31">
                        <a:tint val="70000"/>
                        <a:satMod val="245000"/>
                      </a:srgbClr>
                    </a:gs>
                    <a:gs pos="75000">
                      <a:srgbClr val="ED7D31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ED7D31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86</a:t>
            </a:r>
          </a:p>
        </p:txBody>
      </p:sp>
    </p:spTree>
    <p:extLst>
      <p:ext uri="{BB962C8B-B14F-4D97-AF65-F5344CB8AC3E}">
        <p14:creationId xmlns:p14="http://schemas.microsoft.com/office/powerpoint/2010/main" val="2196848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10" grpId="0"/>
      <p:bldP spid="10" grpId="1"/>
      <p:bldP spid="11" grpId="0"/>
      <p:bldP spid="11" grpId="1"/>
      <p:bldP spid="16" grpId="0" animBg="1"/>
      <p:bldP spid="17" grpId="0"/>
      <p:bldP spid="17" grpId="1"/>
      <p:bldP spid="27" grpId="0" animBg="1"/>
      <p:bldP spid="29" grpId="0"/>
      <p:bldP spid="31" grpId="0"/>
      <p:bldP spid="32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Beta Decay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Example 1: Write the nuclear equation for the radioactive decay of carbon – 14 by beta emission.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827212" y="3124200"/>
            <a:ext cx="8763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5B9BD5">
                    <a:lumMod val="60000"/>
                    <a:lumOff val="40000"/>
                  </a:srgbClr>
                </a:solidFill>
              </a:rPr>
              <a:t>Step 1: Write the element that you are starting with.</a:t>
            </a:r>
          </a:p>
        </p:txBody>
      </p:sp>
      <p:grpSp>
        <p:nvGrpSpPr>
          <p:cNvPr id="8" name="Group 20"/>
          <p:cNvGrpSpPr/>
          <p:nvPr/>
        </p:nvGrpSpPr>
        <p:grpSpPr>
          <a:xfrm>
            <a:off x="1963468" y="4362272"/>
            <a:ext cx="1593855" cy="1276529"/>
            <a:chOff x="441055" y="4362271"/>
            <a:chExt cx="1593855" cy="1276529"/>
          </a:xfrm>
        </p:grpSpPr>
        <p:sp>
          <p:nvSpPr>
            <p:cNvPr id="6" name="Rectangle 5"/>
            <p:cNvSpPr/>
            <p:nvPr/>
          </p:nvSpPr>
          <p:spPr>
            <a:xfrm>
              <a:off x="441055" y="4362271"/>
              <a:ext cx="729687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4000" b="1" dirty="0">
                  <a:ln w="11430"/>
                  <a:gradFill>
                    <a:gsLst>
                      <a:gs pos="0">
                        <a:srgbClr val="ED7D31">
                          <a:tint val="70000"/>
                          <a:satMod val="245000"/>
                        </a:srgbClr>
                      </a:gs>
                      <a:gs pos="75000">
                        <a:srgbClr val="ED7D31">
                          <a:tint val="90000"/>
                          <a:shade val="60000"/>
                          <a:satMod val="240000"/>
                        </a:srgbClr>
                      </a:gs>
                      <a:gs pos="100000">
                        <a:srgbClr val="ED7D31">
                          <a:tint val="100000"/>
                          <a:shade val="50000"/>
                          <a:satMod val="240000"/>
                        </a:srgb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14</a:t>
              </a:r>
            </a:p>
          </p:txBody>
        </p:sp>
        <p:grpSp>
          <p:nvGrpSpPr>
            <p:cNvPr id="13" name="Group 19"/>
            <p:cNvGrpSpPr/>
            <p:nvPr/>
          </p:nvGrpSpPr>
          <p:grpSpPr>
            <a:xfrm>
              <a:off x="669655" y="4438471"/>
              <a:ext cx="1365255" cy="1200329"/>
              <a:chOff x="669655" y="4438471"/>
              <a:chExt cx="1365255" cy="1200329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1361329" y="4438471"/>
                <a:ext cx="673581" cy="1200329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pPr algn="ctr"/>
                <a:r>
                  <a:rPr lang="en-US" sz="7200" b="1" dirty="0">
                    <a:ln w="11430"/>
                    <a:gradFill>
                      <a:gsLst>
                        <a:gs pos="0">
                          <a:srgbClr val="ED7D31">
                            <a:tint val="70000"/>
                            <a:satMod val="245000"/>
                          </a:srgbClr>
                        </a:gs>
                        <a:gs pos="75000">
                          <a:srgbClr val="ED7D31">
                            <a:tint val="90000"/>
                            <a:shade val="60000"/>
                            <a:satMod val="240000"/>
                          </a:srgbClr>
                        </a:gs>
                        <a:gs pos="100000">
                          <a:srgbClr val="ED7D31">
                            <a:tint val="100000"/>
                            <a:shade val="50000"/>
                            <a:satMod val="240000"/>
                          </a:srgbClr>
                        </a:gs>
                      </a:gsLst>
                      <a:lin ang="5400000"/>
                    </a:gra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</a:rPr>
                  <a:t>C</a:t>
                </a:r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669655" y="4819471"/>
                <a:ext cx="457176" cy="707886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pPr algn="ctr"/>
                <a:r>
                  <a:rPr lang="en-US" sz="4000" b="1" dirty="0">
                    <a:ln w="11430"/>
                    <a:gradFill>
                      <a:gsLst>
                        <a:gs pos="0">
                          <a:srgbClr val="ED7D31">
                            <a:tint val="70000"/>
                            <a:satMod val="245000"/>
                          </a:srgbClr>
                        </a:gs>
                        <a:gs pos="75000">
                          <a:srgbClr val="ED7D31">
                            <a:tint val="90000"/>
                            <a:shade val="60000"/>
                            <a:satMod val="240000"/>
                          </a:srgbClr>
                        </a:gs>
                        <a:gs pos="100000">
                          <a:srgbClr val="ED7D31">
                            <a:tint val="100000"/>
                            <a:shade val="50000"/>
                            <a:satMod val="240000"/>
                          </a:srgbClr>
                        </a:gs>
                      </a:gsLst>
                      <a:lin ang="5400000"/>
                    </a:gra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</a:rPr>
                  <a:t>6</a:t>
                </a:r>
              </a:p>
            </p:txBody>
          </p:sp>
        </p:grpSp>
      </p:grpSp>
      <p:cxnSp>
        <p:nvCxnSpPr>
          <p:cNvPr id="9" name="Straight Arrow Connector 8"/>
          <p:cNvCxnSpPr/>
          <p:nvPr/>
        </p:nvCxnSpPr>
        <p:spPr>
          <a:xfrm rot="10800000" flipV="1">
            <a:off x="2817812" y="2514600"/>
            <a:ext cx="4495800" cy="2057400"/>
          </a:xfrm>
          <a:prstGeom prst="straightConnector1">
            <a:avLst/>
          </a:prstGeom>
          <a:ln w="19050">
            <a:prstDash val="dash"/>
            <a:tailEnd type="arrow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751012" y="3886200"/>
            <a:ext cx="144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4472C4">
                    <a:lumMod val="75000"/>
                  </a:srgbClr>
                </a:solidFill>
              </a:rPr>
              <a:t>Mass #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674812" y="5638800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4472C4">
                    <a:lumMod val="75000"/>
                  </a:srgbClr>
                </a:solidFill>
              </a:rPr>
              <a:t>Atomic #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rot="5400000" flipH="1" flipV="1">
            <a:off x="1979612" y="5486400"/>
            <a:ext cx="304800" cy="152400"/>
          </a:xfrm>
          <a:prstGeom prst="straightConnector1">
            <a:avLst/>
          </a:prstGeom>
          <a:ln w="19050">
            <a:prstDash val="dash"/>
            <a:tailEnd type="arrow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6" name="Right Arrow 15"/>
          <p:cNvSpPr/>
          <p:nvPr/>
        </p:nvSpPr>
        <p:spPr>
          <a:xfrm>
            <a:off x="3808412" y="4953000"/>
            <a:ext cx="762000" cy="381000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827212" y="3124201"/>
            <a:ext cx="876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5B9BD5">
                    <a:lumMod val="60000"/>
                    <a:lumOff val="40000"/>
                  </a:srgbClr>
                </a:solidFill>
              </a:rPr>
              <a:t>Step 2: Draw the arrow.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827212" y="3124201"/>
            <a:ext cx="876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5B9BD5">
                    <a:lumMod val="60000"/>
                    <a:lumOff val="40000"/>
                  </a:srgbClr>
                </a:solidFill>
              </a:rPr>
              <a:t>Step 3: Write the beta particle.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827212" y="3124200"/>
            <a:ext cx="8763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5B9BD5">
                    <a:lumMod val="60000"/>
                    <a:lumOff val="40000"/>
                  </a:srgbClr>
                </a:solidFill>
              </a:rPr>
              <a:t>Step 4: Determine the other product (ensuring everything is balanced).</a:t>
            </a:r>
          </a:p>
        </p:txBody>
      </p:sp>
      <p:grpSp>
        <p:nvGrpSpPr>
          <p:cNvPr id="14" name="Group 21"/>
          <p:cNvGrpSpPr/>
          <p:nvPr/>
        </p:nvGrpSpPr>
        <p:grpSpPr>
          <a:xfrm>
            <a:off x="6932613" y="4362272"/>
            <a:ext cx="1171717" cy="1222415"/>
            <a:chOff x="509182" y="4304942"/>
            <a:chExt cx="1171717" cy="1222415"/>
          </a:xfrm>
        </p:grpSpPr>
        <p:sp>
          <p:nvSpPr>
            <p:cNvPr id="23" name="Rectangle 22"/>
            <p:cNvSpPr/>
            <p:nvPr/>
          </p:nvSpPr>
          <p:spPr>
            <a:xfrm>
              <a:off x="526013" y="4362271"/>
              <a:ext cx="559769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4000" b="1" dirty="0">
                  <a:ln w="11430"/>
                  <a:gradFill>
                    <a:gsLst>
                      <a:gs pos="0">
                        <a:srgbClr val="ED7D31">
                          <a:tint val="70000"/>
                          <a:satMod val="245000"/>
                        </a:srgbClr>
                      </a:gs>
                      <a:gs pos="75000">
                        <a:srgbClr val="ED7D31">
                          <a:tint val="90000"/>
                          <a:shade val="60000"/>
                          <a:satMod val="240000"/>
                        </a:srgbClr>
                      </a:gs>
                      <a:gs pos="100000">
                        <a:srgbClr val="ED7D31">
                          <a:tint val="100000"/>
                          <a:shade val="50000"/>
                          <a:satMod val="240000"/>
                        </a:srgb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 0</a:t>
              </a:r>
            </a:p>
          </p:txBody>
        </p:sp>
        <p:grpSp>
          <p:nvGrpSpPr>
            <p:cNvPr id="15" name="Group 19"/>
            <p:cNvGrpSpPr/>
            <p:nvPr/>
          </p:nvGrpSpPr>
          <p:grpSpPr>
            <a:xfrm>
              <a:off x="509182" y="4304942"/>
              <a:ext cx="1171717" cy="1222415"/>
              <a:chOff x="509182" y="4304942"/>
              <a:chExt cx="1171717" cy="1222415"/>
            </a:xfrm>
          </p:grpSpPr>
          <p:sp>
            <p:nvSpPr>
              <p:cNvPr id="25" name="Rectangle 24"/>
              <p:cNvSpPr/>
              <p:nvPr/>
            </p:nvSpPr>
            <p:spPr>
              <a:xfrm>
                <a:off x="1031361" y="4304942"/>
                <a:ext cx="649538" cy="1200329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pPr algn="ctr"/>
                <a:r>
                  <a:rPr lang="en-US" sz="7200" b="1" dirty="0">
                    <a:ln w="11430"/>
                    <a:gradFill>
                      <a:gsLst>
                        <a:gs pos="0">
                          <a:srgbClr val="ED7D31">
                            <a:tint val="70000"/>
                            <a:satMod val="245000"/>
                          </a:srgbClr>
                        </a:gs>
                        <a:gs pos="75000">
                          <a:srgbClr val="ED7D31">
                            <a:tint val="90000"/>
                            <a:shade val="60000"/>
                            <a:satMod val="240000"/>
                          </a:srgbClr>
                        </a:gs>
                        <a:gs pos="100000">
                          <a:srgbClr val="ED7D31">
                            <a:tint val="100000"/>
                            <a:shade val="50000"/>
                            <a:satMod val="240000"/>
                          </a:srgbClr>
                        </a:gs>
                      </a:gsLst>
                      <a:lin ang="5400000"/>
                    </a:gra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</a:rPr>
                  <a:t>e</a:t>
                </a:r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509182" y="4819471"/>
                <a:ext cx="617477" cy="707886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pPr algn="ctr"/>
                <a:r>
                  <a:rPr lang="en-US" sz="4000" b="1" dirty="0">
                    <a:ln w="11430"/>
                    <a:gradFill>
                      <a:gsLst>
                        <a:gs pos="0">
                          <a:srgbClr val="ED7D31">
                            <a:tint val="70000"/>
                            <a:satMod val="245000"/>
                          </a:srgbClr>
                        </a:gs>
                        <a:gs pos="75000">
                          <a:srgbClr val="ED7D31">
                            <a:tint val="90000"/>
                            <a:shade val="60000"/>
                            <a:satMod val="240000"/>
                          </a:srgbClr>
                        </a:gs>
                        <a:gs pos="100000">
                          <a:srgbClr val="ED7D31">
                            <a:tint val="100000"/>
                            <a:shade val="50000"/>
                            <a:satMod val="240000"/>
                          </a:srgbClr>
                        </a:gs>
                      </a:gsLst>
                      <a:lin ang="5400000"/>
                    </a:gra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</a:rPr>
                  <a:t>-1</a:t>
                </a:r>
              </a:p>
            </p:txBody>
          </p:sp>
        </p:grpSp>
      </p:grpSp>
      <p:sp>
        <p:nvSpPr>
          <p:cNvPr id="27" name="Cross 26"/>
          <p:cNvSpPr/>
          <p:nvPr/>
        </p:nvSpPr>
        <p:spPr>
          <a:xfrm>
            <a:off x="6475412" y="4876800"/>
            <a:ext cx="381000" cy="381000"/>
          </a:xfrm>
          <a:prstGeom prst="plu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501312" y="4362271"/>
            <a:ext cx="81945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>
                <a:ln w="11430"/>
                <a:gradFill>
                  <a:gsLst>
                    <a:gs pos="0">
                      <a:srgbClr val="ED7D31">
                        <a:tint val="70000"/>
                        <a:satMod val="245000"/>
                      </a:srgbClr>
                    </a:gs>
                    <a:gs pos="75000">
                      <a:srgbClr val="ED7D31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ED7D31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14</a:t>
            </a:r>
          </a:p>
        </p:txBody>
      </p:sp>
      <p:sp>
        <p:nvSpPr>
          <p:cNvPr id="31" name="Rectangle 30"/>
          <p:cNvSpPr/>
          <p:nvPr/>
        </p:nvSpPr>
        <p:spPr>
          <a:xfrm>
            <a:off x="5425822" y="4438472"/>
            <a:ext cx="81945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7200" b="1" dirty="0">
                <a:ln w="11430"/>
                <a:gradFill>
                  <a:gsLst>
                    <a:gs pos="0">
                      <a:srgbClr val="ED7D31">
                        <a:tint val="70000"/>
                        <a:satMod val="245000"/>
                      </a:srgbClr>
                    </a:gs>
                    <a:gs pos="75000">
                      <a:srgbClr val="ED7D31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ED7D31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</a:t>
            </a:r>
          </a:p>
        </p:txBody>
      </p:sp>
      <p:sp>
        <p:nvSpPr>
          <p:cNvPr id="32" name="Rectangle 31"/>
          <p:cNvSpPr/>
          <p:nvPr/>
        </p:nvSpPr>
        <p:spPr>
          <a:xfrm>
            <a:off x="4807085" y="4819471"/>
            <a:ext cx="45717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>
                <a:ln w="11430"/>
                <a:gradFill>
                  <a:gsLst>
                    <a:gs pos="0">
                      <a:srgbClr val="ED7D31">
                        <a:tint val="70000"/>
                        <a:satMod val="245000"/>
                      </a:srgbClr>
                    </a:gs>
                    <a:gs pos="75000">
                      <a:srgbClr val="ED7D31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ED7D31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2713208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10" grpId="0"/>
      <p:bldP spid="10" grpId="1"/>
      <p:bldP spid="11" grpId="0"/>
      <p:bldP spid="11" grpId="1"/>
      <p:bldP spid="16" grpId="0" animBg="1"/>
      <p:bldP spid="17" grpId="0"/>
      <p:bldP spid="17" grpId="1"/>
      <p:bldP spid="18" grpId="0"/>
      <p:bldP spid="18" grpId="1"/>
      <p:bldP spid="19" grpId="0"/>
      <p:bldP spid="27" grpId="0" animBg="1"/>
      <p:bldP spid="29" grpId="0"/>
      <p:bldP spid="31" grpId="0"/>
      <p:bldP spid="32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Beta Decay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Example 2: Write the nuclear equation for the radioactive decay of zirconium – 97 by beta decay.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827212" y="3124200"/>
            <a:ext cx="8763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5B9BD5">
                    <a:lumMod val="60000"/>
                    <a:lumOff val="40000"/>
                  </a:srgbClr>
                </a:solidFill>
              </a:rPr>
              <a:t>Step 1: Write the element that you are starting with.</a:t>
            </a:r>
          </a:p>
        </p:txBody>
      </p:sp>
      <p:grpSp>
        <p:nvGrpSpPr>
          <p:cNvPr id="8" name="Group 20"/>
          <p:cNvGrpSpPr/>
          <p:nvPr/>
        </p:nvGrpSpPr>
        <p:grpSpPr>
          <a:xfrm>
            <a:off x="2055812" y="4362272"/>
            <a:ext cx="1641774" cy="1276529"/>
            <a:chOff x="533400" y="4362271"/>
            <a:chExt cx="1641774" cy="1276529"/>
          </a:xfrm>
        </p:grpSpPr>
        <p:sp>
          <p:nvSpPr>
            <p:cNvPr id="6" name="Rectangle 5"/>
            <p:cNvSpPr/>
            <p:nvPr/>
          </p:nvSpPr>
          <p:spPr>
            <a:xfrm>
              <a:off x="565713" y="4362271"/>
              <a:ext cx="729687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4000" b="1" dirty="0">
                  <a:ln w="11430"/>
                  <a:gradFill>
                    <a:gsLst>
                      <a:gs pos="0">
                        <a:srgbClr val="ED7D31">
                          <a:tint val="70000"/>
                          <a:satMod val="245000"/>
                        </a:srgbClr>
                      </a:gs>
                      <a:gs pos="75000">
                        <a:srgbClr val="ED7D31">
                          <a:tint val="90000"/>
                          <a:shade val="60000"/>
                          <a:satMod val="240000"/>
                        </a:srgbClr>
                      </a:gs>
                      <a:gs pos="100000">
                        <a:srgbClr val="ED7D31">
                          <a:tint val="100000"/>
                          <a:shade val="50000"/>
                          <a:satMod val="240000"/>
                        </a:srgb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97</a:t>
              </a:r>
            </a:p>
          </p:txBody>
        </p:sp>
        <p:grpSp>
          <p:nvGrpSpPr>
            <p:cNvPr id="13" name="Group 19"/>
            <p:cNvGrpSpPr/>
            <p:nvPr/>
          </p:nvGrpSpPr>
          <p:grpSpPr>
            <a:xfrm>
              <a:off x="533400" y="4438471"/>
              <a:ext cx="1641774" cy="1200329"/>
              <a:chOff x="533400" y="4438471"/>
              <a:chExt cx="1641774" cy="1200329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1221067" y="4438471"/>
                <a:ext cx="954107" cy="1200329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pPr algn="ctr"/>
                <a:r>
                  <a:rPr lang="en-US" sz="7200" b="1" dirty="0" err="1">
                    <a:ln w="11430"/>
                    <a:gradFill>
                      <a:gsLst>
                        <a:gs pos="0">
                          <a:srgbClr val="ED7D31">
                            <a:tint val="70000"/>
                            <a:satMod val="245000"/>
                          </a:srgbClr>
                        </a:gs>
                        <a:gs pos="75000">
                          <a:srgbClr val="ED7D31">
                            <a:tint val="90000"/>
                            <a:shade val="60000"/>
                            <a:satMod val="240000"/>
                          </a:srgbClr>
                        </a:gs>
                        <a:gs pos="100000">
                          <a:srgbClr val="ED7D31">
                            <a:tint val="100000"/>
                            <a:shade val="50000"/>
                            <a:satMod val="240000"/>
                          </a:srgbClr>
                        </a:gs>
                      </a:gsLst>
                      <a:lin ang="5400000"/>
                    </a:gra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</a:rPr>
                  <a:t>Zr</a:t>
                </a:r>
                <a:endParaRPr lang="en-US" sz="7200" b="1" dirty="0">
                  <a:ln w="11430"/>
                  <a:gradFill>
                    <a:gsLst>
                      <a:gs pos="0">
                        <a:srgbClr val="ED7D31">
                          <a:tint val="70000"/>
                          <a:satMod val="245000"/>
                        </a:srgbClr>
                      </a:gs>
                      <a:gs pos="75000">
                        <a:srgbClr val="ED7D31">
                          <a:tint val="90000"/>
                          <a:shade val="60000"/>
                          <a:satMod val="240000"/>
                        </a:srgbClr>
                      </a:gs>
                      <a:gs pos="100000">
                        <a:srgbClr val="ED7D31">
                          <a:tint val="100000"/>
                          <a:shade val="50000"/>
                          <a:satMod val="240000"/>
                        </a:srgb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endParaRPr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533400" y="4819471"/>
                <a:ext cx="729687" cy="707886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pPr algn="ctr"/>
                <a:r>
                  <a:rPr lang="en-US" sz="4000" b="1" dirty="0">
                    <a:ln w="11430"/>
                    <a:gradFill>
                      <a:gsLst>
                        <a:gs pos="0">
                          <a:srgbClr val="ED7D31">
                            <a:tint val="70000"/>
                            <a:satMod val="245000"/>
                          </a:srgbClr>
                        </a:gs>
                        <a:gs pos="75000">
                          <a:srgbClr val="ED7D31">
                            <a:tint val="90000"/>
                            <a:shade val="60000"/>
                            <a:satMod val="240000"/>
                          </a:srgbClr>
                        </a:gs>
                        <a:gs pos="100000">
                          <a:srgbClr val="ED7D31">
                            <a:tint val="100000"/>
                            <a:shade val="50000"/>
                            <a:satMod val="240000"/>
                          </a:srgbClr>
                        </a:gs>
                      </a:gsLst>
                      <a:lin ang="5400000"/>
                    </a:gra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</a:rPr>
                  <a:t>40</a:t>
                </a:r>
              </a:p>
            </p:txBody>
          </p:sp>
        </p:grpSp>
      </p:grpSp>
      <p:cxnSp>
        <p:nvCxnSpPr>
          <p:cNvPr id="9" name="Straight Arrow Connector 8"/>
          <p:cNvCxnSpPr/>
          <p:nvPr/>
        </p:nvCxnSpPr>
        <p:spPr>
          <a:xfrm rot="10800000" flipV="1">
            <a:off x="2817812" y="2514600"/>
            <a:ext cx="4724400" cy="2057400"/>
          </a:xfrm>
          <a:prstGeom prst="straightConnector1">
            <a:avLst/>
          </a:prstGeom>
          <a:ln w="19050">
            <a:prstDash val="dash"/>
            <a:tailEnd type="arrow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751012" y="3886200"/>
            <a:ext cx="144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4472C4">
                    <a:lumMod val="75000"/>
                  </a:srgbClr>
                </a:solidFill>
              </a:rPr>
              <a:t>Mass #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674812" y="5638800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4472C4">
                    <a:lumMod val="75000"/>
                  </a:srgbClr>
                </a:solidFill>
              </a:rPr>
              <a:t>Atomic #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rot="5400000" flipH="1" flipV="1">
            <a:off x="1979612" y="5486400"/>
            <a:ext cx="304800" cy="152400"/>
          </a:xfrm>
          <a:prstGeom prst="straightConnector1">
            <a:avLst/>
          </a:prstGeom>
          <a:ln w="19050">
            <a:prstDash val="dash"/>
            <a:tailEnd type="arrow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6" name="Right Arrow 15"/>
          <p:cNvSpPr/>
          <p:nvPr/>
        </p:nvSpPr>
        <p:spPr>
          <a:xfrm>
            <a:off x="3808412" y="4953000"/>
            <a:ext cx="762000" cy="381000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827212" y="3124201"/>
            <a:ext cx="876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5B9BD5">
                    <a:lumMod val="60000"/>
                    <a:lumOff val="40000"/>
                  </a:srgbClr>
                </a:solidFill>
              </a:rPr>
              <a:t>Step 2: Draw the arrow.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827212" y="3124201"/>
            <a:ext cx="876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5B9BD5">
                    <a:lumMod val="60000"/>
                    <a:lumOff val="40000"/>
                  </a:srgbClr>
                </a:solidFill>
              </a:rPr>
              <a:t>Step 3: Write the beta particle.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827212" y="3124200"/>
            <a:ext cx="8763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5B9BD5">
                    <a:lumMod val="60000"/>
                    <a:lumOff val="40000"/>
                  </a:srgbClr>
                </a:solidFill>
              </a:rPr>
              <a:t>Step 4: Determine the other product (ensuring everything is balanced).</a:t>
            </a:r>
          </a:p>
        </p:txBody>
      </p:sp>
      <p:grpSp>
        <p:nvGrpSpPr>
          <p:cNvPr id="14" name="Group 21"/>
          <p:cNvGrpSpPr/>
          <p:nvPr/>
        </p:nvGrpSpPr>
        <p:grpSpPr>
          <a:xfrm>
            <a:off x="6932613" y="4362272"/>
            <a:ext cx="1171717" cy="1222415"/>
            <a:chOff x="509182" y="4304942"/>
            <a:chExt cx="1171717" cy="1222415"/>
          </a:xfrm>
        </p:grpSpPr>
        <p:sp>
          <p:nvSpPr>
            <p:cNvPr id="23" name="Rectangle 22"/>
            <p:cNvSpPr/>
            <p:nvPr/>
          </p:nvSpPr>
          <p:spPr>
            <a:xfrm>
              <a:off x="526013" y="4362271"/>
              <a:ext cx="559769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4000" b="1" dirty="0">
                  <a:ln w="11430"/>
                  <a:gradFill>
                    <a:gsLst>
                      <a:gs pos="0">
                        <a:srgbClr val="ED7D31">
                          <a:tint val="70000"/>
                          <a:satMod val="245000"/>
                        </a:srgbClr>
                      </a:gs>
                      <a:gs pos="75000">
                        <a:srgbClr val="ED7D31">
                          <a:tint val="90000"/>
                          <a:shade val="60000"/>
                          <a:satMod val="240000"/>
                        </a:srgbClr>
                      </a:gs>
                      <a:gs pos="100000">
                        <a:srgbClr val="ED7D31">
                          <a:tint val="100000"/>
                          <a:shade val="50000"/>
                          <a:satMod val="240000"/>
                        </a:srgb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 0</a:t>
              </a:r>
            </a:p>
          </p:txBody>
        </p:sp>
        <p:grpSp>
          <p:nvGrpSpPr>
            <p:cNvPr id="15" name="Group 19"/>
            <p:cNvGrpSpPr/>
            <p:nvPr/>
          </p:nvGrpSpPr>
          <p:grpSpPr>
            <a:xfrm>
              <a:off x="509182" y="4304942"/>
              <a:ext cx="1171717" cy="1222415"/>
              <a:chOff x="509182" y="4304942"/>
              <a:chExt cx="1171717" cy="1222415"/>
            </a:xfrm>
          </p:grpSpPr>
          <p:sp>
            <p:nvSpPr>
              <p:cNvPr id="25" name="Rectangle 24"/>
              <p:cNvSpPr/>
              <p:nvPr/>
            </p:nvSpPr>
            <p:spPr>
              <a:xfrm>
                <a:off x="1031361" y="4304942"/>
                <a:ext cx="649538" cy="1200329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pPr algn="ctr"/>
                <a:r>
                  <a:rPr lang="en-US" sz="7200" b="1" dirty="0">
                    <a:ln w="11430"/>
                    <a:gradFill>
                      <a:gsLst>
                        <a:gs pos="0">
                          <a:srgbClr val="ED7D31">
                            <a:tint val="70000"/>
                            <a:satMod val="245000"/>
                          </a:srgbClr>
                        </a:gs>
                        <a:gs pos="75000">
                          <a:srgbClr val="ED7D31">
                            <a:tint val="90000"/>
                            <a:shade val="60000"/>
                            <a:satMod val="240000"/>
                          </a:srgbClr>
                        </a:gs>
                        <a:gs pos="100000">
                          <a:srgbClr val="ED7D31">
                            <a:tint val="100000"/>
                            <a:shade val="50000"/>
                            <a:satMod val="240000"/>
                          </a:srgbClr>
                        </a:gs>
                      </a:gsLst>
                      <a:lin ang="5400000"/>
                    </a:gra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</a:rPr>
                  <a:t>e</a:t>
                </a:r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509182" y="4819471"/>
                <a:ext cx="617477" cy="707886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pPr algn="ctr"/>
                <a:r>
                  <a:rPr lang="en-US" sz="4000" b="1" dirty="0">
                    <a:ln w="11430"/>
                    <a:gradFill>
                      <a:gsLst>
                        <a:gs pos="0">
                          <a:srgbClr val="ED7D31">
                            <a:tint val="70000"/>
                            <a:satMod val="245000"/>
                          </a:srgbClr>
                        </a:gs>
                        <a:gs pos="75000">
                          <a:srgbClr val="ED7D31">
                            <a:tint val="90000"/>
                            <a:shade val="60000"/>
                            <a:satMod val="240000"/>
                          </a:srgbClr>
                        </a:gs>
                        <a:gs pos="100000">
                          <a:srgbClr val="ED7D31">
                            <a:tint val="100000"/>
                            <a:shade val="50000"/>
                            <a:satMod val="240000"/>
                          </a:srgbClr>
                        </a:gs>
                      </a:gsLst>
                      <a:lin ang="5400000"/>
                    </a:gra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</a:rPr>
                  <a:t>-1</a:t>
                </a:r>
              </a:p>
            </p:txBody>
          </p:sp>
        </p:grpSp>
      </p:grpSp>
      <p:sp>
        <p:nvSpPr>
          <p:cNvPr id="27" name="Cross 26"/>
          <p:cNvSpPr/>
          <p:nvPr/>
        </p:nvSpPr>
        <p:spPr>
          <a:xfrm>
            <a:off x="6475412" y="4876800"/>
            <a:ext cx="381000" cy="381000"/>
          </a:xfrm>
          <a:prstGeom prst="plu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501312" y="4362271"/>
            <a:ext cx="81945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>
                <a:ln w="11430"/>
                <a:gradFill>
                  <a:gsLst>
                    <a:gs pos="0">
                      <a:srgbClr val="ED7D31">
                        <a:tint val="70000"/>
                        <a:satMod val="245000"/>
                      </a:srgbClr>
                    </a:gs>
                    <a:gs pos="75000">
                      <a:srgbClr val="ED7D31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ED7D31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97</a:t>
            </a:r>
          </a:p>
        </p:txBody>
      </p:sp>
      <p:sp>
        <p:nvSpPr>
          <p:cNvPr id="31" name="Rectangle 30"/>
          <p:cNvSpPr/>
          <p:nvPr/>
        </p:nvSpPr>
        <p:spPr>
          <a:xfrm>
            <a:off x="5180564" y="4438472"/>
            <a:ext cx="130997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7200" b="1" dirty="0" err="1">
                <a:ln w="11430"/>
                <a:gradFill>
                  <a:gsLst>
                    <a:gs pos="0">
                      <a:srgbClr val="ED7D31">
                        <a:tint val="70000"/>
                        <a:satMod val="245000"/>
                      </a:srgbClr>
                    </a:gs>
                    <a:gs pos="75000">
                      <a:srgbClr val="ED7D31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ED7D31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Nb</a:t>
            </a:r>
            <a:endParaRPr lang="en-US" sz="7200" b="1" dirty="0">
              <a:ln w="11430"/>
              <a:gradFill>
                <a:gsLst>
                  <a:gs pos="0">
                    <a:srgbClr val="ED7D31">
                      <a:tint val="70000"/>
                      <a:satMod val="245000"/>
                    </a:srgbClr>
                  </a:gs>
                  <a:gs pos="75000">
                    <a:srgbClr val="ED7D31">
                      <a:tint val="90000"/>
                      <a:shade val="60000"/>
                      <a:satMod val="240000"/>
                    </a:srgbClr>
                  </a:gs>
                  <a:gs pos="100000">
                    <a:srgbClr val="ED7D31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4670831" y="4819471"/>
            <a:ext cx="72968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>
                <a:ln w="11430"/>
                <a:gradFill>
                  <a:gsLst>
                    <a:gs pos="0">
                      <a:srgbClr val="ED7D31">
                        <a:tint val="70000"/>
                        <a:satMod val="245000"/>
                      </a:srgbClr>
                    </a:gs>
                    <a:gs pos="75000">
                      <a:srgbClr val="ED7D31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ED7D31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41</a:t>
            </a:r>
          </a:p>
        </p:txBody>
      </p:sp>
    </p:spTree>
    <p:extLst>
      <p:ext uri="{BB962C8B-B14F-4D97-AF65-F5344CB8AC3E}">
        <p14:creationId xmlns:p14="http://schemas.microsoft.com/office/powerpoint/2010/main" val="1784497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10" grpId="0"/>
      <p:bldP spid="10" grpId="1"/>
      <p:bldP spid="11" grpId="0"/>
      <p:bldP spid="11" grpId="1"/>
      <p:bldP spid="16" grpId="0" animBg="1"/>
      <p:bldP spid="17" grpId="0"/>
      <p:bldP spid="17" grpId="1"/>
      <p:bldP spid="18" grpId="0"/>
      <p:bldP spid="18" grpId="1"/>
      <p:bldP spid="19" grpId="0"/>
      <p:bldP spid="27" grpId="0" animBg="1"/>
      <p:bldP spid="29" grpId="0"/>
      <p:bldP spid="31" grpId="0"/>
      <p:bldP spid="32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6A462-4855-4880-9249-4E0BC3C5ECD4}" type="slidenum">
              <a:rPr lang="en-US" altLang="en-US"/>
              <a:pPr/>
              <a:t>57</a:t>
            </a:fld>
            <a:endParaRPr lang="en-US" altLang="en-US"/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Problems 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Write a nuclear equation for each of the following: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/>
              <a:t>1. beta decay in Bk-249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/>
              <a:t>2. alpha decay of Ra-224</a:t>
            </a:r>
          </a:p>
        </p:txBody>
      </p:sp>
    </p:spTree>
    <p:extLst>
      <p:ext uri="{BB962C8B-B14F-4D97-AF65-F5344CB8AC3E}">
        <p14:creationId xmlns:p14="http://schemas.microsoft.com/office/powerpoint/2010/main" val="2468376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 dirty="0" smtClean="0">
                <a:cs typeface="Arial" panose="020B0604020202020204" pitchFamily="34" charset="0"/>
              </a:rPr>
              <a:t>.</a:t>
            </a:r>
            <a:endParaRPr lang="en-US" altLang="en-US" sz="1400" dirty="0">
              <a:latin typeface="Times New Roman" panose="02020603050405020304" pitchFamily="18" charset="0"/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 altLang="en-US" i="0" dirty="0"/>
          </a:p>
        </p:txBody>
      </p:sp>
      <p:sp>
        <p:nvSpPr>
          <p:cNvPr id="31130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Nuclear Stability</a:t>
            </a:r>
          </a:p>
        </p:txBody>
      </p:sp>
      <p:sp>
        <p:nvSpPr>
          <p:cNvPr id="311303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The existence of stable nuclei with more than one proton is due to the </a:t>
            </a:r>
            <a:r>
              <a:rPr lang="en-US" altLang="en-US" b="1"/>
              <a:t>nuclear force</a:t>
            </a:r>
            <a:r>
              <a:rPr lang="en-US" altLang="en-US"/>
              <a:t>.</a:t>
            </a:r>
          </a:p>
        </p:txBody>
      </p:sp>
      <p:sp>
        <p:nvSpPr>
          <p:cNvPr id="311300" name="Rectangle 4"/>
          <p:cNvSpPr>
            <a:spLocks noChangeArrowheads="1"/>
          </p:cNvSpPr>
          <p:nvPr/>
        </p:nvSpPr>
        <p:spPr bwMode="auto">
          <a:xfrm>
            <a:off x="2132013" y="2897188"/>
            <a:ext cx="7769225" cy="411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1">
              <a:spcBef>
                <a:spcPct val="20000"/>
              </a:spcBef>
              <a:buClr>
                <a:srgbClr val="CAD88F"/>
              </a:buClr>
              <a:buFontTx/>
              <a:buChar char="–"/>
            </a:pPr>
            <a:r>
              <a:rPr lang="en-US" altLang="en-US">
                <a:solidFill>
                  <a:srgbClr val="376BB3"/>
                </a:solidFill>
                <a:latin typeface="Arial" panose="020B0604020202020204" pitchFamily="34" charset="0"/>
              </a:rPr>
              <a:t>The </a:t>
            </a:r>
            <a:r>
              <a:rPr lang="en-US" altLang="en-US" b="1">
                <a:solidFill>
                  <a:srgbClr val="376BB3"/>
                </a:solidFill>
                <a:latin typeface="Arial" panose="020B0604020202020204" pitchFamily="34" charset="0"/>
              </a:rPr>
              <a:t>nuclear force</a:t>
            </a:r>
            <a:r>
              <a:rPr lang="en-US" altLang="en-US">
                <a:solidFill>
                  <a:srgbClr val="376BB3"/>
                </a:solidFill>
                <a:latin typeface="Arial" panose="020B0604020202020204" pitchFamily="34" charset="0"/>
              </a:rPr>
              <a:t> is a strong force of attraction between nucleons that acts only at very short distances (about 10</a:t>
            </a:r>
            <a:r>
              <a:rPr lang="en-US" altLang="en-US" baseline="30000">
                <a:solidFill>
                  <a:srgbClr val="376BB3"/>
                </a:solidFill>
                <a:latin typeface="Arial" panose="020B0604020202020204" pitchFamily="34" charset="0"/>
              </a:rPr>
              <a:t>-15</a:t>
            </a:r>
            <a:r>
              <a:rPr lang="en-US" altLang="en-US">
                <a:solidFill>
                  <a:srgbClr val="376BB3"/>
                </a:solidFill>
                <a:latin typeface="Arial" panose="020B0604020202020204" pitchFamily="34" charset="0"/>
              </a:rPr>
              <a:t> m).</a:t>
            </a:r>
          </a:p>
          <a:p>
            <a:pPr lvl="1">
              <a:spcBef>
                <a:spcPct val="20000"/>
              </a:spcBef>
              <a:buClr>
                <a:srgbClr val="CAD88F"/>
              </a:buClr>
              <a:buFontTx/>
              <a:buChar char="–"/>
            </a:pPr>
            <a:endParaRPr lang="en-US" altLang="en-US">
              <a:solidFill>
                <a:srgbClr val="376BB3"/>
              </a:solidFill>
              <a:latin typeface="Arial" panose="020B0604020202020204" pitchFamily="34" charset="0"/>
            </a:endParaRPr>
          </a:p>
        </p:txBody>
      </p:sp>
      <p:sp>
        <p:nvSpPr>
          <p:cNvPr id="311301" name="Rectangle 5"/>
          <p:cNvSpPr>
            <a:spLocks noChangeArrowheads="1"/>
          </p:cNvSpPr>
          <p:nvPr/>
        </p:nvSpPr>
        <p:spPr bwMode="auto">
          <a:xfrm>
            <a:off x="2132013" y="4286251"/>
            <a:ext cx="7769225" cy="411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1">
              <a:spcBef>
                <a:spcPct val="20000"/>
              </a:spcBef>
              <a:buClr>
                <a:srgbClr val="CAD88F"/>
              </a:buClr>
              <a:buFontTx/>
              <a:buChar char="–"/>
            </a:pPr>
            <a:r>
              <a:rPr lang="en-US" altLang="en-US">
                <a:solidFill>
                  <a:srgbClr val="376BB3"/>
                </a:solidFill>
                <a:latin typeface="Arial" panose="020B0604020202020204" pitchFamily="34" charset="0"/>
              </a:rPr>
              <a:t>This force can </a:t>
            </a:r>
            <a:r>
              <a:rPr lang="en-US" altLang="en-US" b="1">
                <a:solidFill>
                  <a:srgbClr val="376BB3"/>
                </a:solidFill>
                <a:latin typeface="Arial" panose="020B0604020202020204" pitchFamily="34" charset="0"/>
              </a:rPr>
              <a:t>more than compensate</a:t>
            </a:r>
            <a:r>
              <a:rPr lang="en-US" altLang="en-US">
                <a:solidFill>
                  <a:srgbClr val="376BB3"/>
                </a:solidFill>
                <a:latin typeface="Arial" panose="020B0604020202020204" pitchFamily="34" charset="0"/>
              </a:rPr>
              <a:t> for the repulsion of electrical charges and thereby give a stable nucleus.</a:t>
            </a:r>
          </a:p>
          <a:p>
            <a:pPr lvl="1">
              <a:spcBef>
                <a:spcPct val="20000"/>
              </a:spcBef>
              <a:buClr>
                <a:srgbClr val="CAD88F"/>
              </a:buClr>
              <a:buFontTx/>
              <a:buChar char="–"/>
            </a:pPr>
            <a:endParaRPr lang="en-US" altLang="en-US">
              <a:solidFill>
                <a:srgbClr val="376BB3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1562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113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11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1300" grpId="0" build="p" bldLvl="2" autoUpdateAnimBg="0"/>
      <p:bldP spid="311301" grpId="0" build="p" bldLvl="2" autoUpdateAnimBg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altLang="en-US" sz="1400" dirty="0">
              <a:latin typeface="Times New Roman" panose="02020603050405020304" pitchFamily="18" charset="0"/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 altLang="en-US" i="0" dirty="0"/>
          </a:p>
        </p:txBody>
      </p:sp>
      <p:sp>
        <p:nvSpPr>
          <p:cNvPr id="37274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Nuclear Stability</a:t>
            </a:r>
          </a:p>
        </p:txBody>
      </p:sp>
      <p:sp>
        <p:nvSpPr>
          <p:cNvPr id="372743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Several factors appear to contribute the stability of a nucleus.</a:t>
            </a:r>
          </a:p>
        </p:txBody>
      </p:sp>
      <p:sp>
        <p:nvSpPr>
          <p:cNvPr id="372740" name="Rectangle 4"/>
          <p:cNvSpPr>
            <a:spLocks noChangeArrowheads="1"/>
          </p:cNvSpPr>
          <p:nvPr/>
        </p:nvSpPr>
        <p:spPr bwMode="auto">
          <a:xfrm>
            <a:off x="2132013" y="2897188"/>
            <a:ext cx="7769225" cy="411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1">
              <a:spcBef>
                <a:spcPct val="20000"/>
              </a:spcBef>
              <a:buClr>
                <a:srgbClr val="CAD88F"/>
              </a:buClr>
              <a:buFontTx/>
              <a:buChar char="–"/>
            </a:pPr>
            <a:r>
              <a:rPr lang="en-US" altLang="en-US">
                <a:solidFill>
                  <a:srgbClr val="376BB3"/>
                </a:solidFill>
                <a:latin typeface="Arial" panose="020B0604020202020204" pitchFamily="34" charset="0"/>
              </a:rPr>
              <a:t>The </a:t>
            </a:r>
            <a:r>
              <a:rPr lang="en-US" altLang="en-US" b="1">
                <a:solidFill>
                  <a:srgbClr val="376BB3"/>
                </a:solidFill>
                <a:latin typeface="Arial" panose="020B0604020202020204" pitchFamily="34" charset="0"/>
              </a:rPr>
              <a:t>shell model of the nucleus</a:t>
            </a:r>
            <a:r>
              <a:rPr lang="en-US" altLang="en-US">
                <a:solidFill>
                  <a:srgbClr val="376BB3"/>
                </a:solidFill>
                <a:latin typeface="Arial" panose="020B0604020202020204" pitchFamily="34" charset="0"/>
              </a:rPr>
              <a:t> is a nuclear model in which protons and neutrons exist in levels, or shells, analogous to the shell structure exhibited in electron configurations.</a:t>
            </a:r>
          </a:p>
          <a:p>
            <a:pPr lvl="1">
              <a:spcBef>
                <a:spcPct val="20000"/>
              </a:spcBef>
              <a:buClr>
                <a:srgbClr val="CAD88F"/>
              </a:buClr>
              <a:buFontTx/>
              <a:buChar char="–"/>
            </a:pPr>
            <a:endParaRPr lang="en-US" altLang="en-US">
              <a:solidFill>
                <a:srgbClr val="376BB3"/>
              </a:solidFill>
              <a:latin typeface="Arial" panose="020B0604020202020204" pitchFamily="34" charset="0"/>
            </a:endParaRPr>
          </a:p>
        </p:txBody>
      </p:sp>
      <p:sp>
        <p:nvSpPr>
          <p:cNvPr id="372741" name="Rectangle 5"/>
          <p:cNvSpPr>
            <a:spLocks noChangeArrowheads="1"/>
          </p:cNvSpPr>
          <p:nvPr/>
        </p:nvSpPr>
        <p:spPr bwMode="auto">
          <a:xfrm>
            <a:off x="2132013" y="4724401"/>
            <a:ext cx="7769225" cy="411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1">
              <a:spcBef>
                <a:spcPct val="20000"/>
              </a:spcBef>
              <a:buClr>
                <a:srgbClr val="CAD88F"/>
              </a:buClr>
              <a:buFontTx/>
              <a:buChar char="–"/>
            </a:pPr>
            <a:r>
              <a:rPr lang="en-US" altLang="en-US" dirty="0">
                <a:solidFill>
                  <a:srgbClr val="376BB3"/>
                </a:solidFill>
                <a:latin typeface="Arial" panose="020B0604020202020204" pitchFamily="34" charset="0"/>
              </a:rPr>
              <a:t>Experimentally, note that </a:t>
            </a:r>
            <a:r>
              <a:rPr lang="en-US" altLang="en-US" u="sng" dirty="0">
                <a:solidFill>
                  <a:srgbClr val="376BB3"/>
                </a:solidFill>
                <a:latin typeface="Arial" panose="020B0604020202020204" pitchFamily="34" charset="0"/>
              </a:rPr>
              <a:t>nuclei with certain numbers of protons and neutrons</a:t>
            </a:r>
            <a:r>
              <a:rPr lang="en-US" altLang="en-US" dirty="0">
                <a:solidFill>
                  <a:srgbClr val="376BB3"/>
                </a:solidFill>
                <a:latin typeface="Arial" panose="020B0604020202020204" pitchFamily="34" charset="0"/>
              </a:rPr>
              <a:t> appear to be very stable.</a:t>
            </a:r>
          </a:p>
          <a:p>
            <a:pPr lvl="1">
              <a:spcBef>
                <a:spcPct val="20000"/>
              </a:spcBef>
              <a:buClr>
                <a:srgbClr val="CAD88F"/>
              </a:buClr>
              <a:buFontTx/>
              <a:buChar char="–"/>
            </a:pPr>
            <a:endParaRPr lang="en-US" altLang="en-US" dirty="0">
              <a:solidFill>
                <a:srgbClr val="376BB3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8543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727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727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2740" grpId="0" build="p" bldLvl="2" autoUpdateAnimBg="0"/>
      <p:bldP spid="372741" grpId="0" build="p" bldLvl="2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of Atomic Structure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2135187" y="1600200"/>
          <a:ext cx="8153400" cy="2661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76700"/>
                <a:gridCol w="40767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Nucleus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Electrons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99.9% of the mass</a:t>
                      </a:r>
                    </a:p>
                    <a:p>
                      <a:r>
                        <a:rPr lang="en-US" dirty="0" smtClean="0"/>
                        <a:t>1/10,000 the size of</a:t>
                      </a:r>
                      <a:r>
                        <a:rPr lang="en-US" baseline="0" dirty="0" smtClean="0"/>
                        <a:t> the atom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0.01% of the mass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Composed of protons (p</a:t>
                      </a:r>
                      <a:r>
                        <a:rPr lang="en-US" baseline="30000" dirty="0" smtClean="0"/>
                        <a:t>+</a:t>
                      </a:r>
                      <a:r>
                        <a:rPr lang="en-US" dirty="0" smtClean="0"/>
                        <a:t>) and neutrons</a:t>
                      </a:r>
                      <a:r>
                        <a:rPr lang="en-US" baseline="0" dirty="0" smtClean="0"/>
                        <a:t> (n</a:t>
                      </a:r>
                      <a:r>
                        <a:rPr lang="en-US" baseline="30000" dirty="0" smtClean="0"/>
                        <a:t>0</a:t>
                      </a:r>
                      <a:r>
                        <a:rPr lang="en-US" baseline="0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Composed of electrons (e</a:t>
                      </a:r>
                      <a:r>
                        <a:rPr lang="en-US" baseline="30000" dirty="0" smtClean="0"/>
                        <a:t>-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Positively</a:t>
                      </a:r>
                      <a:r>
                        <a:rPr lang="en-US" sz="3600" baseline="0" dirty="0" smtClean="0"/>
                        <a:t> charged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Negatively charged</a:t>
                      </a:r>
                      <a:endParaRPr lang="en-US" sz="3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4973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altLang="en-US" sz="1400" dirty="0">
              <a:latin typeface="Times New Roman" panose="02020603050405020304" pitchFamily="18" charset="0"/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 altLang="en-US" i="0" dirty="0"/>
          </a:p>
        </p:txBody>
      </p:sp>
      <p:sp>
        <p:nvSpPr>
          <p:cNvPr id="37479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Nuclear Stability</a:t>
            </a:r>
          </a:p>
        </p:txBody>
      </p:sp>
      <p:sp>
        <p:nvSpPr>
          <p:cNvPr id="374791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Several factors appear to contribute the stability of a nucleus.</a:t>
            </a:r>
          </a:p>
        </p:txBody>
      </p:sp>
      <p:sp>
        <p:nvSpPr>
          <p:cNvPr id="374788" name="Rectangle 4"/>
          <p:cNvSpPr>
            <a:spLocks noChangeArrowheads="1"/>
          </p:cNvSpPr>
          <p:nvPr/>
        </p:nvSpPr>
        <p:spPr bwMode="auto">
          <a:xfrm>
            <a:off x="2132013" y="2897188"/>
            <a:ext cx="7769225" cy="411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1">
              <a:spcBef>
                <a:spcPct val="20000"/>
              </a:spcBef>
              <a:buClr>
                <a:srgbClr val="CAD88F"/>
              </a:buClr>
              <a:buFontTx/>
              <a:buChar char="–"/>
            </a:pPr>
            <a:r>
              <a:rPr lang="en-US" altLang="en-US">
                <a:solidFill>
                  <a:srgbClr val="376BB3"/>
                </a:solidFill>
                <a:latin typeface="Arial" panose="020B0604020202020204" pitchFamily="34" charset="0"/>
              </a:rPr>
              <a:t>These numbers, called </a:t>
            </a:r>
            <a:r>
              <a:rPr lang="en-US" altLang="en-US" b="1">
                <a:solidFill>
                  <a:srgbClr val="376BB3"/>
                </a:solidFill>
                <a:latin typeface="Arial" panose="020B0604020202020204" pitchFamily="34" charset="0"/>
              </a:rPr>
              <a:t>magic numbers</a:t>
            </a:r>
            <a:r>
              <a:rPr lang="en-US" altLang="en-US">
                <a:solidFill>
                  <a:srgbClr val="376BB3"/>
                </a:solidFill>
                <a:latin typeface="Arial" panose="020B0604020202020204" pitchFamily="34" charset="0"/>
              </a:rPr>
              <a:t>, are the numbers of nuclear particles in a completed shell of protons or neutrons.</a:t>
            </a:r>
          </a:p>
          <a:p>
            <a:pPr lvl="1">
              <a:spcBef>
                <a:spcPct val="20000"/>
              </a:spcBef>
              <a:buClr>
                <a:srgbClr val="CAD88F"/>
              </a:buClr>
              <a:buFontTx/>
              <a:buChar char="–"/>
            </a:pPr>
            <a:endParaRPr lang="en-US" altLang="en-US">
              <a:solidFill>
                <a:srgbClr val="376BB3"/>
              </a:solidFill>
              <a:latin typeface="Arial" panose="020B0604020202020204" pitchFamily="34" charset="0"/>
            </a:endParaRPr>
          </a:p>
        </p:txBody>
      </p:sp>
      <p:sp>
        <p:nvSpPr>
          <p:cNvPr id="374789" name="Rectangle 5"/>
          <p:cNvSpPr>
            <a:spLocks noChangeArrowheads="1"/>
          </p:cNvSpPr>
          <p:nvPr/>
        </p:nvSpPr>
        <p:spPr bwMode="auto">
          <a:xfrm>
            <a:off x="2132013" y="4267201"/>
            <a:ext cx="7769225" cy="411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1">
              <a:spcBef>
                <a:spcPct val="20000"/>
              </a:spcBef>
              <a:buClr>
                <a:srgbClr val="CAD88F"/>
              </a:buClr>
              <a:buFontTx/>
              <a:buChar char="–"/>
            </a:pPr>
            <a:r>
              <a:rPr lang="en-US" altLang="en-US">
                <a:solidFill>
                  <a:srgbClr val="376BB3"/>
                </a:solidFill>
                <a:latin typeface="Arial" panose="020B0604020202020204" pitchFamily="34" charset="0"/>
              </a:rPr>
              <a:t>Because nuclear forces differ from electrical forces, these numbers are not the same as those for electrons is atoms.</a:t>
            </a:r>
          </a:p>
          <a:p>
            <a:pPr lvl="1">
              <a:spcBef>
                <a:spcPct val="20000"/>
              </a:spcBef>
              <a:buClr>
                <a:srgbClr val="CAD88F"/>
              </a:buClr>
              <a:buFontTx/>
              <a:buChar char="–"/>
            </a:pPr>
            <a:endParaRPr lang="en-US" altLang="en-US">
              <a:solidFill>
                <a:srgbClr val="376BB3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4738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747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4789" grpId="0" build="p" bldLvl="2" autoUpdateAnimBg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altLang="en-US" sz="1400" dirty="0">
              <a:latin typeface="Times New Roman" panose="02020603050405020304" pitchFamily="18" charset="0"/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 altLang="en-US" i="0" dirty="0"/>
          </a:p>
        </p:txBody>
      </p:sp>
      <p:sp>
        <p:nvSpPr>
          <p:cNvPr id="376839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Nuclear Stability</a:t>
            </a:r>
          </a:p>
        </p:txBody>
      </p:sp>
      <p:sp>
        <p:nvSpPr>
          <p:cNvPr id="376840" name="Rectangle 8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Several factors appear to contribute the stability of a nucleus.</a:t>
            </a:r>
          </a:p>
        </p:txBody>
      </p:sp>
      <p:sp>
        <p:nvSpPr>
          <p:cNvPr id="376836" name="Rectangle 4"/>
          <p:cNvSpPr>
            <a:spLocks noChangeArrowheads="1"/>
          </p:cNvSpPr>
          <p:nvPr/>
        </p:nvSpPr>
        <p:spPr bwMode="auto">
          <a:xfrm>
            <a:off x="2132013" y="2897188"/>
            <a:ext cx="7769225" cy="411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1">
              <a:spcBef>
                <a:spcPct val="20000"/>
              </a:spcBef>
              <a:buClr>
                <a:srgbClr val="CAD88F"/>
              </a:buClr>
              <a:buFontTx/>
              <a:buChar char="–"/>
            </a:pPr>
            <a:r>
              <a:rPr lang="en-US" altLang="en-US">
                <a:solidFill>
                  <a:srgbClr val="376BB3"/>
                </a:solidFill>
                <a:latin typeface="Arial" panose="020B0604020202020204" pitchFamily="34" charset="0"/>
              </a:rPr>
              <a:t>For protons, the magic numbers are</a:t>
            </a:r>
          </a:p>
          <a:p>
            <a:pPr lvl="3">
              <a:spcBef>
                <a:spcPct val="20000"/>
              </a:spcBef>
              <a:buClr>
                <a:srgbClr val="CAD88F"/>
              </a:buClr>
              <a:buFontTx/>
              <a:buChar char="–"/>
            </a:pPr>
            <a:r>
              <a:rPr lang="en-US" altLang="en-US" b="1">
                <a:solidFill>
                  <a:srgbClr val="376BB3"/>
                </a:solidFill>
                <a:latin typeface="Arial" panose="020B0604020202020204" pitchFamily="34" charset="0"/>
              </a:rPr>
              <a:t>2, 8, 20, 28, 50, and 82</a:t>
            </a:r>
          </a:p>
          <a:p>
            <a:pPr lvl="1">
              <a:spcBef>
                <a:spcPct val="20000"/>
              </a:spcBef>
              <a:buClr>
                <a:srgbClr val="CAD88F"/>
              </a:buClr>
              <a:buFontTx/>
              <a:buChar char="–"/>
            </a:pPr>
            <a:endParaRPr lang="en-US" altLang="en-US">
              <a:solidFill>
                <a:srgbClr val="376BB3"/>
              </a:solidFill>
              <a:latin typeface="Arial" panose="020B0604020202020204" pitchFamily="34" charset="0"/>
            </a:endParaRPr>
          </a:p>
        </p:txBody>
      </p:sp>
      <p:sp>
        <p:nvSpPr>
          <p:cNvPr id="376838" name="Rectangle 6"/>
          <p:cNvSpPr>
            <a:spLocks noChangeArrowheads="1"/>
          </p:cNvSpPr>
          <p:nvPr/>
        </p:nvSpPr>
        <p:spPr bwMode="auto">
          <a:xfrm>
            <a:off x="2132013" y="4192588"/>
            <a:ext cx="7769225" cy="411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1">
              <a:spcBef>
                <a:spcPct val="20000"/>
              </a:spcBef>
              <a:buClr>
                <a:srgbClr val="CAD88F"/>
              </a:buClr>
              <a:buFontTx/>
              <a:buChar char="–"/>
            </a:pPr>
            <a:r>
              <a:rPr lang="en-US" altLang="en-US">
                <a:solidFill>
                  <a:srgbClr val="376BB3"/>
                </a:solidFill>
                <a:latin typeface="Arial" panose="020B0604020202020204" pitchFamily="34" charset="0"/>
              </a:rPr>
              <a:t>For neutrons, the magic numbers are</a:t>
            </a:r>
          </a:p>
          <a:p>
            <a:pPr lvl="3">
              <a:spcBef>
                <a:spcPct val="20000"/>
              </a:spcBef>
              <a:buClr>
                <a:srgbClr val="CAD88F"/>
              </a:buClr>
              <a:buFontTx/>
              <a:buChar char="–"/>
            </a:pPr>
            <a:r>
              <a:rPr lang="en-US" altLang="en-US" b="1">
                <a:solidFill>
                  <a:srgbClr val="376BB3"/>
                </a:solidFill>
                <a:latin typeface="Arial" panose="020B0604020202020204" pitchFamily="34" charset="0"/>
              </a:rPr>
              <a:t>2, 8, 20, 28, 50, 82, and 126</a:t>
            </a:r>
          </a:p>
          <a:p>
            <a:pPr lvl="1">
              <a:spcBef>
                <a:spcPct val="20000"/>
              </a:spcBef>
              <a:buClr>
                <a:srgbClr val="CAD88F"/>
              </a:buClr>
              <a:buFontTx/>
              <a:buChar char="–"/>
            </a:pPr>
            <a:endParaRPr lang="en-US" altLang="en-US">
              <a:solidFill>
                <a:srgbClr val="376BB3"/>
              </a:solidFill>
              <a:latin typeface="Arial" panose="020B0604020202020204" pitchFamily="34" charset="0"/>
            </a:endParaRPr>
          </a:p>
        </p:txBody>
      </p:sp>
      <p:pic>
        <p:nvPicPr>
          <p:cNvPr id="8" name="Picture 6" descr="abundan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7238" y="3991460"/>
            <a:ext cx="3811587" cy="282844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1228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76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6838" grpId="0" autoUpdateAnimBg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altLang="en-US" sz="1400" dirty="0">
              <a:latin typeface="Times New Roman" panose="02020603050405020304" pitchFamily="18" charset="0"/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 altLang="en-US" i="0" dirty="0"/>
          </a:p>
        </p:txBody>
      </p:sp>
      <p:sp>
        <p:nvSpPr>
          <p:cNvPr id="37888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Nuclear Stability</a:t>
            </a:r>
          </a:p>
        </p:txBody>
      </p:sp>
      <p:sp>
        <p:nvSpPr>
          <p:cNvPr id="378887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Several factors appear to contribute the stability of a nucleus.</a:t>
            </a:r>
          </a:p>
        </p:txBody>
      </p:sp>
      <p:sp>
        <p:nvSpPr>
          <p:cNvPr id="378884" name="Rectangle 4"/>
          <p:cNvSpPr>
            <a:spLocks noChangeArrowheads="1"/>
          </p:cNvSpPr>
          <p:nvPr/>
        </p:nvSpPr>
        <p:spPr bwMode="auto">
          <a:xfrm>
            <a:off x="2132013" y="2897188"/>
            <a:ext cx="7769225" cy="411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1">
              <a:spcBef>
                <a:spcPct val="20000"/>
              </a:spcBef>
              <a:buClr>
                <a:srgbClr val="CAD88F"/>
              </a:buClr>
              <a:buFontTx/>
              <a:buChar char="–"/>
            </a:pPr>
            <a:r>
              <a:rPr lang="en-US" altLang="en-US" sz="2800" dirty="0">
                <a:solidFill>
                  <a:srgbClr val="376BB3"/>
                </a:solidFill>
                <a:latin typeface="Arial" panose="020B0604020202020204" pitchFamily="34" charset="0"/>
              </a:rPr>
              <a:t>Evidence also points to the special stability of </a:t>
            </a:r>
            <a:r>
              <a:rPr lang="en-US" altLang="en-US" sz="2800" b="1" dirty="0">
                <a:solidFill>
                  <a:srgbClr val="376BB3"/>
                </a:solidFill>
                <a:latin typeface="Arial" panose="020B0604020202020204" pitchFamily="34" charset="0"/>
              </a:rPr>
              <a:t>pairs </a:t>
            </a:r>
            <a:r>
              <a:rPr lang="en-US" altLang="en-US" sz="2800" dirty="0">
                <a:solidFill>
                  <a:srgbClr val="376BB3"/>
                </a:solidFill>
                <a:latin typeface="Arial" panose="020B0604020202020204" pitchFamily="34" charset="0"/>
              </a:rPr>
              <a:t>of protons and </a:t>
            </a:r>
            <a:r>
              <a:rPr lang="en-US" altLang="en-US" sz="2800" b="1" dirty="0">
                <a:solidFill>
                  <a:srgbClr val="376BB3"/>
                </a:solidFill>
                <a:latin typeface="Arial" panose="020B0604020202020204" pitchFamily="34" charset="0"/>
              </a:rPr>
              <a:t>pairs</a:t>
            </a:r>
            <a:r>
              <a:rPr lang="en-US" altLang="en-US" sz="2800" dirty="0">
                <a:solidFill>
                  <a:srgbClr val="376BB3"/>
                </a:solidFill>
                <a:latin typeface="Arial" panose="020B0604020202020204" pitchFamily="34" charset="0"/>
              </a:rPr>
              <a:t> of </a:t>
            </a:r>
            <a:r>
              <a:rPr lang="en-US" altLang="en-US" sz="2800" dirty="0" smtClean="0">
                <a:solidFill>
                  <a:srgbClr val="376BB3"/>
                </a:solidFill>
                <a:latin typeface="Arial" panose="020B0604020202020204" pitchFamily="34" charset="0"/>
              </a:rPr>
              <a:t>neutrons</a:t>
            </a:r>
          </a:p>
          <a:p>
            <a:pPr lvl="1">
              <a:spcBef>
                <a:spcPct val="20000"/>
              </a:spcBef>
              <a:buClr>
                <a:srgbClr val="CAD88F"/>
              </a:buClr>
              <a:buFontTx/>
              <a:buChar char="–"/>
            </a:pPr>
            <a:endParaRPr lang="en-US" altLang="en-US" sz="2800" dirty="0" smtClean="0">
              <a:solidFill>
                <a:srgbClr val="376BB3"/>
              </a:solidFill>
              <a:latin typeface="Arial" panose="020B0604020202020204" pitchFamily="34" charset="0"/>
            </a:endParaRPr>
          </a:p>
          <a:p>
            <a:pPr lvl="1">
              <a:spcBef>
                <a:spcPct val="20000"/>
              </a:spcBef>
              <a:buClr>
                <a:srgbClr val="CAD88F"/>
              </a:buClr>
              <a:buFontTx/>
              <a:buChar char="–"/>
            </a:pPr>
            <a:r>
              <a:rPr lang="en-US" altLang="en-US" sz="2800" dirty="0" smtClean="0">
                <a:solidFill>
                  <a:srgbClr val="376BB3"/>
                </a:solidFill>
                <a:latin typeface="Arial" panose="020B0604020202020204" pitchFamily="34" charset="0"/>
              </a:rPr>
              <a:t>.Nuclei with a greater number of neutrons than protons have lower binding energies and are less stable</a:t>
            </a:r>
          </a:p>
          <a:p>
            <a:pPr lvl="1">
              <a:spcBef>
                <a:spcPct val="20000"/>
              </a:spcBef>
              <a:buClr>
                <a:srgbClr val="CAD88F"/>
              </a:buClr>
              <a:buFontTx/>
              <a:buChar char="–"/>
            </a:pPr>
            <a:endParaRPr lang="en-US" altLang="en-US" sz="2800" b="1" dirty="0">
              <a:solidFill>
                <a:srgbClr val="376BB3"/>
              </a:solidFill>
              <a:latin typeface="Arial" panose="020B0604020202020204" pitchFamily="34" charset="0"/>
            </a:endParaRPr>
          </a:p>
          <a:p>
            <a:pPr lvl="1">
              <a:spcBef>
                <a:spcPct val="20000"/>
              </a:spcBef>
              <a:buClr>
                <a:srgbClr val="CAD88F"/>
              </a:buClr>
              <a:buFontTx/>
              <a:buChar char="–"/>
            </a:pPr>
            <a:endParaRPr lang="en-US" altLang="en-US" sz="3200" b="1" dirty="0">
              <a:solidFill>
                <a:srgbClr val="376BB3"/>
              </a:solidFill>
              <a:latin typeface="Arial" panose="020B0604020202020204" pitchFamily="34" charset="0"/>
            </a:endParaRPr>
          </a:p>
          <a:p>
            <a:pPr lvl="1">
              <a:spcBef>
                <a:spcPct val="20000"/>
              </a:spcBef>
              <a:buClr>
                <a:srgbClr val="CAD88F"/>
              </a:buClr>
              <a:buFontTx/>
              <a:buChar char="–"/>
            </a:pPr>
            <a:endParaRPr lang="en-US" altLang="en-US" sz="2800" dirty="0">
              <a:solidFill>
                <a:srgbClr val="376BB3"/>
              </a:solidFill>
              <a:latin typeface="Arial" panose="020B0604020202020204" pitchFamily="34" charset="0"/>
            </a:endParaRPr>
          </a:p>
        </p:txBody>
      </p:sp>
      <p:sp>
        <p:nvSpPr>
          <p:cNvPr id="378885" name="Rectangle 5"/>
          <p:cNvSpPr>
            <a:spLocks noChangeArrowheads="1"/>
          </p:cNvSpPr>
          <p:nvPr/>
        </p:nvSpPr>
        <p:spPr bwMode="auto">
          <a:xfrm>
            <a:off x="2132013" y="3887788"/>
            <a:ext cx="7769225" cy="411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1">
              <a:spcBef>
                <a:spcPct val="20000"/>
              </a:spcBef>
            </a:pPr>
            <a:endParaRPr lang="en-US" altLang="en-US" sz="280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3222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 the atomic number increases, stable nuclei have neutron-proton </a:t>
            </a:r>
            <a:r>
              <a:rPr lang="en-US" dirty="0" smtClean="0">
                <a:solidFill>
                  <a:srgbClr val="FF0000"/>
                </a:solidFill>
              </a:rPr>
              <a:t>ratios greater than a 1 to 1  </a:t>
            </a:r>
            <a:r>
              <a:rPr lang="en-US" dirty="0" smtClean="0"/>
              <a:t>and become less stable </a:t>
            </a:r>
          </a:p>
          <a:p>
            <a:endParaRPr lang="en-US" dirty="0"/>
          </a:p>
          <a:p>
            <a:r>
              <a:rPr lang="en-US" dirty="0" smtClean="0"/>
              <a:t>Ex </a:t>
            </a:r>
            <a:r>
              <a:rPr lang="en-US" baseline="30000" dirty="0" smtClean="0"/>
              <a:t>206 </a:t>
            </a:r>
            <a:r>
              <a:rPr lang="en-US" baseline="-25000" dirty="0" smtClean="0"/>
              <a:t>82</a:t>
            </a:r>
            <a:r>
              <a:rPr lang="en-US" dirty="0" smtClean="0"/>
              <a:t> </a:t>
            </a:r>
            <a:r>
              <a:rPr lang="en-US" dirty="0" err="1" smtClean="0"/>
              <a:t>Pb</a:t>
            </a:r>
            <a:r>
              <a:rPr lang="en-US" dirty="0" smtClean="0"/>
              <a:t> has a ratio of 124/82 (1.51N to 1 P)</a:t>
            </a:r>
          </a:p>
          <a:p>
            <a:endParaRPr lang="en-US" dirty="0"/>
          </a:p>
          <a:p>
            <a:r>
              <a:rPr lang="en-US" dirty="0" smtClean="0"/>
              <a:t>The stability of a nucleus also depends on the even-odd relationship of protons and neutrons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1061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Copyright </a:t>
            </a:r>
            <a:r>
              <a:rPr lang="en-US" altLang="en-US">
                <a:cs typeface="Arial" panose="020B0604020202020204" pitchFamily="34" charset="0"/>
              </a:rPr>
              <a:t>© Houghton Mifflin Company.All rights reserved.</a:t>
            </a:r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39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/>
              <a:t>Presentation of Lecture Outlines,</a:t>
            </a:r>
            <a:r>
              <a:rPr lang="en-US" altLang="en-US" i="0"/>
              <a:t> 21</a:t>
            </a:r>
            <a:r>
              <a:rPr lang="en-US" altLang="en-US" i="0">
                <a:cs typeface="Arial" panose="020B0604020202020204" pitchFamily="34" charset="0"/>
              </a:rPr>
              <a:t>–</a:t>
            </a:r>
            <a:fld id="{0F4747F4-81B9-418F-B347-E5AF102FDB70}" type="slidenum">
              <a:rPr lang="en-US" altLang="en-US" i="0"/>
              <a:pPr/>
              <a:t>64</a:t>
            </a:fld>
            <a:endParaRPr lang="en-US" altLang="en-US" i="0"/>
          </a:p>
        </p:txBody>
      </p:sp>
      <p:sp>
        <p:nvSpPr>
          <p:cNvPr id="381008" name="Rectangle 110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Nuclear Stability</a:t>
            </a:r>
          </a:p>
        </p:txBody>
      </p:sp>
      <p:sp>
        <p:nvSpPr>
          <p:cNvPr id="381009" name="Rectangle 110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Several factors appear to contribute the stability of a nucleus.</a:t>
            </a:r>
          </a:p>
        </p:txBody>
      </p:sp>
      <p:sp>
        <p:nvSpPr>
          <p:cNvPr id="380932" name="Rectangle 1028"/>
          <p:cNvSpPr>
            <a:spLocks noChangeArrowheads="1"/>
          </p:cNvSpPr>
          <p:nvPr/>
        </p:nvSpPr>
        <p:spPr bwMode="auto">
          <a:xfrm>
            <a:off x="2132013" y="2897188"/>
            <a:ext cx="7769225" cy="411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1">
              <a:spcBef>
                <a:spcPct val="20000"/>
              </a:spcBef>
              <a:buClr>
                <a:srgbClr val="CAD88F"/>
              </a:buClr>
              <a:buFontTx/>
              <a:buChar char="–"/>
            </a:pPr>
            <a:r>
              <a:rPr lang="en-US" altLang="en-US" dirty="0">
                <a:solidFill>
                  <a:srgbClr val="376BB3"/>
                </a:solidFill>
                <a:latin typeface="Arial" panose="020B0604020202020204" pitchFamily="34" charset="0"/>
              </a:rPr>
              <a:t>The table below </a:t>
            </a:r>
            <a:r>
              <a:rPr lang="en-US" altLang="en-US" dirty="0" err="1" smtClean="0">
                <a:solidFill>
                  <a:srgbClr val="376BB3"/>
                </a:solidFill>
                <a:latin typeface="Arial" panose="020B0604020202020204" pitchFamily="34" charset="0"/>
              </a:rPr>
              <a:t>liststs</a:t>
            </a:r>
            <a:r>
              <a:rPr lang="en-US" altLang="en-US" dirty="0" smtClean="0">
                <a:solidFill>
                  <a:srgbClr val="376BB3"/>
                </a:solidFill>
                <a:latin typeface="Arial" panose="020B0604020202020204" pitchFamily="34" charset="0"/>
              </a:rPr>
              <a:t> </a:t>
            </a:r>
            <a:r>
              <a:rPr lang="en-US" altLang="en-US" dirty="0">
                <a:solidFill>
                  <a:srgbClr val="376BB3"/>
                </a:solidFill>
                <a:latin typeface="Arial" panose="020B0604020202020204" pitchFamily="34" charset="0"/>
              </a:rPr>
              <a:t>the number of stable isotopes that have an even number of protons and an even number of neutrons.</a:t>
            </a:r>
            <a:endParaRPr lang="en-US" altLang="en-US" b="1" dirty="0">
              <a:solidFill>
                <a:srgbClr val="376BB3"/>
              </a:solidFill>
              <a:latin typeface="Arial" panose="020B0604020202020204" pitchFamily="34" charset="0"/>
            </a:endParaRPr>
          </a:p>
          <a:p>
            <a:pPr lvl="1">
              <a:spcBef>
                <a:spcPct val="20000"/>
              </a:spcBef>
              <a:buClr>
                <a:srgbClr val="CAD88F"/>
              </a:buClr>
              <a:buFontTx/>
              <a:buChar char="–"/>
            </a:pPr>
            <a:endParaRPr lang="en-US" altLang="en-US" dirty="0">
              <a:solidFill>
                <a:srgbClr val="376BB3"/>
              </a:solidFill>
              <a:latin typeface="Arial" panose="020B0604020202020204" pitchFamily="34" charset="0"/>
            </a:endParaRPr>
          </a:p>
        </p:txBody>
      </p:sp>
      <p:sp>
        <p:nvSpPr>
          <p:cNvPr id="380933" name="Rectangle 1029"/>
          <p:cNvSpPr>
            <a:spLocks noChangeArrowheads="1"/>
          </p:cNvSpPr>
          <p:nvPr/>
        </p:nvSpPr>
        <p:spPr bwMode="auto">
          <a:xfrm>
            <a:off x="2132013" y="3887788"/>
            <a:ext cx="7769225" cy="411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1">
              <a:spcBef>
                <a:spcPct val="20000"/>
              </a:spcBef>
            </a:pPr>
            <a:endParaRPr lang="en-US" altLang="en-US" sz="2800">
              <a:solidFill>
                <a:schemeClr val="accent1"/>
              </a:solidFill>
            </a:endParaRPr>
          </a:p>
        </p:txBody>
      </p:sp>
      <p:graphicFrame>
        <p:nvGraphicFramePr>
          <p:cNvPr id="381007" name="Group 1103"/>
          <p:cNvGraphicFramePr>
            <a:graphicFrameLocks noGrp="1"/>
          </p:cNvGraphicFramePr>
          <p:nvPr/>
        </p:nvGraphicFramePr>
        <p:xfrm>
          <a:off x="2189162" y="4343401"/>
          <a:ext cx="7753350" cy="1941513"/>
        </p:xfrm>
        <a:graphic>
          <a:graphicData uri="http://schemas.openxmlformats.org/drawingml/2006/table">
            <a:tbl>
              <a:tblPr/>
              <a:tblGrid>
                <a:gridCol w="3343275"/>
                <a:gridCol w="1046163"/>
                <a:gridCol w="1127125"/>
                <a:gridCol w="1192212"/>
                <a:gridCol w="1044575"/>
              </a:tblGrid>
              <a:tr h="431800">
                <a:tc>
                  <a:txBody>
                    <a:bodyPr/>
                    <a:lstStyle>
                      <a:lvl1pPr algn="l">
                        <a:buClr>
                          <a:srgbClr val="CAD88F"/>
                        </a:buClr>
                        <a:defRPr sz="2400">
                          <a:solidFill>
                            <a:srgbClr val="376BB3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buClr>
                          <a:srgbClr val="CAD88F"/>
                        </a:buClr>
                        <a:defRPr sz="2000">
                          <a:solidFill>
                            <a:srgbClr val="376BB3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buClr>
                          <a:srgbClr val="CAD88F"/>
                        </a:buClr>
                        <a:defRPr sz="2000">
                          <a:solidFill>
                            <a:srgbClr val="376BB3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buClr>
                          <a:srgbClr val="CAD88F"/>
                        </a:buClr>
                        <a:defRPr>
                          <a:solidFill>
                            <a:srgbClr val="376BB3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buClr>
                          <a:srgbClr val="CAD88F"/>
                        </a:buClr>
                        <a:defRPr>
                          <a:solidFill>
                            <a:srgbClr val="376BB3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AD88F"/>
                        </a:buClr>
                        <a:defRPr>
                          <a:solidFill>
                            <a:srgbClr val="376BB3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AD88F"/>
                        </a:buClr>
                        <a:defRPr>
                          <a:solidFill>
                            <a:srgbClr val="376BB3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AD88F"/>
                        </a:buClr>
                        <a:defRPr>
                          <a:solidFill>
                            <a:srgbClr val="376BB3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AD88F"/>
                        </a:buClr>
                        <a:defRPr>
                          <a:solidFill>
                            <a:srgbClr val="376BB3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AD88F"/>
                        </a:buClr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376BB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>
                      <a:lvl1pPr algn="l">
                        <a:buClr>
                          <a:srgbClr val="CAD88F"/>
                        </a:buClr>
                        <a:defRPr sz="2400">
                          <a:solidFill>
                            <a:srgbClr val="376BB3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buClr>
                          <a:srgbClr val="CAD88F"/>
                        </a:buClr>
                        <a:defRPr sz="2000">
                          <a:solidFill>
                            <a:srgbClr val="376BB3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buClr>
                          <a:srgbClr val="CAD88F"/>
                        </a:buClr>
                        <a:defRPr sz="2000">
                          <a:solidFill>
                            <a:srgbClr val="376BB3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buClr>
                          <a:srgbClr val="CAD88F"/>
                        </a:buClr>
                        <a:defRPr>
                          <a:solidFill>
                            <a:srgbClr val="376BB3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buClr>
                          <a:srgbClr val="CAD88F"/>
                        </a:buClr>
                        <a:defRPr>
                          <a:solidFill>
                            <a:srgbClr val="376BB3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AD88F"/>
                        </a:buClr>
                        <a:defRPr>
                          <a:solidFill>
                            <a:srgbClr val="376BB3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AD88F"/>
                        </a:buClr>
                        <a:defRPr>
                          <a:solidFill>
                            <a:srgbClr val="376BB3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AD88F"/>
                        </a:buClr>
                        <a:defRPr>
                          <a:solidFill>
                            <a:srgbClr val="376BB3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AD88F"/>
                        </a:buClr>
                        <a:defRPr>
                          <a:solidFill>
                            <a:srgbClr val="376BB3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AD88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76BB3"/>
                          </a:solidFill>
                          <a:effectLst/>
                          <a:latin typeface="Arial" panose="020B0604020202020204" pitchFamily="34" charset="0"/>
                        </a:rPr>
                        <a:t>Number of Stable Isotopes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31800">
                <a:tc>
                  <a:txBody>
                    <a:bodyPr/>
                    <a:lstStyle>
                      <a:lvl1pPr algn="l">
                        <a:buClr>
                          <a:srgbClr val="CAD88F"/>
                        </a:buClr>
                        <a:defRPr sz="2400">
                          <a:solidFill>
                            <a:srgbClr val="376BB3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buClr>
                          <a:srgbClr val="CAD88F"/>
                        </a:buClr>
                        <a:defRPr sz="2000">
                          <a:solidFill>
                            <a:srgbClr val="376BB3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buClr>
                          <a:srgbClr val="CAD88F"/>
                        </a:buClr>
                        <a:defRPr sz="2000">
                          <a:solidFill>
                            <a:srgbClr val="376BB3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buClr>
                          <a:srgbClr val="CAD88F"/>
                        </a:buClr>
                        <a:defRPr>
                          <a:solidFill>
                            <a:srgbClr val="376BB3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buClr>
                          <a:srgbClr val="CAD88F"/>
                        </a:buClr>
                        <a:defRPr>
                          <a:solidFill>
                            <a:srgbClr val="376BB3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AD88F"/>
                        </a:buClr>
                        <a:defRPr>
                          <a:solidFill>
                            <a:srgbClr val="376BB3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AD88F"/>
                        </a:buClr>
                        <a:defRPr>
                          <a:solidFill>
                            <a:srgbClr val="376BB3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AD88F"/>
                        </a:buClr>
                        <a:defRPr>
                          <a:solidFill>
                            <a:srgbClr val="376BB3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AD88F"/>
                        </a:buClr>
                        <a:defRPr>
                          <a:solidFill>
                            <a:srgbClr val="376BB3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AD88F"/>
                        </a:buClr>
                        <a:buSzTx/>
                        <a:buFontTx/>
                        <a:buNone/>
                        <a:tabLst/>
                      </a:pPr>
                      <a:endParaRPr kumimoji="0" lang="en-US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376BB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buClr>
                          <a:srgbClr val="CAD88F"/>
                        </a:buClr>
                        <a:defRPr sz="2400">
                          <a:solidFill>
                            <a:srgbClr val="376BB3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buClr>
                          <a:srgbClr val="CAD88F"/>
                        </a:buClr>
                        <a:defRPr sz="2000">
                          <a:solidFill>
                            <a:srgbClr val="376BB3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buClr>
                          <a:srgbClr val="CAD88F"/>
                        </a:buClr>
                        <a:defRPr sz="2000">
                          <a:solidFill>
                            <a:srgbClr val="376BB3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buClr>
                          <a:srgbClr val="CAD88F"/>
                        </a:buClr>
                        <a:defRPr>
                          <a:solidFill>
                            <a:srgbClr val="376BB3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buClr>
                          <a:srgbClr val="CAD88F"/>
                        </a:buClr>
                        <a:defRPr>
                          <a:solidFill>
                            <a:srgbClr val="376BB3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AD88F"/>
                        </a:buClr>
                        <a:defRPr>
                          <a:solidFill>
                            <a:srgbClr val="376BB3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AD88F"/>
                        </a:buClr>
                        <a:defRPr>
                          <a:solidFill>
                            <a:srgbClr val="376BB3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AD88F"/>
                        </a:buClr>
                        <a:defRPr>
                          <a:solidFill>
                            <a:srgbClr val="376BB3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AD88F"/>
                        </a:buClr>
                        <a:defRPr>
                          <a:solidFill>
                            <a:srgbClr val="376BB3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AD88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76BB3"/>
                          </a:solidFill>
                          <a:effectLst/>
                          <a:latin typeface="Arial" panose="020B0604020202020204" pitchFamily="34" charset="0"/>
                        </a:rPr>
                        <a:t>157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buClr>
                          <a:srgbClr val="CAD88F"/>
                        </a:buClr>
                        <a:defRPr sz="2400">
                          <a:solidFill>
                            <a:srgbClr val="376BB3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buClr>
                          <a:srgbClr val="CAD88F"/>
                        </a:buClr>
                        <a:defRPr sz="2000">
                          <a:solidFill>
                            <a:srgbClr val="376BB3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buClr>
                          <a:srgbClr val="CAD88F"/>
                        </a:buClr>
                        <a:defRPr sz="2000">
                          <a:solidFill>
                            <a:srgbClr val="376BB3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buClr>
                          <a:srgbClr val="CAD88F"/>
                        </a:buClr>
                        <a:defRPr>
                          <a:solidFill>
                            <a:srgbClr val="376BB3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buClr>
                          <a:srgbClr val="CAD88F"/>
                        </a:buClr>
                        <a:defRPr>
                          <a:solidFill>
                            <a:srgbClr val="376BB3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AD88F"/>
                        </a:buClr>
                        <a:defRPr>
                          <a:solidFill>
                            <a:srgbClr val="376BB3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AD88F"/>
                        </a:buClr>
                        <a:defRPr>
                          <a:solidFill>
                            <a:srgbClr val="376BB3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AD88F"/>
                        </a:buClr>
                        <a:defRPr>
                          <a:solidFill>
                            <a:srgbClr val="376BB3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AD88F"/>
                        </a:buClr>
                        <a:defRPr>
                          <a:solidFill>
                            <a:srgbClr val="376BB3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AD88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76BB3"/>
                          </a:solidFill>
                          <a:effectLst/>
                          <a:latin typeface="Arial" panose="020B0604020202020204" pitchFamily="34" charset="0"/>
                        </a:rPr>
                        <a:t>52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buClr>
                          <a:srgbClr val="CAD88F"/>
                        </a:buClr>
                        <a:defRPr sz="2400">
                          <a:solidFill>
                            <a:srgbClr val="376BB3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buClr>
                          <a:srgbClr val="CAD88F"/>
                        </a:buClr>
                        <a:defRPr sz="2000">
                          <a:solidFill>
                            <a:srgbClr val="376BB3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buClr>
                          <a:srgbClr val="CAD88F"/>
                        </a:buClr>
                        <a:defRPr sz="2000">
                          <a:solidFill>
                            <a:srgbClr val="376BB3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buClr>
                          <a:srgbClr val="CAD88F"/>
                        </a:buClr>
                        <a:defRPr>
                          <a:solidFill>
                            <a:srgbClr val="376BB3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buClr>
                          <a:srgbClr val="CAD88F"/>
                        </a:buClr>
                        <a:defRPr>
                          <a:solidFill>
                            <a:srgbClr val="376BB3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AD88F"/>
                        </a:buClr>
                        <a:defRPr>
                          <a:solidFill>
                            <a:srgbClr val="376BB3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AD88F"/>
                        </a:buClr>
                        <a:defRPr>
                          <a:solidFill>
                            <a:srgbClr val="376BB3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AD88F"/>
                        </a:buClr>
                        <a:defRPr>
                          <a:solidFill>
                            <a:srgbClr val="376BB3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AD88F"/>
                        </a:buClr>
                        <a:defRPr>
                          <a:solidFill>
                            <a:srgbClr val="376BB3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AD88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76BB3"/>
                          </a:solidFill>
                          <a:effectLst/>
                          <a:latin typeface="Arial" panose="020B0604020202020204" pitchFamily="34" charset="0"/>
                        </a:rPr>
                        <a:t>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buClr>
                          <a:srgbClr val="CAD88F"/>
                        </a:buClr>
                        <a:defRPr sz="2400">
                          <a:solidFill>
                            <a:srgbClr val="376BB3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buClr>
                          <a:srgbClr val="CAD88F"/>
                        </a:buClr>
                        <a:defRPr sz="2000">
                          <a:solidFill>
                            <a:srgbClr val="376BB3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buClr>
                          <a:srgbClr val="CAD88F"/>
                        </a:buClr>
                        <a:defRPr sz="2000">
                          <a:solidFill>
                            <a:srgbClr val="376BB3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buClr>
                          <a:srgbClr val="CAD88F"/>
                        </a:buClr>
                        <a:defRPr>
                          <a:solidFill>
                            <a:srgbClr val="376BB3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buClr>
                          <a:srgbClr val="CAD88F"/>
                        </a:buClr>
                        <a:defRPr>
                          <a:solidFill>
                            <a:srgbClr val="376BB3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AD88F"/>
                        </a:buClr>
                        <a:defRPr>
                          <a:solidFill>
                            <a:srgbClr val="376BB3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AD88F"/>
                        </a:buClr>
                        <a:defRPr>
                          <a:solidFill>
                            <a:srgbClr val="376BB3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AD88F"/>
                        </a:buClr>
                        <a:defRPr>
                          <a:solidFill>
                            <a:srgbClr val="376BB3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AD88F"/>
                        </a:buClr>
                        <a:defRPr>
                          <a:solidFill>
                            <a:srgbClr val="376BB3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AD88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76BB3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3238">
                <a:tc>
                  <a:txBody>
                    <a:bodyPr/>
                    <a:lstStyle>
                      <a:lvl1pPr algn="l">
                        <a:buClr>
                          <a:srgbClr val="CAD88F"/>
                        </a:buClr>
                        <a:defRPr sz="2400">
                          <a:solidFill>
                            <a:srgbClr val="376BB3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buClr>
                          <a:srgbClr val="CAD88F"/>
                        </a:buClr>
                        <a:defRPr sz="2000">
                          <a:solidFill>
                            <a:srgbClr val="376BB3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buClr>
                          <a:srgbClr val="CAD88F"/>
                        </a:buClr>
                        <a:defRPr sz="2000">
                          <a:solidFill>
                            <a:srgbClr val="376BB3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buClr>
                          <a:srgbClr val="CAD88F"/>
                        </a:buClr>
                        <a:defRPr>
                          <a:solidFill>
                            <a:srgbClr val="376BB3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buClr>
                          <a:srgbClr val="CAD88F"/>
                        </a:buClr>
                        <a:defRPr>
                          <a:solidFill>
                            <a:srgbClr val="376BB3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AD88F"/>
                        </a:buClr>
                        <a:defRPr>
                          <a:solidFill>
                            <a:srgbClr val="376BB3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AD88F"/>
                        </a:buClr>
                        <a:defRPr>
                          <a:solidFill>
                            <a:srgbClr val="376BB3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AD88F"/>
                        </a:buClr>
                        <a:defRPr>
                          <a:solidFill>
                            <a:srgbClr val="376BB3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AD88F"/>
                        </a:buClr>
                        <a:defRPr>
                          <a:solidFill>
                            <a:srgbClr val="376BB3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AD88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76BB3"/>
                          </a:solidFill>
                          <a:effectLst/>
                          <a:latin typeface="Arial" panose="020B0604020202020204" pitchFamily="34" charset="0"/>
                        </a:rPr>
                        <a:t>Number of protons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buClr>
                          <a:srgbClr val="CAD88F"/>
                        </a:buClr>
                        <a:defRPr sz="2400">
                          <a:solidFill>
                            <a:srgbClr val="376BB3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buClr>
                          <a:srgbClr val="CAD88F"/>
                        </a:buClr>
                        <a:defRPr sz="2000">
                          <a:solidFill>
                            <a:srgbClr val="376BB3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buClr>
                          <a:srgbClr val="CAD88F"/>
                        </a:buClr>
                        <a:defRPr sz="2000">
                          <a:solidFill>
                            <a:srgbClr val="376BB3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buClr>
                          <a:srgbClr val="CAD88F"/>
                        </a:buClr>
                        <a:defRPr>
                          <a:solidFill>
                            <a:srgbClr val="376BB3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buClr>
                          <a:srgbClr val="CAD88F"/>
                        </a:buClr>
                        <a:defRPr>
                          <a:solidFill>
                            <a:srgbClr val="376BB3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AD88F"/>
                        </a:buClr>
                        <a:defRPr>
                          <a:solidFill>
                            <a:srgbClr val="376BB3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AD88F"/>
                        </a:buClr>
                        <a:defRPr>
                          <a:solidFill>
                            <a:srgbClr val="376BB3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AD88F"/>
                        </a:buClr>
                        <a:defRPr>
                          <a:solidFill>
                            <a:srgbClr val="376BB3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AD88F"/>
                        </a:buClr>
                        <a:defRPr>
                          <a:solidFill>
                            <a:srgbClr val="376BB3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AD88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76BB3"/>
                          </a:solidFill>
                          <a:effectLst/>
                          <a:latin typeface="Arial" panose="020B0604020202020204" pitchFamily="34" charset="0"/>
                        </a:rPr>
                        <a:t>Even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buClr>
                          <a:srgbClr val="CAD88F"/>
                        </a:buClr>
                        <a:defRPr sz="2400">
                          <a:solidFill>
                            <a:srgbClr val="376BB3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buClr>
                          <a:srgbClr val="CAD88F"/>
                        </a:buClr>
                        <a:defRPr sz="2000">
                          <a:solidFill>
                            <a:srgbClr val="376BB3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buClr>
                          <a:srgbClr val="CAD88F"/>
                        </a:buClr>
                        <a:defRPr sz="2000">
                          <a:solidFill>
                            <a:srgbClr val="376BB3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buClr>
                          <a:srgbClr val="CAD88F"/>
                        </a:buClr>
                        <a:defRPr>
                          <a:solidFill>
                            <a:srgbClr val="376BB3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buClr>
                          <a:srgbClr val="CAD88F"/>
                        </a:buClr>
                        <a:defRPr>
                          <a:solidFill>
                            <a:srgbClr val="376BB3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AD88F"/>
                        </a:buClr>
                        <a:defRPr>
                          <a:solidFill>
                            <a:srgbClr val="376BB3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AD88F"/>
                        </a:buClr>
                        <a:defRPr>
                          <a:solidFill>
                            <a:srgbClr val="376BB3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AD88F"/>
                        </a:buClr>
                        <a:defRPr>
                          <a:solidFill>
                            <a:srgbClr val="376BB3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AD88F"/>
                        </a:buClr>
                        <a:defRPr>
                          <a:solidFill>
                            <a:srgbClr val="376BB3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AD88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76BB3"/>
                          </a:solidFill>
                          <a:effectLst/>
                          <a:latin typeface="Arial" panose="020B0604020202020204" pitchFamily="34" charset="0"/>
                        </a:rPr>
                        <a:t>Even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buClr>
                          <a:srgbClr val="CAD88F"/>
                        </a:buClr>
                        <a:defRPr sz="2400">
                          <a:solidFill>
                            <a:srgbClr val="376BB3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buClr>
                          <a:srgbClr val="CAD88F"/>
                        </a:buClr>
                        <a:defRPr sz="2000">
                          <a:solidFill>
                            <a:srgbClr val="376BB3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buClr>
                          <a:srgbClr val="CAD88F"/>
                        </a:buClr>
                        <a:defRPr sz="2000">
                          <a:solidFill>
                            <a:srgbClr val="376BB3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buClr>
                          <a:srgbClr val="CAD88F"/>
                        </a:buClr>
                        <a:defRPr>
                          <a:solidFill>
                            <a:srgbClr val="376BB3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buClr>
                          <a:srgbClr val="CAD88F"/>
                        </a:buClr>
                        <a:defRPr>
                          <a:solidFill>
                            <a:srgbClr val="376BB3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AD88F"/>
                        </a:buClr>
                        <a:defRPr>
                          <a:solidFill>
                            <a:srgbClr val="376BB3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AD88F"/>
                        </a:buClr>
                        <a:defRPr>
                          <a:solidFill>
                            <a:srgbClr val="376BB3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AD88F"/>
                        </a:buClr>
                        <a:defRPr>
                          <a:solidFill>
                            <a:srgbClr val="376BB3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AD88F"/>
                        </a:buClr>
                        <a:defRPr>
                          <a:solidFill>
                            <a:srgbClr val="376BB3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AD88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76BB3"/>
                          </a:solidFill>
                          <a:effectLst/>
                          <a:latin typeface="Arial" panose="020B0604020202020204" pitchFamily="34" charset="0"/>
                        </a:rPr>
                        <a:t>Odd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buClr>
                          <a:srgbClr val="CAD88F"/>
                        </a:buClr>
                        <a:defRPr sz="2400">
                          <a:solidFill>
                            <a:srgbClr val="376BB3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buClr>
                          <a:srgbClr val="CAD88F"/>
                        </a:buClr>
                        <a:defRPr sz="2000">
                          <a:solidFill>
                            <a:srgbClr val="376BB3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buClr>
                          <a:srgbClr val="CAD88F"/>
                        </a:buClr>
                        <a:defRPr sz="2000">
                          <a:solidFill>
                            <a:srgbClr val="376BB3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buClr>
                          <a:srgbClr val="CAD88F"/>
                        </a:buClr>
                        <a:defRPr>
                          <a:solidFill>
                            <a:srgbClr val="376BB3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buClr>
                          <a:srgbClr val="CAD88F"/>
                        </a:buClr>
                        <a:defRPr>
                          <a:solidFill>
                            <a:srgbClr val="376BB3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AD88F"/>
                        </a:buClr>
                        <a:defRPr>
                          <a:solidFill>
                            <a:srgbClr val="376BB3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AD88F"/>
                        </a:buClr>
                        <a:defRPr>
                          <a:solidFill>
                            <a:srgbClr val="376BB3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AD88F"/>
                        </a:buClr>
                        <a:defRPr>
                          <a:solidFill>
                            <a:srgbClr val="376BB3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AD88F"/>
                        </a:buClr>
                        <a:defRPr>
                          <a:solidFill>
                            <a:srgbClr val="376BB3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AD88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76BB3"/>
                          </a:solidFill>
                          <a:effectLst/>
                          <a:latin typeface="Arial" panose="020B0604020202020204" pitchFamily="34" charset="0"/>
                        </a:rPr>
                        <a:t>Odd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3875">
                <a:tc>
                  <a:txBody>
                    <a:bodyPr/>
                    <a:lstStyle>
                      <a:lvl1pPr algn="l">
                        <a:buClr>
                          <a:srgbClr val="CAD88F"/>
                        </a:buClr>
                        <a:defRPr sz="2400">
                          <a:solidFill>
                            <a:srgbClr val="376BB3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buClr>
                          <a:srgbClr val="CAD88F"/>
                        </a:buClr>
                        <a:defRPr sz="2000">
                          <a:solidFill>
                            <a:srgbClr val="376BB3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buClr>
                          <a:srgbClr val="CAD88F"/>
                        </a:buClr>
                        <a:defRPr sz="2000">
                          <a:solidFill>
                            <a:srgbClr val="376BB3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buClr>
                          <a:srgbClr val="CAD88F"/>
                        </a:buClr>
                        <a:defRPr>
                          <a:solidFill>
                            <a:srgbClr val="376BB3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buClr>
                          <a:srgbClr val="CAD88F"/>
                        </a:buClr>
                        <a:defRPr>
                          <a:solidFill>
                            <a:srgbClr val="376BB3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AD88F"/>
                        </a:buClr>
                        <a:defRPr>
                          <a:solidFill>
                            <a:srgbClr val="376BB3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AD88F"/>
                        </a:buClr>
                        <a:defRPr>
                          <a:solidFill>
                            <a:srgbClr val="376BB3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AD88F"/>
                        </a:buClr>
                        <a:defRPr>
                          <a:solidFill>
                            <a:srgbClr val="376BB3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AD88F"/>
                        </a:buClr>
                        <a:defRPr>
                          <a:solidFill>
                            <a:srgbClr val="376BB3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AD88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76BB3"/>
                          </a:solidFill>
                          <a:effectLst/>
                          <a:latin typeface="Arial" panose="020B0604020202020204" pitchFamily="34" charset="0"/>
                        </a:rPr>
                        <a:t>Number of neutrons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buClr>
                          <a:srgbClr val="CAD88F"/>
                        </a:buClr>
                        <a:defRPr sz="2400">
                          <a:solidFill>
                            <a:srgbClr val="376BB3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buClr>
                          <a:srgbClr val="CAD88F"/>
                        </a:buClr>
                        <a:defRPr sz="2000">
                          <a:solidFill>
                            <a:srgbClr val="376BB3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buClr>
                          <a:srgbClr val="CAD88F"/>
                        </a:buClr>
                        <a:defRPr sz="2000">
                          <a:solidFill>
                            <a:srgbClr val="376BB3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buClr>
                          <a:srgbClr val="CAD88F"/>
                        </a:buClr>
                        <a:defRPr>
                          <a:solidFill>
                            <a:srgbClr val="376BB3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buClr>
                          <a:srgbClr val="CAD88F"/>
                        </a:buClr>
                        <a:defRPr>
                          <a:solidFill>
                            <a:srgbClr val="376BB3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AD88F"/>
                        </a:buClr>
                        <a:defRPr>
                          <a:solidFill>
                            <a:srgbClr val="376BB3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AD88F"/>
                        </a:buClr>
                        <a:defRPr>
                          <a:solidFill>
                            <a:srgbClr val="376BB3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AD88F"/>
                        </a:buClr>
                        <a:defRPr>
                          <a:solidFill>
                            <a:srgbClr val="376BB3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AD88F"/>
                        </a:buClr>
                        <a:defRPr>
                          <a:solidFill>
                            <a:srgbClr val="376BB3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AD88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76BB3"/>
                          </a:solidFill>
                          <a:effectLst/>
                          <a:latin typeface="Arial" panose="020B0604020202020204" pitchFamily="34" charset="0"/>
                        </a:rPr>
                        <a:t>Even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buClr>
                          <a:srgbClr val="CAD88F"/>
                        </a:buClr>
                        <a:defRPr sz="2400">
                          <a:solidFill>
                            <a:srgbClr val="376BB3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buClr>
                          <a:srgbClr val="CAD88F"/>
                        </a:buClr>
                        <a:defRPr sz="2000">
                          <a:solidFill>
                            <a:srgbClr val="376BB3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buClr>
                          <a:srgbClr val="CAD88F"/>
                        </a:buClr>
                        <a:defRPr sz="2000">
                          <a:solidFill>
                            <a:srgbClr val="376BB3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buClr>
                          <a:srgbClr val="CAD88F"/>
                        </a:buClr>
                        <a:defRPr>
                          <a:solidFill>
                            <a:srgbClr val="376BB3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buClr>
                          <a:srgbClr val="CAD88F"/>
                        </a:buClr>
                        <a:defRPr>
                          <a:solidFill>
                            <a:srgbClr val="376BB3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AD88F"/>
                        </a:buClr>
                        <a:defRPr>
                          <a:solidFill>
                            <a:srgbClr val="376BB3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AD88F"/>
                        </a:buClr>
                        <a:defRPr>
                          <a:solidFill>
                            <a:srgbClr val="376BB3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AD88F"/>
                        </a:buClr>
                        <a:defRPr>
                          <a:solidFill>
                            <a:srgbClr val="376BB3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AD88F"/>
                        </a:buClr>
                        <a:defRPr>
                          <a:solidFill>
                            <a:srgbClr val="376BB3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AD88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76BB3"/>
                          </a:solidFill>
                          <a:effectLst/>
                          <a:latin typeface="Arial" panose="020B0604020202020204" pitchFamily="34" charset="0"/>
                        </a:rPr>
                        <a:t>Odd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buClr>
                          <a:srgbClr val="CAD88F"/>
                        </a:buClr>
                        <a:defRPr sz="2400">
                          <a:solidFill>
                            <a:srgbClr val="376BB3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buClr>
                          <a:srgbClr val="CAD88F"/>
                        </a:buClr>
                        <a:defRPr sz="2000">
                          <a:solidFill>
                            <a:srgbClr val="376BB3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buClr>
                          <a:srgbClr val="CAD88F"/>
                        </a:buClr>
                        <a:defRPr sz="2000">
                          <a:solidFill>
                            <a:srgbClr val="376BB3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buClr>
                          <a:srgbClr val="CAD88F"/>
                        </a:buClr>
                        <a:defRPr>
                          <a:solidFill>
                            <a:srgbClr val="376BB3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buClr>
                          <a:srgbClr val="CAD88F"/>
                        </a:buClr>
                        <a:defRPr>
                          <a:solidFill>
                            <a:srgbClr val="376BB3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AD88F"/>
                        </a:buClr>
                        <a:defRPr>
                          <a:solidFill>
                            <a:srgbClr val="376BB3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AD88F"/>
                        </a:buClr>
                        <a:defRPr>
                          <a:solidFill>
                            <a:srgbClr val="376BB3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AD88F"/>
                        </a:buClr>
                        <a:defRPr>
                          <a:solidFill>
                            <a:srgbClr val="376BB3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AD88F"/>
                        </a:buClr>
                        <a:defRPr>
                          <a:solidFill>
                            <a:srgbClr val="376BB3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AD88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76BB3"/>
                          </a:solidFill>
                          <a:effectLst/>
                          <a:latin typeface="Arial" panose="020B0604020202020204" pitchFamily="34" charset="0"/>
                        </a:rPr>
                        <a:t>Even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buClr>
                          <a:srgbClr val="CAD88F"/>
                        </a:buClr>
                        <a:defRPr sz="2400">
                          <a:solidFill>
                            <a:srgbClr val="376BB3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buClr>
                          <a:srgbClr val="CAD88F"/>
                        </a:buClr>
                        <a:defRPr sz="2000">
                          <a:solidFill>
                            <a:srgbClr val="376BB3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buClr>
                          <a:srgbClr val="CAD88F"/>
                        </a:buClr>
                        <a:defRPr sz="2000">
                          <a:solidFill>
                            <a:srgbClr val="376BB3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buClr>
                          <a:srgbClr val="CAD88F"/>
                        </a:buClr>
                        <a:defRPr>
                          <a:solidFill>
                            <a:srgbClr val="376BB3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buClr>
                          <a:srgbClr val="CAD88F"/>
                        </a:buClr>
                        <a:defRPr>
                          <a:solidFill>
                            <a:srgbClr val="376BB3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AD88F"/>
                        </a:buClr>
                        <a:defRPr>
                          <a:solidFill>
                            <a:srgbClr val="376BB3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AD88F"/>
                        </a:buClr>
                        <a:defRPr>
                          <a:solidFill>
                            <a:srgbClr val="376BB3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AD88F"/>
                        </a:buClr>
                        <a:defRPr>
                          <a:solidFill>
                            <a:srgbClr val="376BB3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AD88F"/>
                        </a:buClr>
                        <a:defRPr>
                          <a:solidFill>
                            <a:srgbClr val="376BB3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AD88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76BB3"/>
                          </a:solidFill>
                          <a:effectLst/>
                          <a:latin typeface="Arial" panose="020B0604020202020204" pitchFamily="34" charset="0"/>
                        </a:rPr>
                        <a:t>Odd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8289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altLang="en-US" sz="1400" dirty="0">
              <a:latin typeface="Times New Roman" panose="02020603050405020304" pitchFamily="18" charset="0"/>
            </a:endParaRP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 altLang="en-US" i="0" dirty="0"/>
          </a:p>
        </p:txBody>
      </p:sp>
      <p:sp>
        <p:nvSpPr>
          <p:cNvPr id="383015" name="Rectangle 3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Nuclear Stability</a:t>
            </a:r>
          </a:p>
        </p:txBody>
      </p:sp>
      <p:sp>
        <p:nvSpPr>
          <p:cNvPr id="383016" name="Rectangle 40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Several factors appear to contribute the stability of a nucleus.</a:t>
            </a:r>
          </a:p>
        </p:txBody>
      </p:sp>
      <p:sp>
        <p:nvSpPr>
          <p:cNvPr id="382980" name="Rectangle 4"/>
          <p:cNvSpPr>
            <a:spLocks noChangeArrowheads="1"/>
          </p:cNvSpPr>
          <p:nvPr/>
        </p:nvSpPr>
        <p:spPr bwMode="auto">
          <a:xfrm>
            <a:off x="2132013" y="2897188"/>
            <a:ext cx="7769225" cy="411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1">
              <a:spcBef>
                <a:spcPct val="20000"/>
              </a:spcBef>
              <a:buClr>
                <a:srgbClr val="CAD88F"/>
              </a:buClr>
              <a:buFontTx/>
              <a:buChar char="–"/>
            </a:pPr>
            <a:r>
              <a:rPr lang="en-US" altLang="en-US">
                <a:solidFill>
                  <a:srgbClr val="376BB3"/>
                </a:solidFill>
                <a:latin typeface="Arial" panose="020B0604020202020204" pitchFamily="34" charset="0"/>
              </a:rPr>
              <a:t>Finally, when you plot each stable nuclide on a graph of protons vs. neutrons, these stable nuclei fall in a certain region, or </a:t>
            </a:r>
            <a:r>
              <a:rPr lang="en-US" altLang="en-US" b="1">
                <a:solidFill>
                  <a:srgbClr val="376BB3"/>
                </a:solidFill>
                <a:latin typeface="Arial" panose="020B0604020202020204" pitchFamily="34" charset="0"/>
              </a:rPr>
              <a:t>band</a:t>
            </a:r>
            <a:r>
              <a:rPr lang="en-US" altLang="en-US">
                <a:solidFill>
                  <a:srgbClr val="376BB3"/>
                </a:solidFill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382981" name="Rectangle 5"/>
          <p:cNvSpPr>
            <a:spLocks noChangeArrowheads="1"/>
          </p:cNvSpPr>
          <p:nvPr/>
        </p:nvSpPr>
        <p:spPr bwMode="auto">
          <a:xfrm>
            <a:off x="2132013" y="3887788"/>
            <a:ext cx="7769225" cy="411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1">
              <a:spcBef>
                <a:spcPct val="20000"/>
              </a:spcBef>
            </a:pPr>
            <a:endParaRPr lang="en-US" altLang="en-US" sz="2800">
              <a:solidFill>
                <a:schemeClr val="accent1"/>
              </a:solidFill>
            </a:endParaRPr>
          </a:p>
        </p:txBody>
      </p:sp>
      <p:sp>
        <p:nvSpPr>
          <p:cNvPr id="383014" name="Rectangle 38"/>
          <p:cNvSpPr>
            <a:spLocks noChangeArrowheads="1"/>
          </p:cNvSpPr>
          <p:nvPr/>
        </p:nvSpPr>
        <p:spPr bwMode="auto">
          <a:xfrm>
            <a:off x="2132013" y="4306888"/>
            <a:ext cx="7769225" cy="411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1">
              <a:spcBef>
                <a:spcPct val="20000"/>
              </a:spcBef>
              <a:buClr>
                <a:srgbClr val="CAD88F"/>
              </a:buClr>
              <a:buFontTx/>
              <a:buChar char="–"/>
            </a:pPr>
            <a:r>
              <a:rPr lang="en-US" altLang="en-US" dirty="0">
                <a:solidFill>
                  <a:srgbClr val="376BB3"/>
                </a:solidFill>
                <a:latin typeface="Arial" panose="020B0604020202020204" pitchFamily="34" charset="0"/>
              </a:rPr>
              <a:t>The </a:t>
            </a:r>
            <a:r>
              <a:rPr lang="en-US" altLang="en-US" b="1" dirty="0">
                <a:solidFill>
                  <a:srgbClr val="376BB3"/>
                </a:solidFill>
                <a:latin typeface="Arial" panose="020B0604020202020204" pitchFamily="34" charset="0"/>
              </a:rPr>
              <a:t>band of stability</a:t>
            </a:r>
            <a:r>
              <a:rPr lang="en-US" altLang="en-US" dirty="0">
                <a:solidFill>
                  <a:srgbClr val="376BB3"/>
                </a:solidFill>
                <a:latin typeface="Arial" panose="020B0604020202020204" pitchFamily="34" charset="0"/>
              </a:rPr>
              <a:t> is the region in which stable nuclides lie in a plot of number of protons against number of neutrons. </a:t>
            </a:r>
            <a:r>
              <a:rPr lang="en-US" altLang="en-US" dirty="0">
                <a:solidFill>
                  <a:srgbClr val="376BB3"/>
                </a:solidFill>
                <a:latin typeface="Arial" panose="020B0604020202020204" pitchFamily="34" charset="0"/>
                <a:hlinkClick r:id="rId3" action="ppaction://hlinksldjump"/>
              </a:rPr>
              <a:t>(see </a:t>
            </a:r>
            <a:r>
              <a:rPr lang="en-US" altLang="en-US" dirty="0" smtClean="0">
                <a:solidFill>
                  <a:srgbClr val="376BB3"/>
                </a:solidFill>
                <a:latin typeface="Arial" panose="020B0604020202020204" pitchFamily="34" charset="0"/>
                <a:hlinkClick r:id="rId3" action="ppaction://hlinksldjump"/>
              </a:rPr>
              <a:t>chart</a:t>
            </a:r>
            <a:endParaRPr lang="en-US" altLang="en-US" dirty="0">
              <a:solidFill>
                <a:srgbClr val="376BB3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5157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83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3014" grpId="0" autoUpdateAnimBg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altLang="en-US" sz="1400" dirty="0">
              <a:latin typeface="Times New Roman" panose="02020603050405020304" pitchFamily="18" charset="0"/>
            </a:endParaRP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 altLang="en-US" i="0" dirty="0"/>
          </a:p>
        </p:txBody>
      </p:sp>
      <p:sp>
        <p:nvSpPr>
          <p:cNvPr id="387079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Nuclear Stability</a:t>
            </a:r>
          </a:p>
        </p:txBody>
      </p:sp>
      <p:sp>
        <p:nvSpPr>
          <p:cNvPr id="387080" name="Rectangle 8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Several factors appear to contribute the stability of a nucleus.</a:t>
            </a:r>
          </a:p>
        </p:txBody>
      </p:sp>
      <p:sp>
        <p:nvSpPr>
          <p:cNvPr id="387076" name="Rectangle 4"/>
          <p:cNvSpPr>
            <a:spLocks noChangeArrowheads="1"/>
          </p:cNvSpPr>
          <p:nvPr/>
        </p:nvSpPr>
        <p:spPr bwMode="auto">
          <a:xfrm>
            <a:off x="2132013" y="2897188"/>
            <a:ext cx="7769225" cy="411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1">
              <a:spcBef>
                <a:spcPct val="20000"/>
              </a:spcBef>
              <a:buClr>
                <a:srgbClr val="CAD88F"/>
              </a:buClr>
              <a:buFontTx/>
              <a:buChar char="–"/>
            </a:pPr>
            <a:r>
              <a:rPr lang="en-US" altLang="en-US" b="1">
                <a:solidFill>
                  <a:srgbClr val="376BB3"/>
                </a:solidFill>
                <a:latin typeface="Arial" panose="020B0604020202020204" pitchFamily="34" charset="0"/>
              </a:rPr>
              <a:t>No stable nuclides</a:t>
            </a:r>
            <a:r>
              <a:rPr lang="en-US" altLang="en-US">
                <a:solidFill>
                  <a:srgbClr val="376BB3"/>
                </a:solidFill>
                <a:latin typeface="Arial" panose="020B0604020202020204" pitchFamily="34" charset="0"/>
              </a:rPr>
              <a:t> are known with </a:t>
            </a:r>
            <a:r>
              <a:rPr lang="en-US" altLang="en-US" b="1">
                <a:solidFill>
                  <a:srgbClr val="376BB3"/>
                </a:solidFill>
                <a:latin typeface="Arial" panose="020B0604020202020204" pitchFamily="34" charset="0"/>
              </a:rPr>
              <a:t>atomic numbers greater than 83</a:t>
            </a:r>
            <a:r>
              <a:rPr lang="en-US" altLang="en-US">
                <a:solidFill>
                  <a:srgbClr val="376BB3"/>
                </a:solidFill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387077" name="Rectangle 5"/>
          <p:cNvSpPr>
            <a:spLocks noChangeArrowheads="1"/>
          </p:cNvSpPr>
          <p:nvPr/>
        </p:nvSpPr>
        <p:spPr bwMode="auto">
          <a:xfrm>
            <a:off x="2132013" y="3887788"/>
            <a:ext cx="7769225" cy="411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1">
              <a:spcBef>
                <a:spcPct val="20000"/>
              </a:spcBef>
            </a:pPr>
            <a:endParaRPr lang="en-US" altLang="en-US" sz="2800">
              <a:solidFill>
                <a:schemeClr val="accent1"/>
              </a:solidFill>
            </a:endParaRPr>
          </a:p>
        </p:txBody>
      </p:sp>
      <p:sp>
        <p:nvSpPr>
          <p:cNvPr id="387078" name="Rectangle 6"/>
          <p:cNvSpPr>
            <a:spLocks noChangeArrowheads="1"/>
          </p:cNvSpPr>
          <p:nvPr/>
        </p:nvSpPr>
        <p:spPr bwMode="auto">
          <a:xfrm>
            <a:off x="2132013" y="3811588"/>
            <a:ext cx="7769225" cy="411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1">
              <a:spcBef>
                <a:spcPct val="20000"/>
              </a:spcBef>
              <a:buClr>
                <a:srgbClr val="CAD88F"/>
              </a:buClr>
              <a:buFontTx/>
              <a:buChar char="–"/>
            </a:pPr>
            <a:r>
              <a:rPr lang="en-US" altLang="en-US">
                <a:solidFill>
                  <a:srgbClr val="376BB3"/>
                </a:solidFill>
                <a:latin typeface="Arial" panose="020B0604020202020204" pitchFamily="34" charset="0"/>
              </a:rPr>
              <a:t>On the other hand, all elements with Z equal to 83 or less have one or more stable nuclides.</a:t>
            </a:r>
          </a:p>
        </p:txBody>
      </p:sp>
    </p:spTree>
    <p:extLst>
      <p:ext uri="{BB962C8B-B14F-4D97-AF65-F5344CB8AC3E}">
        <p14:creationId xmlns:p14="http://schemas.microsoft.com/office/powerpoint/2010/main" val="2872643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87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7078" grpId="0" autoUpdateAnimBg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altLang="en-US" sz="1400" dirty="0">
              <a:latin typeface="Times New Roman" panose="02020603050405020304" pitchFamily="18" charset="0"/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 altLang="en-US" i="0" dirty="0"/>
          </a:p>
        </p:txBody>
      </p:sp>
      <p:sp>
        <p:nvSpPr>
          <p:cNvPr id="411656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Predicting the Type of Radioactive Decay</a:t>
            </a:r>
          </a:p>
        </p:txBody>
      </p:sp>
      <p:sp>
        <p:nvSpPr>
          <p:cNvPr id="411657" name="Rectangle 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Nuclides </a:t>
            </a:r>
            <a:r>
              <a:rPr lang="en-US" altLang="en-US" b="1"/>
              <a:t>outside the band of stability</a:t>
            </a:r>
            <a:r>
              <a:rPr lang="en-US" altLang="en-US"/>
              <a:t> are generally </a:t>
            </a:r>
            <a:r>
              <a:rPr lang="en-US" altLang="en-US" b="1"/>
              <a:t>radioactive</a:t>
            </a:r>
            <a:r>
              <a:rPr lang="en-US" altLang="en-US"/>
              <a:t>.</a:t>
            </a:r>
          </a:p>
        </p:txBody>
      </p:sp>
      <p:sp>
        <p:nvSpPr>
          <p:cNvPr id="411652" name="Rectangle 4"/>
          <p:cNvSpPr>
            <a:spLocks noChangeArrowheads="1"/>
          </p:cNvSpPr>
          <p:nvPr/>
        </p:nvSpPr>
        <p:spPr bwMode="auto">
          <a:xfrm>
            <a:off x="2132013" y="2897188"/>
            <a:ext cx="7769225" cy="411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1">
              <a:spcBef>
                <a:spcPct val="20000"/>
              </a:spcBef>
              <a:buClr>
                <a:srgbClr val="CAD88F"/>
              </a:buClr>
              <a:buFontTx/>
              <a:buChar char="–"/>
            </a:pPr>
            <a:r>
              <a:rPr lang="en-US" altLang="en-US">
                <a:solidFill>
                  <a:srgbClr val="376BB3"/>
                </a:solidFill>
                <a:latin typeface="Arial" panose="020B0604020202020204" pitchFamily="34" charset="0"/>
              </a:rPr>
              <a:t>Nuclides to the </a:t>
            </a:r>
            <a:r>
              <a:rPr lang="en-US" altLang="en-US" b="1">
                <a:solidFill>
                  <a:srgbClr val="376BB3"/>
                </a:solidFill>
                <a:latin typeface="Arial" panose="020B0604020202020204" pitchFamily="34" charset="0"/>
              </a:rPr>
              <a:t>left of the band</a:t>
            </a:r>
            <a:r>
              <a:rPr lang="en-US" altLang="en-US">
                <a:solidFill>
                  <a:srgbClr val="376BB3"/>
                </a:solidFill>
                <a:latin typeface="Arial" panose="020B0604020202020204" pitchFamily="34" charset="0"/>
              </a:rPr>
              <a:t> have more neutrons than that needed for a stable nucleus.</a:t>
            </a:r>
          </a:p>
        </p:txBody>
      </p:sp>
      <p:sp>
        <p:nvSpPr>
          <p:cNvPr id="411654" name="Rectangle 6"/>
          <p:cNvSpPr>
            <a:spLocks noChangeArrowheads="1"/>
          </p:cNvSpPr>
          <p:nvPr/>
        </p:nvSpPr>
        <p:spPr bwMode="auto">
          <a:xfrm>
            <a:off x="2132012" y="3849688"/>
            <a:ext cx="8534400" cy="411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1">
              <a:spcBef>
                <a:spcPct val="20000"/>
              </a:spcBef>
              <a:buClr>
                <a:srgbClr val="CAD88F"/>
              </a:buClr>
              <a:buFontTx/>
              <a:buChar char="–"/>
            </a:pPr>
            <a:r>
              <a:rPr lang="en-US" altLang="en-US">
                <a:solidFill>
                  <a:srgbClr val="376BB3"/>
                </a:solidFill>
                <a:latin typeface="Arial" panose="020B0604020202020204" pitchFamily="34" charset="0"/>
              </a:rPr>
              <a:t>These nuclides tend to </a:t>
            </a:r>
            <a:r>
              <a:rPr lang="en-US" altLang="en-US" b="1">
                <a:solidFill>
                  <a:srgbClr val="376BB3"/>
                </a:solidFill>
                <a:latin typeface="Arial" panose="020B0604020202020204" pitchFamily="34" charset="0"/>
              </a:rPr>
              <a:t>decay by beta emission</a:t>
            </a:r>
            <a:r>
              <a:rPr lang="en-US" altLang="en-US">
                <a:solidFill>
                  <a:srgbClr val="376BB3"/>
                </a:solidFill>
                <a:latin typeface="Arial" panose="020B0604020202020204" pitchFamily="34" charset="0"/>
              </a:rPr>
              <a:t> because it reduces the neutron-to-proton ratio.</a:t>
            </a:r>
          </a:p>
          <a:p>
            <a:pPr lvl="1">
              <a:spcBef>
                <a:spcPct val="20000"/>
              </a:spcBef>
              <a:buClr>
                <a:srgbClr val="CAD88F"/>
              </a:buClr>
              <a:buFontTx/>
              <a:buChar char="–"/>
            </a:pPr>
            <a:endParaRPr lang="en-US" altLang="en-US">
              <a:solidFill>
                <a:srgbClr val="376BB3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4477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1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11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652" grpId="0" autoUpdateAnimBg="0"/>
      <p:bldP spid="411654" grpId="0" autoUpdateAnimBg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altLang="en-US" sz="1400" dirty="0">
              <a:latin typeface="Times New Roman" panose="02020603050405020304" pitchFamily="18" charset="0"/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 altLang="en-US" i="0" dirty="0"/>
          </a:p>
        </p:txBody>
      </p:sp>
      <p:sp>
        <p:nvSpPr>
          <p:cNvPr id="41370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Predicting the Type of Radioactive Decay</a:t>
            </a:r>
          </a:p>
        </p:txBody>
      </p:sp>
      <p:sp>
        <p:nvSpPr>
          <p:cNvPr id="413703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Nuclides </a:t>
            </a:r>
            <a:r>
              <a:rPr lang="en-US" altLang="en-US" b="1" dirty="0"/>
              <a:t>outside the band of stability</a:t>
            </a:r>
            <a:r>
              <a:rPr lang="en-US" altLang="en-US" dirty="0"/>
              <a:t> </a:t>
            </a:r>
            <a:r>
              <a:rPr lang="en-US" altLang="en-US" dirty="0" smtClean="0">
                <a:hlinkClick r:id="rId3" action="ppaction://hlinksldjump"/>
              </a:rPr>
              <a:t>(chart) </a:t>
            </a:r>
            <a:r>
              <a:rPr lang="en-US" altLang="en-US" dirty="0"/>
              <a:t>are generally </a:t>
            </a:r>
            <a:r>
              <a:rPr lang="en-US" altLang="en-US" b="1" dirty="0"/>
              <a:t>radioactive</a:t>
            </a:r>
            <a:r>
              <a:rPr lang="en-US" altLang="en-US" dirty="0"/>
              <a:t>.</a:t>
            </a:r>
          </a:p>
        </p:txBody>
      </p:sp>
      <p:sp>
        <p:nvSpPr>
          <p:cNvPr id="413700" name="Rectangle 4"/>
          <p:cNvSpPr>
            <a:spLocks noChangeArrowheads="1"/>
          </p:cNvSpPr>
          <p:nvPr/>
        </p:nvSpPr>
        <p:spPr bwMode="auto">
          <a:xfrm>
            <a:off x="2132013" y="2897188"/>
            <a:ext cx="7769225" cy="411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1">
              <a:spcBef>
                <a:spcPct val="20000"/>
              </a:spcBef>
              <a:buClr>
                <a:srgbClr val="CAD88F"/>
              </a:buClr>
              <a:buFontTx/>
              <a:buChar char="–"/>
            </a:pPr>
            <a:r>
              <a:rPr lang="en-US" altLang="en-US">
                <a:solidFill>
                  <a:srgbClr val="376BB3"/>
                </a:solidFill>
                <a:latin typeface="Arial" panose="020B0604020202020204" pitchFamily="34" charset="0"/>
              </a:rPr>
              <a:t>In contrast, nuclides to the </a:t>
            </a:r>
            <a:r>
              <a:rPr lang="en-US" altLang="en-US" b="1">
                <a:solidFill>
                  <a:srgbClr val="376BB3"/>
                </a:solidFill>
                <a:latin typeface="Arial" panose="020B0604020202020204" pitchFamily="34" charset="0"/>
              </a:rPr>
              <a:t>right of the band</a:t>
            </a:r>
            <a:r>
              <a:rPr lang="en-US" altLang="en-US">
                <a:solidFill>
                  <a:srgbClr val="376BB3"/>
                </a:solidFill>
                <a:latin typeface="Arial" panose="020B0604020202020204" pitchFamily="34" charset="0"/>
              </a:rPr>
              <a:t> of stability have a neutron-to-proton ratio smaller than that needed for a stable nucleus.</a:t>
            </a:r>
          </a:p>
        </p:txBody>
      </p:sp>
      <p:sp>
        <p:nvSpPr>
          <p:cNvPr id="413701" name="Rectangle 5"/>
          <p:cNvSpPr>
            <a:spLocks noChangeArrowheads="1"/>
          </p:cNvSpPr>
          <p:nvPr/>
        </p:nvSpPr>
        <p:spPr bwMode="auto">
          <a:xfrm>
            <a:off x="2132013" y="4287838"/>
            <a:ext cx="7769225" cy="411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1">
              <a:spcBef>
                <a:spcPct val="20000"/>
              </a:spcBef>
              <a:buClr>
                <a:srgbClr val="CAD88F"/>
              </a:buClr>
              <a:buFontTx/>
              <a:buChar char="–"/>
            </a:pPr>
            <a:r>
              <a:rPr lang="en-US" altLang="en-US">
                <a:solidFill>
                  <a:srgbClr val="376BB3"/>
                </a:solidFill>
                <a:latin typeface="Arial" panose="020B0604020202020204" pitchFamily="34" charset="0"/>
              </a:rPr>
              <a:t>These nuclides tend to </a:t>
            </a:r>
            <a:r>
              <a:rPr lang="en-US" altLang="en-US" b="1">
                <a:solidFill>
                  <a:srgbClr val="376BB3"/>
                </a:solidFill>
                <a:latin typeface="Arial" panose="020B0604020202020204" pitchFamily="34" charset="0"/>
              </a:rPr>
              <a:t>decay by positron emission or electron capture</a:t>
            </a:r>
            <a:r>
              <a:rPr lang="en-US" altLang="en-US">
                <a:solidFill>
                  <a:srgbClr val="376BB3"/>
                </a:solidFill>
                <a:latin typeface="Arial" panose="020B0604020202020204" pitchFamily="34" charset="0"/>
              </a:rPr>
              <a:t> because it increases the neutron to proton ratio.</a:t>
            </a:r>
          </a:p>
          <a:p>
            <a:pPr lvl="1">
              <a:spcBef>
                <a:spcPct val="20000"/>
              </a:spcBef>
              <a:buClr>
                <a:srgbClr val="CAD88F"/>
              </a:buClr>
              <a:buFontTx/>
              <a:buChar char="–"/>
            </a:pPr>
            <a:endParaRPr lang="en-US" altLang="en-US">
              <a:solidFill>
                <a:srgbClr val="376BB3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1919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3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3701" grpId="0" autoUpdateAnimBg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altLang="en-US" sz="1400" dirty="0"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 altLang="en-US" i="0" dirty="0"/>
          </a:p>
        </p:txBody>
      </p:sp>
      <p:sp>
        <p:nvSpPr>
          <p:cNvPr id="41575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Predicting the Type of Radioactive Decay</a:t>
            </a:r>
          </a:p>
        </p:txBody>
      </p:sp>
      <p:sp>
        <p:nvSpPr>
          <p:cNvPr id="415751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Nuclides </a:t>
            </a:r>
            <a:r>
              <a:rPr lang="en-US" altLang="en-US" b="1"/>
              <a:t>outside the band of stability</a:t>
            </a:r>
            <a:r>
              <a:rPr lang="en-US" altLang="en-US"/>
              <a:t> are generally</a:t>
            </a:r>
            <a:r>
              <a:rPr lang="en-US" altLang="en-US" b="1"/>
              <a:t> radioactive</a:t>
            </a:r>
            <a:r>
              <a:rPr lang="en-US" altLang="en-US"/>
              <a:t>.</a:t>
            </a:r>
          </a:p>
        </p:txBody>
      </p:sp>
      <p:sp>
        <p:nvSpPr>
          <p:cNvPr id="415748" name="Rectangle 4"/>
          <p:cNvSpPr>
            <a:spLocks noChangeArrowheads="1"/>
          </p:cNvSpPr>
          <p:nvPr/>
        </p:nvSpPr>
        <p:spPr bwMode="auto">
          <a:xfrm>
            <a:off x="2132013" y="2897188"/>
            <a:ext cx="7769225" cy="411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1">
              <a:spcBef>
                <a:spcPct val="20000"/>
              </a:spcBef>
              <a:buClr>
                <a:srgbClr val="CAD88F"/>
              </a:buClr>
              <a:buFontTx/>
              <a:buChar char="–"/>
            </a:pPr>
            <a:r>
              <a:rPr lang="en-US" altLang="en-US">
                <a:solidFill>
                  <a:srgbClr val="376BB3"/>
                </a:solidFill>
                <a:latin typeface="Arial" panose="020B0604020202020204" pitchFamily="34" charset="0"/>
              </a:rPr>
              <a:t>In the very </a:t>
            </a:r>
            <a:r>
              <a:rPr lang="en-US" altLang="en-US" b="1">
                <a:solidFill>
                  <a:srgbClr val="376BB3"/>
                </a:solidFill>
                <a:latin typeface="Arial" panose="020B0604020202020204" pitchFamily="34" charset="0"/>
              </a:rPr>
              <a:t>heavy elements</a:t>
            </a:r>
            <a:r>
              <a:rPr lang="en-US" altLang="en-US">
                <a:solidFill>
                  <a:srgbClr val="376BB3"/>
                </a:solidFill>
                <a:latin typeface="Arial" panose="020B0604020202020204" pitchFamily="34" charset="0"/>
              </a:rPr>
              <a:t>, especially those with Z greater than 83, radioactive decay is often by </a:t>
            </a:r>
            <a:r>
              <a:rPr lang="en-US" altLang="en-US" b="1">
                <a:solidFill>
                  <a:srgbClr val="376BB3"/>
                </a:solidFill>
                <a:latin typeface="Arial" panose="020B0604020202020204" pitchFamily="34" charset="0"/>
              </a:rPr>
              <a:t>alpha emission</a:t>
            </a:r>
            <a:r>
              <a:rPr lang="en-US" altLang="en-US">
                <a:solidFill>
                  <a:srgbClr val="376BB3"/>
                </a:solidFill>
                <a:latin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08785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of Atomic Structure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2135187" y="1600200"/>
          <a:ext cx="8153400" cy="4307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76700"/>
                <a:gridCol w="40767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Nucleus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Electrons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99.9% of the mass</a:t>
                      </a:r>
                    </a:p>
                    <a:p>
                      <a:r>
                        <a:rPr lang="en-US" dirty="0" smtClean="0"/>
                        <a:t>1/10,000 the size of</a:t>
                      </a:r>
                      <a:r>
                        <a:rPr lang="en-US" baseline="0" dirty="0" smtClean="0"/>
                        <a:t> the atom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0.01% of the mass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Composed of protons (p</a:t>
                      </a:r>
                      <a:r>
                        <a:rPr lang="en-US" baseline="30000" dirty="0" smtClean="0"/>
                        <a:t>+</a:t>
                      </a:r>
                      <a:r>
                        <a:rPr lang="en-US" dirty="0" smtClean="0"/>
                        <a:t>) and neutrons</a:t>
                      </a:r>
                      <a:r>
                        <a:rPr lang="en-US" baseline="0" dirty="0" smtClean="0"/>
                        <a:t> (n</a:t>
                      </a:r>
                      <a:r>
                        <a:rPr lang="en-US" baseline="30000" dirty="0" smtClean="0"/>
                        <a:t>0</a:t>
                      </a:r>
                      <a:r>
                        <a:rPr lang="en-US" baseline="0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Composed of electrons (e</a:t>
                      </a:r>
                      <a:r>
                        <a:rPr lang="en-US" baseline="30000" dirty="0" smtClean="0"/>
                        <a:t>-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Positively</a:t>
                      </a:r>
                      <a:r>
                        <a:rPr lang="en-US" baseline="0" dirty="0" smtClean="0"/>
                        <a:t> charged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Negatively charged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Strong nuclear force (holds</a:t>
                      </a:r>
                      <a:r>
                        <a:rPr lang="en-US" sz="3600" baseline="0" dirty="0" smtClean="0"/>
                        <a:t> the nucleus together)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Weak</a:t>
                      </a:r>
                      <a:r>
                        <a:rPr lang="en-US" sz="3600" baseline="0" dirty="0" smtClean="0"/>
                        <a:t> electrostatic force (because they are charged negatively</a:t>
                      </a:r>
                      <a:endParaRPr lang="en-US" sz="3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9853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4012" y="177800"/>
            <a:ext cx="6705600" cy="6558456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394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Copyright </a:t>
            </a:r>
            <a:r>
              <a:rPr lang="en-US" altLang="en-US">
                <a:cs typeface="Arial" panose="020B0604020202020204" pitchFamily="34" charset="0"/>
              </a:rPr>
              <a:t>© Houghton Mifflin Company.All rights reserved.</a:t>
            </a:r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/>
              <a:t>Presentation of Lecture Outlines,</a:t>
            </a:r>
            <a:r>
              <a:rPr lang="en-US" altLang="en-US" i="0"/>
              <a:t> 21</a:t>
            </a:r>
            <a:r>
              <a:rPr lang="en-US" altLang="en-US" i="0">
                <a:cs typeface="Arial" panose="020B0604020202020204" pitchFamily="34" charset="0"/>
              </a:rPr>
              <a:t>–</a:t>
            </a:r>
            <a:fld id="{C4BEE249-C342-44C3-A040-9177888E291D}" type="slidenum">
              <a:rPr lang="en-US" altLang="en-US" i="0"/>
              <a:pPr/>
              <a:t>71</a:t>
            </a:fld>
            <a:endParaRPr lang="en-US" altLang="en-US" i="0"/>
          </a:p>
        </p:txBody>
      </p:sp>
      <p:sp>
        <p:nvSpPr>
          <p:cNvPr id="417800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 Problem To Consider</a:t>
            </a:r>
          </a:p>
        </p:txBody>
      </p:sp>
      <p:sp>
        <p:nvSpPr>
          <p:cNvPr id="417801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2211388" y="1558926"/>
            <a:ext cx="8150225" cy="4113213"/>
          </a:xfrm>
        </p:spPr>
        <p:txBody>
          <a:bodyPr/>
          <a:lstStyle/>
          <a:p>
            <a:r>
              <a:rPr lang="en-US" altLang="en-US"/>
              <a:t>Predict the expected type of radioactive decay for each of the following radioactive nuclides.</a:t>
            </a:r>
          </a:p>
        </p:txBody>
      </p:sp>
      <p:sp>
        <p:nvSpPr>
          <p:cNvPr id="417796" name="Rectangle 4"/>
          <p:cNvSpPr>
            <a:spLocks noChangeArrowheads="1"/>
          </p:cNvSpPr>
          <p:nvPr/>
        </p:nvSpPr>
        <p:spPr bwMode="auto">
          <a:xfrm>
            <a:off x="2132013" y="3411538"/>
            <a:ext cx="7769225" cy="411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1">
              <a:spcBef>
                <a:spcPct val="20000"/>
              </a:spcBef>
              <a:buClr>
                <a:srgbClr val="CAD88F"/>
              </a:buClr>
              <a:buFontTx/>
              <a:buChar char="–"/>
            </a:pPr>
            <a:r>
              <a:rPr lang="en-US" altLang="en-US">
                <a:solidFill>
                  <a:srgbClr val="376BB3"/>
                </a:solidFill>
                <a:latin typeface="Arial" panose="020B0604020202020204" pitchFamily="34" charset="0"/>
              </a:rPr>
              <a:t>The atomic weight of calcium is 40.1 amu, so you expect calcium-40 to be a stable isotope.</a:t>
            </a:r>
          </a:p>
        </p:txBody>
      </p:sp>
      <p:sp>
        <p:nvSpPr>
          <p:cNvPr id="417797" name="Rectangle 5"/>
          <p:cNvSpPr>
            <a:spLocks noChangeArrowheads="1"/>
          </p:cNvSpPr>
          <p:nvPr/>
        </p:nvSpPr>
        <p:spPr bwMode="auto">
          <a:xfrm>
            <a:off x="2132013" y="4344988"/>
            <a:ext cx="7769225" cy="411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1">
              <a:spcBef>
                <a:spcPct val="20000"/>
              </a:spcBef>
              <a:buClr>
                <a:srgbClr val="CAD88F"/>
              </a:buClr>
              <a:buFontTx/>
              <a:buChar char="–"/>
            </a:pPr>
            <a:r>
              <a:rPr lang="en-US" altLang="en-US" b="1">
                <a:solidFill>
                  <a:srgbClr val="376BB3"/>
                </a:solidFill>
                <a:latin typeface="Arial" panose="020B0604020202020204" pitchFamily="34" charset="0"/>
              </a:rPr>
              <a:t>Calcium-47</a:t>
            </a:r>
            <a:r>
              <a:rPr lang="en-US" altLang="en-US">
                <a:solidFill>
                  <a:srgbClr val="376BB3"/>
                </a:solidFill>
                <a:latin typeface="Arial" panose="020B0604020202020204" pitchFamily="34" charset="0"/>
              </a:rPr>
              <a:t> has a mass number greater than that of the stable isotope, so you would expect it to decay by </a:t>
            </a:r>
            <a:r>
              <a:rPr lang="en-US" altLang="en-US" b="1">
                <a:solidFill>
                  <a:srgbClr val="376BB3"/>
                </a:solidFill>
                <a:latin typeface="Arial" panose="020B0604020202020204" pitchFamily="34" charset="0"/>
              </a:rPr>
              <a:t>beta emission</a:t>
            </a:r>
            <a:r>
              <a:rPr lang="en-US" altLang="en-US">
                <a:solidFill>
                  <a:srgbClr val="376BB3"/>
                </a:solidFill>
                <a:latin typeface="Arial" panose="020B0604020202020204" pitchFamily="34" charset="0"/>
              </a:rPr>
              <a:t>.</a:t>
            </a:r>
          </a:p>
        </p:txBody>
      </p:sp>
      <p:graphicFrame>
        <p:nvGraphicFramePr>
          <p:cNvPr id="417798" name="Object 6"/>
          <p:cNvGraphicFramePr>
            <a:graphicFrameLocks noChangeAspect="1"/>
          </p:cNvGraphicFramePr>
          <p:nvPr/>
        </p:nvGraphicFramePr>
        <p:xfrm>
          <a:off x="3878263" y="2774951"/>
          <a:ext cx="785813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24" name="Equation" r:id="rId4" imgW="1117440" imgH="736560" progId="Equation.3">
                  <p:embed/>
                </p:oleObj>
              </mc:Choice>
              <mc:Fallback>
                <p:oleObj name="Equation" r:id="rId4" imgW="1117440" imgH="7365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78263" y="2774951"/>
                        <a:ext cx="785813" cy="517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7799" name="Object 7"/>
          <p:cNvGraphicFramePr>
            <a:graphicFrameLocks noChangeAspect="1"/>
          </p:cNvGraphicFramePr>
          <p:nvPr/>
        </p:nvGraphicFramePr>
        <p:xfrm>
          <a:off x="5967413" y="2774951"/>
          <a:ext cx="722313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25" name="Equation" r:id="rId6" imgW="1028520" imgH="736560" progId="Equation.3">
                  <p:embed/>
                </p:oleObj>
              </mc:Choice>
              <mc:Fallback>
                <p:oleObj name="Equation" r:id="rId6" imgW="1028520" imgH="7365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67413" y="2774951"/>
                        <a:ext cx="722313" cy="517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57633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7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17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7796" grpId="0" autoUpdateAnimBg="0"/>
      <p:bldP spid="417797" grpId="0" autoUpdateAnimBg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Copyright </a:t>
            </a:r>
            <a:r>
              <a:rPr lang="en-US" altLang="en-US">
                <a:cs typeface="Arial" panose="020B0604020202020204" pitchFamily="34" charset="0"/>
              </a:rPr>
              <a:t>© Houghton Mifflin Company.All rights reserved.</a:t>
            </a:r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en-US"/>
              <a:t>Presentation of Lecture Outlines,</a:t>
            </a:r>
            <a:r>
              <a:rPr lang="en-US" altLang="en-US" i="0"/>
              <a:t> 21</a:t>
            </a:r>
            <a:r>
              <a:rPr lang="en-US" altLang="en-US" i="0">
                <a:cs typeface="Arial" panose="020B0604020202020204" pitchFamily="34" charset="0"/>
              </a:rPr>
              <a:t>–</a:t>
            </a:r>
            <a:fld id="{4AE4A30B-2444-41B0-A8D0-0CD539D89419}" type="slidenum">
              <a:rPr lang="en-US" altLang="en-US" i="0"/>
              <a:pPr/>
              <a:t>72</a:t>
            </a:fld>
            <a:endParaRPr lang="en-US" altLang="en-US" i="0"/>
          </a:p>
        </p:txBody>
      </p:sp>
      <p:sp>
        <p:nvSpPr>
          <p:cNvPr id="419848" name="Rectangle 103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 Problem To Consider</a:t>
            </a:r>
          </a:p>
        </p:txBody>
      </p:sp>
      <p:sp>
        <p:nvSpPr>
          <p:cNvPr id="419844" name="Rectangle 1028"/>
          <p:cNvSpPr>
            <a:spLocks noChangeArrowheads="1"/>
          </p:cNvSpPr>
          <p:nvPr/>
        </p:nvSpPr>
        <p:spPr bwMode="auto">
          <a:xfrm>
            <a:off x="2132013" y="3411538"/>
            <a:ext cx="7769225" cy="411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1">
              <a:spcBef>
                <a:spcPct val="20000"/>
              </a:spcBef>
              <a:buClr>
                <a:srgbClr val="CAD88F"/>
              </a:buClr>
              <a:buFontTx/>
              <a:buChar char="–"/>
            </a:pPr>
            <a:r>
              <a:rPr lang="en-US" altLang="en-US">
                <a:solidFill>
                  <a:srgbClr val="376BB3"/>
                </a:solidFill>
                <a:latin typeface="Arial" panose="020B0604020202020204" pitchFamily="34" charset="0"/>
              </a:rPr>
              <a:t>The atomic weight of aluminum is 27.0 amu, so you expect aluminum-27 to be a stable isotope.</a:t>
            </a:r>
          </a:p>
        </p:txBody>
      </p:sp>
      <p:sp>
        <p:nvSpPr>
          <p:cNvPr id="419845" name="Rectangle 1029"/>
          <p:cNvSpPr>
            <a:spLocks noChangeArrowheads="1"/>
          </p:cNvSpPr>
          <p:nvPr/>
        </p:nvSpPr>
        <p:spPr bwMode="auto">
          <a:xfrm>
            <a:off x="2132013" y="4344988"/>
            <a:ext cx="7769225" cy="411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1">
              <a:spcBef>
                <a:spcPct val="20000"/>
              </a:spcBef>
              <a:buClr>
                <a:srgbClr val="CAD88F"/>
              </a:buClr>
              <a:buFontTx/>
              <a:buChar char="–"/>
            </a:pPr>
            <a:r>
              <a:rPr lang="en-US" altLang="en-US" b="1">
                <a:solidFill>
                  <a:srgbClr val="376BB3"/>
                </a:solidFill>
                <a:latin typeface="Arial" panose="020B0604020202020204" pitchFamily="34" charset="0"/>
              </a:rPr>
              <a:t>Aluminum-25</a:t>
            </a:r>
            <a:r>
              <a:rPr lang="en-US" altLang="en-US">
                <a:solidFill>
                  <a:srgbClr val="376BB3"/>
                </a:solidFill>
                <a:latin typeface="Arial" panose="020B0604020202020204" pitchFamily="34" charset="0"/>
              </a:rPr>
              <a:t> has a mass number less than that of the stable isotope, so you would expect it to decay by </a:t>
            </a:r>
            <a:r>
              <a:rPr lang="en-US" altLang="en-US" b="1">
                <a:solidFill>
                  <a:srgbClr val="376BB3"/>
                </a:solidFill>
                <a:latin typeface="Arial" panose="020B0604020202020204" pitchFamily="34" charset="0"/>
              </a:rPr>
              <a:t>positron emission or electron capture</a:t>
            </a:r>
            <a:r>
              <a:rPr lang="en-US" altLang="en-US">
                <a:solidFill>
                  <a:srgbClr val="376BB3"/>
                </a:solidFill>
                <a:latin typeface="Arial" panose="020B0604020202020204" pitchFamily="34" charset="0"/>
              </a:rPr>
              <a:t>.</a:t>
            </a:r>
          </a:p>
        </p:txBody>
      </p:sp>
      <p:graphicFrame>
        <p:nvGraphicFramePr>
          <p:cNvPr id="419846" name="Object 1030"/>
          <p:cNvGraphicFramePr>
            <a:graphicFrameLocks noChangeAspect="1"/>
          </p:cNvGraphicFramePr>
          <p:nvPr/>
        </p:nvGraphicFramePr>
        <p:xfrm>
          <a:off x="3878263" y="2774951"/>
          <a:ext cx="785813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48" name="Equation" r:id="rId4" imgW="1117440" imgH="736560" progId="Equation.3">
                  <p:embed/>
                </p:oleObj>
              </mc:Choice>
              <mc:Fallback>
                <p:oleObj name="Equation" r:id="rId4" imgW="1117440" imgH="7365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78263" y="2774951"/>
                        <a:ext cx="785813" cy="517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847" name="Object 1031"/>
          <p:cNvGraphicFramePr>
            <a:graphicFrameLocks noChangeAspect="1"/>
          </p:cNvGraphicFramePr>
          <p:nvPr/>
        </p:nvGraphicFramePr>
        <p:xfrm>
          <a:off x="5967413" y="2774951"/>
          <a:ext cx="722313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49" name="Equation" r:id="rId6" imgW="1028520" imgH="736560" progId="Equation.3">
                  <p:embed/>
                </p:oleObj>
              </mc:Choice>
              <mc:Fallback>
                <p:oleObj name="Equation" r:id="rId6" imgW="1028520" imgH="7365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67413" y="2774951"/>
                        <a:ext cx="722313" cy="517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9853" name="Rectangle 1037"/>
          <p:cNvSpPr>
            <a:spLocks noGrp="1" noChangeArrowheads="1"/>
          </p:cNvSpPr>
          <p:nvPr>
            <p:ph type="body" idx="1"/>
          </p:nvPr>
        </p:nvSpPr>
        <p:spPr>
          <a:xfrm>
            <a:off x="2211388" y="1558926"/>
            <a:ext cx="8150225" cy="4113213"/>
          </a:xfrm>
          <a:noFill/>
          <a:ln/>
        </p:spPr>
        <p:txBody>
          <a:bodyPr/>
          <a:lstStyle/>
          <a:p>
            <a:r>
              <a:rPr lang="en-US" altLang="en-US"/>
              <a:t>Predict the expected type of radioactive decay for each of the following radioactive nuclides.</a:t>
            </a:r>
          </a:p>
        </p:txBody>
      </p:sp>
    </p:spTree>
    <p:extLst>
      <p:ext uri="{BB962C8B-B14F-4D97-AF65-F5344CB8AC3E}">
        <p14:creationId xmlns:p14="http://schemas.microsoft.com/office/powerpoint/2010/main" val="3639738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9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45" grpId="0" autoUpdateAnimBg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E5E9B-7DE9-4354-BB7F-7738E27C2B3C}" type="slidenum">
              <a:rPr lang="en-US" altLang="en-US"/>
              <a:pPr/>
              <a:t>73</a:t>
            </a:fld>
            <a:endParaRPr lang="en-US" altLang="en-US"/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Cont.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600"/>
              <a:t>In determining nuclear stability, ratio of neutrons to protons (N/Z) important</a:t>
            </a:r>
          </a:p>
          <a:p>
            <a:pPr>
              <a:lnSpc>
                <a:spcPct val="80000"/>
              </a:lnSpc>
            </a:pPr>
            <a:r>
              <a:rPr lang="en-US" altLang="en-US" sz="2600"/>
              <a:t>Notice lower part of valley (N/Z = 1)</a:t>
            </a:r>
          </a:p>
          <a:p>
            <a:pPr>
              <a:lnSpc>
                <a:spcPct val="80000"/>
              </a:lnSpc>
            </a:pPr>
            <a:r>
              <a:rPr lang="en-US" altLang="en-US" sz="2600"/>
              <a:t>Bi last stable (non-radioactive) isotopes</a:t>
            </a:r>
          </a:p>
          <a:p>
            <a:pPr>
              <a:lnSpc>
                <a:spcPct val="80000"/>
              </a:lnSpc>
            </a:pPr>
            <a:r>
              <a:rPr lang="en-US" altLang="en-US" sz="2600"/>
              <a:t>N/Z too high: above valley, too many n, convert n to p, beta-decay</a:t>
            </a:r>
          </a:p>
          <a:p>
            <a:pPr>
              <a:lnSpc>
                <a:spcPct val="80000"/>
              </a:lnSpc>
            </a:pPr>
            <a:r>
              <a:rPr lang="en-US" altLang="en-US" sz="2600"/>
              <a:t>N/Z too low: below valley, too many p, convert p to n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endParaRPr lang="en-US" altLang="en-US" sz="2000"/>
          </a:p>
        </p:txBody>
      </p:sp>
      <p:pic>
        <p:nvPicPr>
          <p:cNvPr id="27654" name="Picture 6" descr="Band_of_stability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0613" y="1276350"/>
            <a:ext cx="4030663" cy="550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0431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E6715-82D2-4738-A8C1-4769B576F642}" type="slidenum">
              <a:rPr lang="en-US" altLang="en-US"/>
              <a:pPr/>
              <a:t>74</a:t>
            </a:fld>
            <a:endParaRPr lang="en-US" altLang="en-US"/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Radioactive decay series</a:t>
            </a:r>
          </a:p>
        </p:txBody>
      </p:sp>
      <p:sp>
        <p:nvSpPr>
          <p:cNvPr id="32779" name="Rectangle 11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2780" name="Rectangle 12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32774" name="Picture 6" descr="UraniumDec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3338" y="1504950"/>
            <a:ext cx="3806825" cy="520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8" name="Picture 10" descr="U238 tab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4412" y="1447800"/>
            <a:ext cx="3321050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6820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5A9CC-EBAD-46FB-A621-BB76D8299E45}" type="slidenum">
              <a:rPr lang="en-US" altLang="en-US"/>
              <a:pPr/>
              <a:t>75</a:t>
            </a:fld>
            <a:endParaRPr lang="en-US" altLang="en-US"/>
          </a:p>
        </p:txBody>
      </p:sp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Detecting radioactivity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Particles detected through interactions w/atoms or molecules</a:t>
            </a:r>
          </a:p>
          <a:p>
            <a:pPr>
              <a:lnSpc>
                <a:spcPct val="90000"/>
              </a:lnSpc>
            </a:pPr>
            <a:r>
              <a:rPr lang="en-US" altLang="en-US"/>
              <a:t>Simplest </a:t>
            </a:r>
            <a:r>
              <a:rPr lang="en-US" altLang="en-US">
                <a:sym typeface="Symbol" panose="05050102010706020507" pitchFamily="18" charset="2"/>
              </a:rPr>
              <a:t> </a:t>
            </a:r>
            <a:r>
              <a:rPr lang="en-US" altLang="en-US" b="1">
                <a:sym typeface="Symbol" panose="05050102010706020507" pitchFamily="18" charset="2"/>
              </a:rPr>
              <a:t>film-badge dosimeter</a:t>
            </a:r>
            <a:endParaRPr lang="en-US" altLang="en-US" b="1" i="1">
              <a:sym typeface="Symbol" panose="05050102010706020507" pitchFamily="18" charset="2"/>
            </a:endParaRPr>
          </a:p>
          <a:p>
            <a:pPr>
              <a:lnSpc>
                <a:spcPct val="90000"/>
              </a:lnSpc>
            </a:pPr>
            <a:r>
              <a:rPr lang="en-US" altLang="en-US">
                <a:sym typeface="Symbol" panose="05050102010706020507" pitchFamily="18" charset="2"/>
              </a:rPr>
              <a:t>Photographic film in small case, pinned to clothing</a:t>
            </a:r>
          </a:p>
          <a:p>
            <a:pPr>
              <a:lnSpc>
                <a:spcPct val="90000"/>
              </a:lnSpc>
            </a:pPr>
            <a:r>
              <a:rPr lang="en-US" altLang="en-US">
                <a:sym typeface="Symbol" panose="05050102010706020507" pitchFamily="18" charset="2"/>
              </a:rPr>
              <a:t>Monitors exposure</a:t>
            </a:r>
          </a:p>
          <a:p>
            <a:pPr>
              <a:lnSpc>
                <a:spcPct val="90000"/>
              </a:lnSpc>
            </a:pPr>
            <a:r>
              <a:rPr lang="en-US" altLang="en-US">
                <a:sym typeface="Symbol" panose="05050102010706020507" pitchFamily="18" charset="2"/>
              </a:rPr>
              <a:t>Greater exposure of film  greater exposure to radioactivity</a:t>
            </a:r>
          </a:p>
        </p:txBody>
      </p:sp>
      <p:pic>
        <p:nvPicPr>
          <p:cNvPr id="38917" name="Picture 5" descr="prod_fil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1412" y="4343400"/>
            <a:ext cx="17780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5996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EFCBA-5E7D-4811-8649-9C4E20F49DD0}" type="slidenum">
              <a:rPr lang="en-US" altLang="en-US"/>
              <a:pPr/>
              <a:t>76</a:t>
            </a:fld>
            <a:endParaRPr lang="en-US" altLang="en-US"/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Geiger counter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en-US" sz="2400"/>
              <a:t>Emitted particles pass through Ar-filled chamber</a:t>
            </a:r>
          </a:p>
          <a:p>
            <a:r>
              <a:rPr lang="en-US" altLang="en-US" sz="2400"/>
              <a:t>Create trail of ionized Ar atoms</a:t>
            </a:r>
          </a:p>
          <a:p>
            <a:r>
              <a:rPr lang="en-US" altLang="en-US" sz="2400"/>
              <a:t>Induced electric signal detected on meter and then clicks</a:t>
            </a:r>
          </a:p>
          <a:p>
            <a:r>
              <a:rPr lang="en-US" altLang="en-US" sz="2400"/>
              <a:t>Each click = particle passing through gas chamber</a:t>
            </a:r>
          </a:p>
        </p:txBody>
      </p:sp>
      <p:sp>
        <p:nvSpPr>
          <p:cNvPr id="39942" name="Rectangle 6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endParaRPr lang="en-US" altLang="en-US" sz="2400"/>
          </a:p>
        </p:txBody>
      </p:sp>
      <p:pic>
        <p:nvPicPr>
          <p:cNvPr id="39941" name="Picture 5" descr="cdv715-ne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5813" y="2667001"/>
            <a:ext cx="4676775" cy="303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5271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93F10-1996-42D6-B482-DC99FCD48C5E}" type="slidenum">
              <a:rPr lang="en-US" altLang="en-US"/>
              <a:pPr/>
              <a:t>77</a:t>
            </a:fld>
            <a:endParaRPr lang="en-US" altLang="en-US"/>
          </a:p>
        </p:txBody>
      </p:sp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/>
              <a:t>Radiometric dating: radiocarbon dating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1800"/>
              <a:t>Devised in 1949 by Libby at U of Chicago</a:t>
            </a:r>
          </a:p>
          <a:p>
            <a:pPr>
              <a:lnSpc>
                <a:spcPct val="80000"/>
              </a:lnSpc>
            </a:pPr>
            <a:r>
              <a:rPr lang="en-US" altLang="en-US" sz="1800"/>
              <a:t>Age of artifacts, etc., revealed by presence of C-14</a:t>
            </a:r>
          </a:p>
          <a:p>
            <a:pPr>
              <a:lnSpc>
                <a:spcPct val="80000"/>
              </a:lnSpc>
            </a:pPr>
            <a:r>
              <a:rPr lang="en-US" altLang="en-US" sz="1800"/>
              <a:t>C-14 formed in upper atmosphere via:</a:t>
            </a:r>
          </a:p>
          <a:p>
            <a:pPr>
              <a:lnSpc>
                <a:spcPct val="80000"/>
              </a:lnSpc>
            </a:pPr>
            <a:r>
              <a:rPr lang="en-US" altLang="en-US" sz="1800" baseline="30000"/>
              <a:t>14</a:t>
            </a:r>
            <a:r>
              <a:rPr lang="en-US" altLang="en-US" sz="1800" baseline="-25000"/>
              <a:t>7</a:t>
            </a:r>
            <a:r>
              <a:rPr lang="en-US" altLang="en-US" sz="1800"/>
              <a:t>N + </a:t>
            </a:r>
            <a:r>
              <a:rPr lang="en-US" altLang="en-US" sz="1800" baseline="30000"/>
              <a:t>1</a:t>
            </a:r>
            <a:r>
              <a:rPr lang="en-US" altLang="en-US" sz="1800" baseline="-25000"/>
              <a:t>0</a:t>
            </a:r>
            <a:r>
              <a:rPr lang="en-US" altLang="en-US" sz="1800"/>
              <a:t>n </a:t>
            </a:r>
            <a:r>
              <a:rPr lang="en-US" altLang="en-US" sz="1800">
                <a:sym typeface="Symbol" panose="05050102010706020507" pitchFamily="18" charset="2"/>
              </a:rPr>
              <a:t> </a:t>
            </a:r>
            <a:r>
              <a:rPr lang="en-US" altLang="en-US" sz="1800" baseline="30000">
                <a:sym typeface="Symbol" panose="05050102010706020507" pitchFamily="18" charset="2"/>
              </a:rPr>
              <a:t>14</a:t>
            </a:r>
            <a:r>
              <a:rPr lang="en-US" altLang="en-US" sz="1800" baseline="-25000">
                <a:sym typeface="Symbol" panose="05050102010706020507" pitchFamily="18" charset="2"/>
              </a:rPr>
              <a:t>6</a:t>
            </a:r>
            <a:r>
              <a:rPr lang="en-US" altLang="en-US" sz="1800">
                <a:sym typeface="Symbol" panose="05050102010706020507" pitchFamily="18" charset="2"/>
              </a:rPr>
              <a:t>C + </a:t>
            </a:r>
            <a:r>
              <a:rPr lang="en-US" altLang="en-US" sz="1800" baseline="30000">
                <a:sym typeface="Symbol" panose="05050102010706020507" pitchFamily="18" charset="2"/>
              </a:rPr>
              <a:t>1</a:t>
            </a:r>
            <a:r>
              <a:rPr lang="en-US" altLang="en-US" sz="1800" baseline="-25000">
                <a:sym typeface="Symbol" panose="05050102010706020507" pitchFamily="18" charset="2"/>
              </a:rPr>
              <a:t>1</a:t>
            </a:r>
            <a:r>
              <a:rPr lang="en-US" altLang="en-US" sz="1800">
                <a:sym typeface="Symbol" panose="05050102010706020507" pitchFamily="18" charset="2"/>
              </a:rPr>
              <a:t>H</a:t>
            </a:r>
          </a:p>
          <a:p>
            <a:pPr>
              <a:lnSpc>
                <a:spcPct val="80000"/>
              </a:lnSpc>
            </a:pPr>
            <a:r>
              <a:rPr lang="en-US" altLang="en-US" sz="1800">
                <a:sym typeface="Symbol" panose="05050102010706020507" pitchFamily="18" charset="2"/>
              </a:rPr>
              <a:t>C-14 then decays back to N by -emission:</a:t>
            </a:r>
          </a:p>
          <a:p>
            <a:pPr>
              <a:lnSpc>
                <a:spcPct val="80000"/>
              </a:lnSpc>
            </a:pPr>
            <a:r>
              <a:rPr lang="en-US" altLang="en-US" sz="1800" baseline="30000">
                <a:sym typeface="Symbol" panose="05050102010706020507" pitchFamily="18" charset="2"/>
              </a:rPr>
              <a:t>14</a:t>
            </a:r>
            <a:r>
              <a:rPr lang="en-US" altLang="en-US" sz="1800" baseline="-25000">
                <a:sym typeface="Symbol" panose="05050102010706020507" pitchFamily="18" charset="2"/>
              </a:rPr>
              <a:t>6</a:t>
            </a:r>
            <a:r>
              <a:rPr lang="en-US" altLang="en-US" sz="1800">
                <a:sym typeface="Symbol" panose="05050102010706020507" pitchFamily="18" charset="2"/>
              </a:rPr>
              <a:t>C  </a:t>
            </a:r>
            <a:r>
              <a:rPr lang="en-US" altLang="en-US" sz="1800" baseline="30000"/>
              <a:t>14</a:t>
            </a:r>
            <a:r>
              <a:rPr lang="en-US" altLang="en-US" sz="1800" baseline="-25000"/>
              <a:t>7</a:t>
            </a:r>
            <a:r>
              <a:rPr lang="en-US" altLang="en-US" sz="1800"/>
              <a:t>N + </a:t>
            </a:r>
            <a:r>
              <a:rPr lang="en-US" altLang="en-US" sz="1800" baseline="30000"/>
              <a:t>0</a:t>
            </a:r>
            <a:r>
              <a:rPr lang="en-US" altLang="en-US" sz="1800" baseline="-25000"/>
              <a:t>-1</a:t>
            </a:r>
            <a:r>
              <a:rPr lang="en-US" altLang="en-US" sz="1800"/>
              <a:t>e; t</a:t>
            </a:r>
            <a:r>
              <a:rPr lang="en-US" altLang="en-US" sz="1800" baseline="-25000"/>
              <a:t>1/2</a:t>
            </a:r>
            <a:r>
              <a:rPr lang="en-US" altLang="en-US" sz="1800"/>
              <a:t> = 5730 years</a:t>
            </a:r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1800"/>
              <a:t>Approximately constant supply of C-14</a:t>
            </a:r>
          </a:p>
          <a:p>
            <a:pPr>
              <a:lnSpc>
                <a:spcPct val="80000"/>
              </a:lnSpc>
            </a:pPr>
            <a:r>
              <a:rPr lang="en-US" altLang="en-US" sz="1800"/>
              <a:t>Taken up by plants via </a:t>
            </a:r>
            <a:r>
              <a:rPr lang="en-US" altLang="en-US" sz="1800" baseline="30000"/>
              <a:t>14</a:t>
            </a:r>
            <a:r>
              <a:rPr lang="en-US" altLang="en-US" sz="1800"/>
              <a:t>CO</a:t>
            </a:r>
            <a:r>
              <a:rPr lang="en-US" altLang="en-US" sz="1800" baseline="-25000"/>
              <a:t>2 </a:t>
            </a:r>
            <a:r>
              <a:rPr lang="en-US" altLang="en-US" sz="1800"/>
              <a:t>&amp; later incorporated in animals</a:t>
            </a:r>
          </a:p>
          <a:p>
            <a:pPr>
              <a:lnSpc>
                <a:spcPct val="80000"/>
              </a:lnSpc>
            </a:pPr>
            <a:r>
              <a:rPr lang="en-US" altLang="en-US" sz="1800"/>
              <a:t>Living organisms have same ratio of C-14:C-12</a:t>
            </a:r>
          </a:p>
          <a:p>
            <a:pPr>
              <a:lnSpc>
                <a:spcPct val="80000"/>
              </a:lnSpc>
            </a:pPr>
            <a:r>
              <a:rPr lang="en-US" altLang="en-US" sz="1800"/>
              <a:t>Once dead, no longer incorporating C-14 </a:t>
            </a:r>
            <a:r>
              <a:rPr lang="en-US" altLang="en-US" sz="1800">
                <a:sym typeface="Symbol" panose="05050102010706020507" pitchFamily="18" charset="2"/>
              </a:rPr>
              <a:t> ratio decreases</a:t>
            </a:r>
          </a:p>
          <a:p>
            <a:pPr>
              <a:lnSpc>
                <a:spcPct val="80000"/>
              </a:lnSpc>
            </a:pPr>
            <a:r>
              <a:rPr lang="en-US" altLang="en-US" sz="1800">
                <a:sym typeface="Symbol" panose="05050102010706020507" pitchFamily="18" charset="2"/>
              </a:rPr>
              <a:t>5% deviation due to variance of atmospheric C-14</a:t>
            </a:r>
          </a:p>
          <a:p>
            <a:pPr>
              <a:lnSpc>
                <a:spcPct val="80000"/>
              </a:lnSpc>
            </a:pPr>
            <a:r>
              <a:rPr lang="en-US" altLang="en-US" sz="1800">
                <a:sym typeface="Symbol" panose="05050102010706020507" pitchFamily="18" charset="2"/>
              </a:rPr>
              <a:t>Bristlecone pine used to calibrate data</a:t>
            </a:r>
          </a:p>
          <a:p>
            <a:pPr>
              <a:lnSpc>
                <a:spcPct val="80000"/>
              </a:lnSpc>
            </a:pPr>
            <a:r>
              <a:rPr lang="en-US" altLang="en-US" sz="1800">
                <a:sym typeface="Symbol" panose="05050102010706020507" pitchFamily="18" charset="2"/>
              </a:rPr>
              <a:t>Carbon-dating good for 50,000 years</a:t>
            </a:r>
          </a:p>
          <a:p>
            <a:pPr>
              <a:lnSpc>
                <a:spcPct val="80000"/>
              </a:lnSpc>
            </a:pPr>
            <a:endParaRPr lang="en-US" altLang="en-US" sz="1800"/>
          </a:p>
        </p:txBody>
      </p:sp>
      <p:pic>
        <p:nvPicPr>
          <p:cNvPr id="48134" name="Picture 6" descr="bri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9212" y="4724400"/>
            <a:ext cx="2743200" cy="208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400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5FDC0-1B82-4E5A-8E09-EA441A0F7B1E}" type="slidenum">
              <a:rPr lang="en-US" altLang="en-US"/>
              <a:pPr/>
              <a:t>78</a:t>
            </a:fld>
            <a:endParaRPr lang="en-US" altLang="en-US"/>
          </a:p>
        </p:txBody>
      </p:sp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/>
              <a:t>Radiometric dating: uranium/lead dating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Relies on ratio of U-238:Pb-206 w/in igneous rocks (rocks of volcanic origin)</a:t>
            </a:r>
          </a:p>
          <a:p>
            <a:pPr>
              <a:lnSpc>
                <a:spcPct val="90000"/>
              </a:lnSpc>
            </a:pPr>
            <a:r>
              <a:rPr lang="en-US" altLang="en-US"/>
              <a:t>Measures time that has passed since rock solidified</a:t>
            </a:r>
          </a:p>
          <a:p>
            <a:pPr>
              <a:lnSpc>
                <a:spcPct val="90000"/>
              </a:lnSpc>
            </a:pPr>
            <a:r>
              <a:rPr lang="en-US" altLang="en-US"/>
              <a:t>t</a:t>
            </a:r>
            <a:r>
              <a:rPr lang="en-US" altLang="en-US" baseline="-25000"/>
              <a:t>1/2</a:t>
            </a:r>
            <a:r>
              <a:rPr lang="en-US" altLang="en-US"/>
              <a:t> = 4.5 x 10</a:t>
            </a:r>
            <a:r>
              <a:rPr lang="en-US" altLang="en-US" baseline="30000"/>
              <a:t>9</a:t>
            </a:r>
            <a:r>
              <a:rPr lang="en-US" altLang="en-US"/>
              <a:t> years</a:t>
            </a:r>
          </a:p>
          <a:p>
            <a:pPr>
              <a:lnSpc>
                <a:spcPct val="90000"/>
              </a:lnSpc>
            </a:pPr>
            <a:r>
              <a:rPr lang="en-US" altLang="en-US"/>
              <a:t>For ex, if rock contains equal amts of isotopes above, it would be 4.5 billion years old</a:t>
            </a:r>
          </a:p>
        </p:txBody>
      </p:sp>
    </p:spTree>
    <p:extLst>
      <p:ext uri="{BB962C8B-B14F-4D97-AF65-F5344CB8AC3E}">
        <p14:creationId xmlns:p14="http://schemas.microsoft.com/office/powerpoint/2010/main" val="4084005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D4598-78BC-4EAC-A9C0-428B5C3A8FAD}" type="slidenum">
              <a:rPr lang="en-US" altLang="en-US"/>
              <a:pPr/>
              <a:t>79</a:t>
            </a:fld>
            <a:endParaRPr lang="en-US" altLang="en-US"/>
          </a:p>
        </p:txBody>
      </p:sp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Radioactive decay kinetics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b="1">
                <a:sym typeface="Symbol" panose="05050102010706020507" pitchFamily="18" charset="2"/>
              </a:rPr>
              <a:t>Half-life</a:t>
            </a:r>
            <a:r>
              <a:rPr lang="en-US" altLang="en-US">
                <a:sym typeface="Symbol" panose="05050102010706020507" pitchFamily="18" charset="2"/>
              </a:rPr>
              <a:t> = time taken for ½ of parent nuclides to decay to daughter nuclides</a:t>
            </a:r>
          </a:p>
        </p:txBody>
      </p:sp>
    </p:spTree>
    <p:extLst>
      <p:ext uri="{BB962C8B-B14F-4D97-AF65-F5344CB8AC3E}">
        <p14:creationId xmlns:p14="http://schemas.microsoft.com/office/powerpoint/2010/main" val="2697682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Chemical Symbols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 chemical symbol looks like…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To find the number of                        , subtract the </a:t>
            </a:r>
          </a:p>
          <a:p>
            <a:pPr>
              <a:buNone/>
            </a:pPr>
            <a:r>
              <a:rPr lang="en-US" dirty="0" smtClean="0"/>
              <a:t>				from the 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637212" y="2895601"/>
            <a:ext cx="68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C</a:t>
            </a:r>
            <a:endParaRPr lang="en-US" sz="4400" dirty="0"/>
          </a:p>
        </p:txBody>
      </p:sp>
      <p:sp>
        <p:nvSpPr>
          <p:cNvPr id="5" name="TextBox 4"/>
          <p:cNvSpPr txBox="1"/>
          <p:nvPr/>
        </p:nvSpPr>
        <p:spPr>
          <a:xfrm>
            <a:off x="5408612" y="32766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6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332412" y="28956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14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143394" y="2057400"/>
            <a:ext cx="21419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mass #</a:t>
            </a:r>
            <a:endParaRPr lang="en-US" sz="54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625068" y="3267670"/>
            <a:ext cx="26497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atomic #</a:t>
            </a:r>
            <a:endParaRPr lang="en-US" sz="54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rot="16200000" flipH="1">
            <a:off x="5180012" y="2743200"/>
            <a:ext cx="228600" cy="228600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5180012" y="3581400"/>
            <a:ext cx="304800" cy="152400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6267594" y="5096470"/>
            <a:ext cx="21419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mass #</a:t>
            </a:r>
            <a:endParaRPr lang="en-US" sz="54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320268" y="5105400"/>
            <a:ext cx="26497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atomic #</a:t>
            </a:r>
            <a:endParaRPr lang="en-US" sz="54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502810" y="4495800"/>
            <a:ext cx="27746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neutrons</a:t>
            </a:r>
            <a:endParaRPr lang="en-US" sz="54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41435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5" grpId="0"/>
      <p:bldP spid="16" grpId="0"/>
      <p:bldP spid="17" grpId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Half-Life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is the time </a:t>
            </a:r>
            <a:r>
              <a:rPr lang="en-US" dirty="0" smtClean="0"/>
              <a:t>required </a:t>
            </a:r>
            <a:r>
              <a:rPr lang="en-US" dirty="0" smtClean="0"/>
              <a:t>for half  </a:t>
            </a:r>
            <a:r>
              <a:rPr lang="en-US" dirty="0" smtClean="0"/>
              <a:t>of a radioisotope’s nuclei to decay into its products.</a:t>
            </a:r>
          </a:p>
          <a:p>
            <a:r>
              <a:rPr lang="en-US" dirty="0" smtClean="0"/>
              <a:t>For any radioisotope,</a:t>
            </a:r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589212" y="3124200"/>
          <a:ext cx="6553200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76600"/>
                <a:gridCol w="3276600"/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# of ½ lives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% Remaining</a:t>
                      </a:r>
                      <a:endParaRPr lang="en-US" sz="2400" dirty="0"/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100%</a:t>
                      </a:r>
                      <a:endParaRPr lang="en-US" sz="2400" dirty="0"/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50%</a:t>
                      </a:r>
                      <a:endParaRPr lang="en-US" sz="2400" dirty="0"/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25%</a:t>
                      </a:r>
                      <a:endParaRPr lang="en-US" sz="2400" dirty="0"/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12.5%</a:t>
                      </a:r>
                      <a:endParaRPr lang="en-US" sz="2400" dirty="0"/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6.25%</a:t>
                      </a:r>
                      <a:endParaRPr lang="en-US" sz="2400" dirty="0"/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5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3.125%</a:t>
                      </a:r>
                      <a:endParaRPr lang="en-US" sz="2400" dirty="0"/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6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1.5625%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37751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Half-Life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hart 3"/>
          <p:cNvGraphicFramePr/>
          <p:nvPr/>
        </p:nvGraphicFramePr>
        <p:xfrm>
          <a:off x="2589212" y="1676400"/>
          <a:ext cx="7620000" cy="434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84975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Half-Life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For example, suppose you have 10.0 grams of strontium – 90, which has a half life of 29 years.  How much will be remaining after x number of years?  </a:t>
            </a:r>
          </a:p>
          <a:p>
            <a:r>
              <a:rPr lang="en-US" dirty="0" smtClean="0"/>
              <a:t>You can use a table:</a:t>
            </a:r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5713412" y="3048000"/>
          <a:ext cx="4876800" cy="36245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5600"/>
                <a:gridCol w="1625600"/>
                <a:gridCol w="1625600"/>
              </a:tblGrid>
              <a:tr h="596900">
                <a:tc>
                  <a:txBody>
                    <a:bodyPr/>
                    <a:lstStyle/>
                    <a:p>
                      <a:r>
                        <a:rPr lang="en-US" dirty="0" smtClean="0"/>
                        <a:t># of ½</a:t>
                      </a:r>
                      <a:r>
                        <a:rPr lang="en-US" baseline="0" dirty="0" smtClean="0"/>
                        <a:t> lives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Time (Years)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Amount Remaining (g)</a:t>
                      </a:r>
                      <a:endParaRPr lang="en-US" dirty="0"/>
                    </a:p>
                  </a:txBody>
                  <a:tcPr/>
                </a:tc>
              </a:tr>
              <a:tr h="59690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0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0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10</a:t>
                      </a:r>
                      <a:endParaRPr lang="en-US" sz="3200" dirty="0"/>
                    </a:p>
                  </a:txBody>
                  <a:tcPr/>
                </a:tc>
              </a:tr>
              <a:tr h="59690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1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29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5</a:t>
                      </a:r>
                      <a:endParaRPr lang="en-US" sz="3200" dirty="0"/>
                    </a:p>
                  </a:txBody>
                  <a:tcPr/>
                </a:tc>
              </a:tr>
              <a:tr h="59690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2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58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2.5</a:t>
                      </a:r>
                      <a:endParaRPr lang="en-US" sz="3200" dirty="0"/>
                    </a:p>
                  </a:txBody>
                  <a:tcPr/>
                </a:tc>
              </a:tr>
              <a:tr h="59690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3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87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1.25</a:t>
                      </a:r>
                      <a:endParaRPr lang="en-US" sz="3200" dirty="0"/>
                    </a:p>
                  </a:txBody>
                  <a:tcPr/>
                </a:tc>
              </a:tr>
              <a:tr h="59690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4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116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0.625</a:t>
                      </a:r>
                      <a:endParaRPr lang="en-US" sz="3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1902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Half-Life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Or an equation!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809901" y="3429000"/>
            <a:ext cx="45560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m</a:t>
            </a:r>
            <a:r>
              <a:rPr lang="en-US" sz="5400" b="1" baseline="-2500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</a:t>
            </a: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= m</a:t>
            </a:r>
            <a:r>
              <a:rPr lang="en-US" sz="5400" b="1" baseline="-250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0</a:t>
            </a: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x (0.5)</a:t>
            </a:r>
            <a:r>
              <a:rPr lang="en-US" sz="5400" b="1" baseline="300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n</a:t>
            </a:r>
            <a:endParaRPr lang="en-US" sz="5400" b="1" baseline="300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74812" y="4800600"/>
            <a:ext cx="48071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mass remaining</a:t>
            </a:r>
            <a:endParaRPr lang="en-US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41812" y="2209800"/>
            <a:ext cx="35028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initial mass</a:t>
            </a:r>
            <a:endParaRPr lang="en-US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479881" y="5638800"/>
            <a:ext cx="40334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# of half-lives</a:t>
            </a:r>
            <a:endParaRPr lang="en-US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rot="5400000" flipH="1" flipV="1">
            <a:off x="3503612" y="4419600"/>
            <a:ext cx="838200" cy="533400"/>
          </a:xfrm>
          <a:prstGeom prst="straightConnector1">
            <a:avLst/>
          </a:prstGeom>
          <a:ln w="38100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5400000">
            <a:off x="5332412" y="3200400"/>
            <a:ext cx="762000" cy="304800"/>
          </a:xfrm>
          <a:prstGeom prst="straightConnector1">
            <a:avLst/>
          </a:prstGeom>
          <a:ln w="38100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16200000" flipV="1">
            <a:off x="7580312" y="4610100"/>
            <a:ext cx="1752600" cy="457200"/>
          </a:xfrm>
          <a:prstGeom prst="straightConnector1">
            <a:avLst/>
          </a:prstGeom>
          <a:ln w="38100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8617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Half-Life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Example 1: If gallium – 68 has a half-life of 68.3 minutes, how much of a 160.0 mg sample is left after 1 half life?  ________ </a:t>
            </a:r>
          </a:p>
          <a:p>
            <a:pPr>
              <a:buNone/>
            </a:pPr>
            <a:r>
              <a:rPr lang="en-US" dirty="0" smtClean="0"/>
              <a:t>	2 half lives?  __________ 3 half lives? __________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3990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Half-Life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Example 2: Cobalt – 60, with a half-life of 5 years, is used in cancer radiation treatments.  If a hospital purchases a supply of 30.0 g, how much would be left after 15 years? </a:t>
            </a:r>
            <a:r>
              <a:rPr lang="en-US" dirty="0" smtClean="0"/>
              <a:t>______________</a:t>
            </a:r>
          </a:p>
          <a:p>
            <a:r>
              <a:rPr lang="en-US" dirty="0" smtClean="0"/>
              <a:t>  15 divided by 5 = 3 half </a:t>
            </a:r>
            <a:r>
              <a:rPr lang="en-US" dirty="0" err="1" smtClean="0"/>
              <a:t>lifes</a:t>
            </a:r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 30 x .5 xy3 =</a:t>
            </a:r>
            <a:endParaRPr lang="en-US" dirty="0"/>
          </a:p>
          <a:p>
            <a:r>
              <a:rPr lang="en-US" dirty="0" smtClean="0"/>
              <a:t>Answer:  3.75 g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9191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Half-Life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Example 3: Iron-59 is used in medicine to diagnose blood circulation disorders.  The half-life of iron-59 is 44.5 days.  How much of a 2.000 mg sample will remain after 133.5 days? </a:t>
            </a:r>
            <a:r>
              <a:rPr lang="en-US" dirty="0" smtClean="0"/>
              <a:t>______________</a:t>
            </a:r>
          </a:p>
          <a:p>
            <a:endParaRPr lang="en-US" dirty="0"/>
          </a:p>
          <a:p>
            <a:r>
              <a:rPr lang="en-US" dirty="0" smtClean="0"/>
              <a:t>Answer: .25 mg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2549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Half-Life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Example 4: The half-life of polonium-218 is 3.0 minutes.  If you start with 20.0 g, how long will it take before only 1.25 g remains? </a:t>
            </a:r>
            <a:r>
              <a:rPr lang="en-US" dirty="0" smtClean="0"/>
              <a:t>______________</a:t>
            </a:r>
          </a:p>
          <a:p>
            <a:endParaRPr lang="en-US" dirty="0" smtClean="0"/>
          </a:p>
          <a:p>
            <a:r>
              <a:rPr lang="en-US" dirty="0" smtClean="0"/>
              <a:t>Answer</a:t>
            </a:r>
            <a:r>
              <a:rPr lang="en-US" dirty="0"/>
              <a:t>:  </a:t>
            </a:r>
          </a:p>
          <a:p>
            <a:r>
              <a:rPr lang="en-US" dirty="0" smtClean="0"/>
              <a:t> 1.25/20 = .0625 </a:t>
            </a:r>
          </a:p>
          <a:p>
            <a:r>
              <a:rPr lang="en-US" dirty="0" smtClean="0"/>
              <a:t>Log .0625/log .5  =  4</a:t>
            </a:r>
          </a:p>
          <a:p>
            <a:r>
              <a:rPr lang="en-US" dirty="0" smtClean="0"/>
              <a:t>4 </a:t>
            </a:r>
            <a:r>
              <a:rPr lang="en-US" dirty="0"/>
              <a:t>x 30 min =  </a:t>
            </a:r>
            <a:r>
              <a:rPr lang="en-US" dirty="0" smtClean="0"/>
              <a:t>120 min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8715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Half-Life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Example 5: A sample initially contains 150.0 mg of radon-222.  After 11.4 days, the sample contains 18.75 mg of radon-222.  Calculate the half-life.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Answer: </a:t>
            </a:r>
          </a:p>
          <a:p>
            <a:r>
              <a:rPr lang="en-US" dirty="0" smtClean="0"/>
              <a:t>18.75/150 =  .125</a:t>
            </a:r>
          </a:p>
          <a:p>
            <a:r>
              <a:rPr lang="en-US" dirty="0" smtClean="0"/>
              <a:t>Log .125/log.5  = 3</a:t>
            </a:r>
          </a:p>
          <a:p>
            <a:r>
              <a:rPr lang="en-US" dirty="0" smtClean="0"/>
              <a:t>11.4 divided by  3 =  3.8  days half life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0203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much  </a:t>
            </a:r>
            <a:r>
              <a:rPr lang="en-US" normalizeH="1" baseline="30000" dirty="0" smtClean="0"/>
              <a:t>99</a:t>
            </a:r>
            <a:r>
              <a:rPr lang="en-US" dirty="0" smtClean="0"/>
              <a:t>Tc was in the original sample if  the  sample decays to 62.5 g in 639,000 years.  The ½ life of   </a:t>
            </a:r>
            <a:r>
              <a:rPr lang="en-US" normalizeH="1" baseline="30000" dirty="0" smtClean="0"/>
              <a:t>99</a:t>
            </a:r>
            <a:r>
              <a:rPr lang="en-US" dirty="0" smtClean="0"/>
              <a:t>Tc is 2 x 10</a:t>
            </a:r>
            <a:r>
              <a:rPr lang="en-US" baseline="30000" dirty="0" smtClean="0"/>
              <a:t>5</a:t>
            </a:r>
            <a:r>
              <a:rPr lang="en-US" dirty="0" smtClean="0"/>
              <a:t> years</a:t>
            </a:r>
          </a:p>
          <a:p>
            <a:endParaRPr lang="en-US" dirty="0"/>
          </a:p>
          <a:p>
            <a:r>
              <a:rPr lang="en-US" dirty="0" smtClean="0"/>
              <a:t>Answer</a:t>
            </a:r>
          </a:p>
          <a:p>
            <a:r>
              <a:rPr lang="en-US" dirty="0" smtClean="0"/>
              <a:t>First find # divisions = 639,000/</a:t>
            </a:r>
            <a:r>
              <a:rPr lang="en-US" dirty="0"/>
              <a:t> 2 x 10</a:t>
            </a:r>
            <a:r>
              <a:rPr lang="en-US" baseline="30000" dirty="0"/>
              <a:t>5</a:t>
            </a:r>
            <a:r>
              <a:rPr lang="en-US" dirty="0" smtClean="0"/>
              <a:t> = 3.19</a:t>
            </a:r>
          </a:p>
          <a:p>
            <a:r>
              <a:rPr lang="en-US" dirty="0" smtClean="0"/>
              <a:t> 62.5 = (x) x .5</a:t>
            </a:r>
            <a:r>
              <a:rPr lang="en-US" baseline="30000" dirty="0" smtClean="0"/>
              <a:t>3.19</a:t>
            </a:r>
          </a:p>
          <a:p>
            <a:r>
              <a:rPr lang="en-US" dirty="0"/>
              <a:t> </a:t>
            </a:r>
            <a:r>
              <a:rPr lang="en-US" dirty="0" smtClean="0"/>
              <a:t>x = 570 g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1571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All atoms of the same element have the same atomic number (# of protons)</a:t>
            </a:r>
          </a:p>
          <a:p>
            <a:r>
              <a:rPr lang="en-US" sz="3200" b="1" u="sng" dirty="0" smtClean="0">
                <a:solidFill>
                  <a:srgbClr val="FF0000"/>
                </a:solidFill>
              </a:rPr>
              <a:t>Isotopes: </a:t>
            </a:r>
            <a:r>
              <a:rPr lang="en-US" sz="3200" dirty="0" smtClean="0">
                <a:solidFill>
                  <a:srgbClr val="FF0000"/>
                </a:solidFill>
              </a:rPr>
              <a:t>atoms of the same element with the same number of protons but different numbers of neutrons</a:t>
            </a:r>
          </a:p>
          <a:p>
            <a:endParaRPr lang="en-US" sz="3200" dirty="0" smtClean="0">
              <a:solidFill>
                <a:srgbClr val="FF0000"/>
              </a:solidFill>
            </a:endParaRPr>
          </a:p>
          <a:p>
            <a:r>
              <a:rPr lang="en-US" sz="3200" b="1" dirty="0">
                <a:solidFill>
                  <a:srgbClr val="FF0000"/>
                </a:solidFill>
              </a:rPr>
              <a:t>chemical </a:t>
            </a:r>
            <a:r>
              <a:rPr lang="en-US" sz="3200" b="1" dirty="0" smtClean="0">
                <a:solidFill>
                  <a:srgbClr val="FF0000"/>
                </a:solidFill>
              </a:rPr>
              <a:t>reactions </a:t>
            </a:r>
            <a:r>
              <a:rPr lang="en-US" sz="3200" dirty="0" smtClean="0">
                <a:solidFill>
                  <a:srgbClr val="FF0000"/>
                </a:solidFill>
              </a:rPr>
              <a:t>occur </a:t>
            </a:r>
            <a:r>
              <a:rPr lang="en-US" sz="3200" dirty="0">
                <a:solidFill>
                  <a:srgbClr val="FF0000"/>
                </a:solidFill>
              </a:rPr>
              <a:t>when atoms are rearranged by </a:t>
            </a:r>
            <a:r>
              <a:rPr lang="en-US" sz="3200" dirty="0" smtClean="0">
                <a:solidFill>
                  <a:srgbClr val="FF0000"/>
                </a:solidFill>
              </a:rPr>
              <a:t>breaking/making </a:t>
            </a:r>
            <a:r>
              <a:rPr lang="en-US" sz="3200" b="1" u="sng" dirty="0" smtClean="0">
                <a:solidFill>
                  <a:srgbClr val="FF0000"/>
                </a:solidFill>
              </a:rPr>
              <a:t>chemical bonds</a:t>
            </a:r>
          </a:p>
          <a:p>
            <a:r>
              <a:rPr lang="en-US" sz="3200" dirty="0" smtClean="0">
                <a:solidFill>
                  <a:srgbClr val="FF0000"/>
                </a:solidFill>
              </a:rPr>
              <a:t>Atoms are neither created nor destroyed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7626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altLang="en-US" sz="1400" dirty="0">
              <a:latin typeface="Times New Roman" panose="02020603050405020304" pitchFamily="18" charset="0"/>
            </a:endParaRPr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 altLang="en-US" i="0" dirty="0"/>
          </a:p>
        </p:txBody>
      </p:sp>
      <p:sp>
        <p:nvSpPr>
          <p:cNvPr id="315402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Rate of Radioactive Decay</a:t>
            </a:r>
          </a:p>
        </p:txBody>
      </p:sp>
      <p:sp>
        <p:nvSpPr>
          <p:cNvPr id="315403" name="Rectangle 11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The </a:t>
            </a:r>
            <a:r>
              <a:rPr lang="en-US" altLang="en-US" b="1"/>
              <a:t>rate of radioactive decay</a:t>
            </a:r>
            <a:r>
              <a:rPr lang="en-US" altLang="en-US"/>
              <a:t>, that is the number of disintegrations per unit time, is proportional to the number of radioactive nuclei in the sample.</a:t>
            </a:r>
          </a:p>
        </p:txBody>
      </p:sp>
      <p:grpSp>
        <p:nvGrpSpPr>
          <p:cNvPr id="315401" name="Group 9"/>
          <p:cNvGrpSpPr>
            <a:grpSpLocks/>
          </p:cNvGrpSpPr>
          <p:nvPr/>
        </p:nvGrpSpPr>
        <p:grpSpPr bwMode="auto">
          <a:xfrm>
            <a:off x="2132012" y="3887789"/>
            <a:ext cx="8229600" cy="5330825"/>
            <a:chOff x="384" y="2449"/>
            <a:chExt cx="5184" cy="3358"/>
          </a:xfrm>
        </p:grpSpPr>
        <p:grpSp>
          <p:nvGrpSpPr>
            <p:cNvPr id="315400" name="Group 8"/>
            <p:cNvGrpSpPr>
              <a:grpSpLocks/>
            </p:cNvGrpSpPr>
            <p:nvPr/>
          </p:nvGrpSpPr>
          <p:grpSpPr bwMode="auto">
            <a:xfrm>
              <a:off x="384" y="2449"/>
              <a:ext cx="4894" cy="2591"/>
              <a:chOff x="384" y="2449"/>
              <a:chExt cx="4894" cy="2591"/>
            </a:xfrm>
          </p:grpSpPr>
          <p:sp>
            <p:nvSpPr>
              <p:cNvPr id="315396" name="Rectangle 4"/>
              <p:cNvSpPr>
                <a:spLocks noChangeArrowheads="1"/>
              </p:cNvSpPr>
              <p:nvPr/>
            </p:nvSpPr>
            <p:spPr bwMode="auto">
              <a:xfrm>
                <a:off x="384" y="2449"/>
                <a:ext cx="4894" cy="25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marL="342900" indent="-342900" algn="l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algn="l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algn="l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algn="l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algn="l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lvl="1">
                  <a:spcBef>
                    <a:spcPct val="20000"/>
                  </a:spcBef>
                  <a:buClr>
                    <a:srgbClr val="CAD88F"/>
                  </a:buClr>
                  <a:buFontTx/>
                  <a:buChar char="–"/>
                </a:pPr>
                <a:r>
                  <a:rPr lang="en-US" altLang="en-US">
                    <a:solidFill>
                      <a:srgbClr val="376BB3"/>
                    </a:solidFill>
                    <a:latin typeface="Arial" panose="020B0604020202020204" pitchFamily="34" charset="0"/>
                  </a:rPr>
                  <a:t>You can express this rate mathematically as</a:t>
                </a:r>
              </a:p>
              <a:p>
                <a:pPr lvl="1">
                  <a:spcBef>
                    <a:spcPct val="20000"/>
                  </a:spcBef>
                </a:pPr>
                <a:endParaRPr lang="en-US" altLang="en-US">
                  <a:solidFill>
                    <a:srgbClr val="376BB3"/>
                  </a:solidFill>
                  <a:latin typeface="Arial" panose="020B0604020202020204" pitchFamily="34" charset="0"/>
                </a:endParaRPr>
              </a:p>
            </p:txBody>
          </p:sp>
          <p:graphicFrame>
            <p:nvGraphicFramePr>
              <p:cNvPr id="315398" name="Object 6"/>
              <p:cNvGraphicFramePr>
                <a:graphicFrameLocks noChangeAspect="1"/>
              </p:cNvGraphicFramePr>
              <p:nvPr/>
            </p:nvGraphicFramePr>
            <p:xfrm>
              <a:off x="2084" y="2808"/>
              <a:ext cx="1592" cy="40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8854" name="Equation" r:id="rId4" imgW="2527200" imgH="647640" progId="Equation.3">
                      <p:embed/>
                    </p:oleObj>
                  </mc:Choice>
                  <mc:Fallback>
                    <p:oleObj name="Equation" r:id="rId4" imgW="2527200" imgH="64764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084" y="2808"/>
                            <a:ext cx="1592" cy="40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315399" name="Rectangle 7"/>
            <p:cNvSpPr>
              <a:spLocks noChangeArrowheads="1"/>
            </p:cNvSpPr>
            <p:nvPr/>
          </p:nvSpPr>
          <p:spPr bwMode="auto">
            <a:xfrm>
              <a:off x="384" y="3216"/>
              <a:ext cx="5184" cy="25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marL="342900" indent="-342900"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lvl="1">
                <a:spcBef>
                  <a:spcPct val="20000"/>
                </a:spcBef>
              </a:pPr>
              <a:r>
                <a:rPr lang="en-US" altLang="en-US">
                  <a:solidFill>
                    <a:srgbClr val="376BB3"/>
                  </a:solidFill>
                  <a:latin typeface="Arial" panose="020B0604020202020204" pitchFamily="34" charset="0"/>
                </a:rPr>
                <a:t>	where </a:t>
              </a:r>
              <a:r>
                <a:rPr lang="en-US" altLang="en-US" b="1">
                  <a:solidFill>
                    <a:srgbClr val="376BB3"/>
                  </a:solidFill>
                  <a:latin typeface="Arial" panose="020B0604020202020204" pitchFamily="34" charset="0"/>
                </a:rPr>
                <a:t>N</a:t>
              </a:r>
              <a:r>
                <a:rPr lang="en-US" altLang="en-US" b="1" baseline="-25000">
                  <a:solidFill>
                    <a:srgbClr val="376BB3"/>
                  </a:solidFill>
                  <a:latin typeface="Arial" panose="020B0604020202020204" pitchFamily="34" charset="0"/>
                </a:rPr>
                <a:t>t</a:t>
              </a:r>
              <a:r>
                <a:rPr lang="en-US" altLang="en-US">
                  <a:solidFill>
                    <a:srgbClr val="376BB3"/>
                  </a:solidFill>
                  <a:latin typeface="Arial" panose="020B0604020202020204" pitchFamily="34" charset="0"/>
                </a:rPr>
                <a:t> is the number of radioactive nuclei at time t, and </a:t>
              </a:r>
              <a:r>
                <a:rPr lang="en-US" altLang="en-US" b="1">
                  <a:solidFill>
                    <a:srgbClr val="376BB3"/>
                  </a:solidFill>
                  <a:latin typeface="Arial" panose="020B0604020202020204" pitchFamily="34" charset="0"/>
                </a:rPr>
                <a:t>k</a:t>
              </a:r>
              <a:r>
                <a:rPr lang="en-US" altLang="en-US">
                  <a:solidFill>
                    <a:srgbClr val="376BB3"/>
                  </a:solidFill>
                  <a:latin typeface="Arial" panose="020B0604020202020204" pitchFamily="34" charset="0"/>
                </a:rPr>
                <a:t> is the </a:t>
              </a:r>
              <a:r>
                <a:rPr lang="en-US" altLang="en-US" b="1">
                  <a:solidFill>
                    <a:srgbClr val="376BB3"/>
                  </a:solidFill>
                  <a:latin typeface="Arial" panose="020B0604020202020204" pitchFamily="34" charset="0"/>
                </a:rPr>
                <a:t>radioactive decay constant</a:t>
              </a:r>
              <a:r>
                <a:rPr lang="en-US" altLang="en-US">
                  <a:solidFill>
                    <a:srgbClr val="376BB3"/>
                  </a:solidFill>
                  <a:latin typeface="Arial" panose="020B0604020202020204" pitchFamily="34" charset="0"/>
                </a:rPr>
                <a:t>.</a:t>
              </a:r>
            </a:p>
            <a:p>
              <a:pPr lvl="1">
                <a:spcBef>
                  <a:spcPct val="20000"/>
                </a:spcBef>
              </a:pPr>
              <a:endParaRPr lang="en-US" altLang="en-US">
                <a:solidFill>
                  <a:srgbClr val="376BB3"/>
                </a:solidFill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95146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15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 altLang="en-US" i="0" dirty="0"/>
          </a:p>
        </p:txBody>
      </p:sp>
      <p:sp>
        <p:nvSpPr>
          <p:cNvPr id="446473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Rate of Radioactive Decay</a:t>
            </a:r>
          </a:p>
        </p:txBody>
      </p:sp>
      <p:sp>
        <p:nvSpPr>
          <p:cNvPr id="446474" name="Rectangle 10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The </a:t>
            </a:r>
            <a:r>
              <a:rPr lang="en-US" altLang="en-US" b="1" dirty="0"/>
              <a:t>rate of radioactive decay</a:t>
            </a:r>
            <a:r>
              <a:rPr lang="en-US" altLang="en-US" dirty="0"/>
              <a:t>, that is the number of disintegrations per unit time, is proportional to the number of radioactive nuclei in the sample</a:t>
            </a:r>
            <a:r>
              <a:rPr lang="en-US" altLang="en-US" dirty="0" smtClean="0"/>
              <a:t>.</a:t>
            </a:r>
          </a:p>
          <a:p>
            <a:endParaRPr lang="en-US" altLang="en-US" dirty="0"/>
          </a:p>
          <a:p>
            <a:r>
              <a:rPr lang="en-US" altLang="en-US" dirty="0" smtClean="0"/>
              <a:t>The problems will follow first order kinetic energy</a:t>
            </a:r>
            <a:endParaRPr lang="en-US" altLang="en-US" dirty="0"/>
          </a:p>
        </p:txBody>
      </p:sp>
      <p:sp>
        <p:nvSpPr>
          <p:cNvPr id="446470" name="Rectangle 6"/>
          <p:cNvSpPr>
            <a:spLocks noChangeArrowheads="1"/>
          </p:cNvSpPr>
          <p:nvPr/>
        </p:nvSpPr>
        <p:spPr bwMode="auto">
          <a:xfrm>
            <a:off x="2132013" y="3887788"/>
            <a:ext cx="7769225" cy="411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1">
              <a:spcBef>
                <a:spcPct val="20000"/>
              </a:spcBef>
              <a:buClr>
                <a:srgbClr val="CAD88F"/>
              </a:buClr>
              <a:buFontTx/>
              <a:buChar char="–"/>
            </a:pPr>
            <a:endParaRPr lang="en-US" altLang="en-US" dirty="0">
              <a:solidFill>
                <a:srgbClr val="376BB3"/>
              </a:solidFill>
              <a:latin typeface="Arial" panose="020B0604020202020204" pitchFamily="34" charset="0"/>
            </a:endParaRPr>
          </a:p>
        </p:txBody>
      </p:sp>
      <p:sp>
        <p:nvSpPr>
          <p:cNvPr id="446472" name="Rectangle 8"/>
          <p:cNvSpPr>
            <a:spLocks noChangeArrowheads="1"/>
          </p:cNvSpPr>
          <p:nvPr/>
        </p:nvSpPr>
        <p:spPr bwMode="auto">
          <a:xfrm>
            <a:off x="2132012" y="4114801"/>
            <a:ext cx="8229600" cy="4799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1">
              <a:spcBef>
                <a:spcPct val="20000"/>
              </a:spcBef>
              <a:buClr>
                <a:srgbClr val="CAD88F"/>
              </a:buClr>
              <a:buFontTx/>
              <a:buChar char="–"/>
            </a:pPr>
            <a:r>
              <a:rPr lang="en-US" altLang="en-US" dirty="0">
                <a:solidFill>
                  <a:srgbClr val="376BB3"/>
                </a:solidFill>
                <a:latin typeface="Arial" panose="020B0604020202020204" pitchFamily="34" charset="0"/>
              </a:rPr>
              <a:t>Therefore, the </a:t>
            </a:r>
            <a:r>
              <a:rPr lang="en-US" altLang="en-US" b="1" dirty="0">
                <a:solidFill>
                  <a:srgbClr val="376BB3"/>
                </a:solidFill>
                <a:latin typeface="Arial" panose="020B0604020202020204" pitchFamily="34" charset="0"/>
              </a:rPr>
              <a:t>half-life</a:t>
            </a:r>
            <a:r>
              <a:rPr lang="en-US" altLang="en-US" dirty="0">
                <a:solidFill>
                  <a:srgbClr val="376BB3"/>
                </a:solidFill>
                <a:latin typeface="Arial" panose="020B0604020202020204" pitchFamily="34" charset="0"/>
              </a:rPr>
              <a:t> of a radioactive sample is related only to the radioactive decay constant.</a:t>
            </a:r>
          </a:p>
          <a:p>
            <a:pPr lvl="1">
              <a:spcBef>
                <a:spcPct val="20000"/>
              </a:spcBef>
              <a:buClr>
                <a:srgbClr val="CAD88F"/>
              </a:buClr>
              <a:buFontTx/>
              <a:buChar char="–"/>
            </a:pPr>
            <a:endParaRPr lang="en-US" altLang="en-US" dirty="0">
              <a:solidFill>
                <a:srgbClr val="376BB3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2695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4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464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6472" grpId="0" build="p" bldLvl="2" autoUpdateAnimBg="0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altLang="en-US" sz="1400" dirty="0">
              <a:latin typeface="Times New Roman" panose="02020603050405020304" pitchFamily="18" charset="0"/>
            </a:endParaRP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 altLang="en-US" i="0" dirty="0"/>
          </a:p>
        </p:txBody>
      </p:sp>
      <p:sp>
        <p:nvSpPr>
          <p:cNvPr id="448520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Rate of Radioactive Decay</a:t>
            </a:r>
          </a:p>
        </p:txBody>
      </p:sp>
      <p:sp>
        <p:nvSpPr>
          <p:cNvPr id="448521" name="Rectangle 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The </a:t>
            </a:r>
            <a:r>
              <a:rPr lang="en-US" altLang="en-US" b="1" dirty="0"/>
              <a:t>half-life, t½</a:t>
            </a:r>
            <a:r>
              <a:rPr lang="en-US" altLang="en-US" dirty="0"/>
              <a:t> ,of a radioactive nucleus is the time required for one-half of the nuclei in a sample to decay. </a:t>
            </a:r>
            <a:r>
              <a:rPr lang="en-US" altLang="en-US" dirty="0">
                <a:hlinkClick r:id="rId4" action="ppaction://hlinksldjump"/>
              </a:rPr>
              <a:t>(s</a:t>
            </a:r>
            <a:r>
              <a:rPr lang="en-US" altLang="en-US" dirty="0">
                <a:hlinkClick r:id="rId5" action="ppaction://hlinksldjump"/>
              </a:rPr>
              <a:t>e</a:t>
            </a:r>
            <a:r>
              <a:rPr lang="en-US" altLang="en-US" dirty="0">
                <a:hlinkClick r:id="rId5" action="ppaction://hlinksldjump"/>
              </a:rPr>
              <a:t>e Figure 21.11)</a:t>
            </a:r>
            <a:endParaRPr lang="en-US" altLang="en-US" dirty="0"/>
          </a:p>
        </p:txBody>
      </p:sp>
      <p:grpSp>
        <p:nvGrpSpPr>
          <p:cNvPr id="448519" name="Group 7"/>
          <p:cNvGrpSpPr>
            <a:grpSpLocks/>
          </p:cNvGrpSpPr>
          <p:nvPr/>
        </p:nvGrpSpPr>
        <p:grpSpPr bwMode="auto">
          <a:xfrm>
            <a:off x="2132013" y="3429001"/>
            <a:ext cx="7769225" cy="4113213"/>
            <a:chOff x="384" y="2160"/>
            <a:chExt cx="4894" cy="2591"/>
          </a:xfrm>
        </p:grpSpPr>
        <p:sp>
          <p:nvSpPr>
            <p:cNvPr id="448516" name="Rectangle 4"/>
            <p:cNvSpPr>
              <a:spLocks noChangeArrowheads="1"/>
            </p:cNvSpPr>
            <p:nvPr/>
          </p:nvSpPr>
          <p:spPr bwMode="auto">
            <a:xfrm>
              <a:off x="384" y="2160"/>
              <a:ext cx="4894" cy="25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marL="342900" indent="-342900"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lvl="1">
                <a:spcBef>
                  <a:spcPct val="20000"/>
                </a:spcBef>
                <a:buClr>
                  <a:srgbClr val="CAD88F"/>
                </a:buClr>
                <a:buFontTx/>
                <a:buChar char="–"/>
              </a:pPr>
              <a:r>
                <a:rPr lang="en-US" altLang="en-US">
                  <a:solidFill>
                    <a:srgbClr val="376BB3"/>
                  </a:solidFill>
                  <a:latin typeface="Arial" panose="020B0604020202020204" pitchFamily="34" charset="0"/>
                </a:rPr>
                <a:t>The first-order relationship between </a:t>
              </a:r>
              <a:r>
                <a:rPr lang="en-US" altLang="en-US" b="1">
                  <a:solidFill>
                    <a:srgbClr val="376BB3"/>
                  </a:solidFill>
                  <a:latin typeface="Arial" panose="020B0604020202020204" pitchFamily="34" charset="0"/>
                </a:rPr>
                <a:t>t</a:t>
              </a:r>
              <a:r>
                <a:rPr lang="en-US" altLang="en-US" b="1" baseline="-25000">
                  <a:solidFill>
                    <a:srgbClr val="376BB3"/>
                  </a:solidFill>
                  <a:latin typeface="Arial" panose="020B0604020202020204" pitchFamily="34" charset="0"/>
                  <a:cs typeface="Times New Roman" panose="02020603050405020304" pitchFamily="18" charset="0"/>
                </a:rPr>
                <a:t>½</a:t>
              </a:r>
              <a:r>
                <a:rPr lang="en-US" altLang="en-US">
                  <a:solidFill>
                    <a:srgbClr val="376BB3"/>
                  </a:solidFill>
                  <a:latin typeface="Arial" panose="020B0604020202020204" pitchFamily="34" charset="0"/>
                  <a:cs typeface="Times New Roman" panose="02020603050405020304" pitchFamily="18" charset="0"/>
                </a:rPr>
                <a:t> and the decay constant </a:t>
              </a:r>
              <a:r>
                <a:rPr lang="en-US" altLang="en-US" b="1">
                  <a:solidFill>
                    <a:srgbClr val="376BB3"/>
                  </a:solidFill>
                  <a:latin typeface="Arial" panose="020B0604020202020204" pitchFamily="34" charset="0"/>
                  <a:cs typeface="Times New Roman" panose="02020603050405020304" pitchFamily="18" charset="0"/>
                </a:rPr>
                <a:t>k</a:t>
              </a:r>
              <a:r>
                <a:rPr lang="en-US" altLang="en-US">
                  <a:solidFill>
                    <a:srgbClr val="376BB3"/>
                  </a:solidFill>
                  <a:latin typeface="Arial" panose="020B0604020202020204" pitchFamily="34" charset="0"/>
                  <a:cs typeface="Times New Roman" panose="02020603050405020304" pitchFamily="18" charset="0"/>
                </a:rPr>
                <a:t> is</a:t>
              </a:r>
              <a:endParaRPr lang="en-US" altLang="en-US" baseline="-25000">
                <a:solidFill>
                  <a:srgbClr val="376BB3"/>
                </a:solidFill>
                <a:latin typeface="Arial" panose="020B0604020202020204" pitchFamily="34" charset="0"/>
              </a:endParaRPr>
            </a:p>
          </p:txBody>
        </p:sp>
        <p:graphicFrame>
          <p:nvGraphicFramePr>
            <p:cNvPr id="448518" name="Object 6"/>
            <p:cNvGraphicFramePr>
              <a:graphicFrameLocks noChangeAspect="1"/>
            </p:cNvGraphicFramePr>
            <p:nvPr/>
          </p:nvGraphicFramePr>
          <p:xfrm>
            <a:off x="1920" y="2800"/>
            <a:ext cx="1488" cy="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9878" name="Equation" r:id="rId6" imgW="2361960" imgH="1269720" progId="Equation.3">
                    <p:embed/>
                  </p:oleObj>
                </mc:Choice>
                <mc:Fallback>
                  <p:oleObj name="Equation" r:id="rId6" imgW="2361960" imgH="126972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20" y="2800"/>
                          <a:ext cx="1488" cy="8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034074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48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altLang="en-US" sz="1400" dirty="0">
              <a:latin typeface="Times New Roman" panose="02020603050405020304" pitchFamily="18" charset="0"/>
            </a:endParaRP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 altLang="en-US" i="0" dirty="0"/>
          </a:p>
        </p:txBody>
      </p:sp>
      <p:sp>
        <p:nvSpPr>
          <p:cNvPr id="450567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 Problem To Consider</a:t>
            </a:r>
          </a:p>
        </p:txBody>
      </p:sp>
      <p:sp>
        <p:nvSpPr>
          <p:cNvPr id="450568" name="Rectangle 8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The decay constant for the beta decay of technetium-99 is 1.0 x 10-13 s-1. What is the half-life of this isotope in years?</a:t>
            </a:r>
          </a:p>
        </p:txBody>
      </p:sp>
      <p:grpSp>
        <p:nvGrpSpPr>
          <p:cNvPr id="450566" name="Group 6"/>
          <p:cNvGrpSpPr>
            <a:grpSpLocks/>
          </p:cNvGrpSpPr>
          <p:nvPr/>
        </p:nvGrpSpPr>
        <p:grpSpPr bwMode="auto">
          <a:xfrm>
            <a:off x="2132013" y="3352801"/>
            <a:ext cx="7769225" cy="4113213"/>
            <a:chOff x="384" y="2112"/>
            <a:chExt cx="4894" cy="2591"/>
          </a:xfrm>
        </p:grpSpPr>
        <p:sp>
          <p:nvSpPr>
            <p:cNvPr id="450564" name="Rectangle 4"/>
            <p:cNvSpPr>
              <a:spLocks noChangeArrowheads="1"/>
            </p:cNvSpPr>
            <p:nvPr/>
          </p:nvSpPr>
          <p:spPr bwMode="auto">
            <a:xfrm>
              <a:off x="384" y="2112"/>
              <a:ext cx="4894" cy="25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marL="342900" indent="-342900"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lvl="1">
                <a:spcBef>
                  <a:spcPct val="20000"/>
                </a:spcBef>
                <a:buClr>
                  <a:srgbClr val="CAD88F"/>
                </a:buClr>
                <a:buFontTx/>
                <a:buChar char="–"/>
              </a:pPr>
              <a:r>
                <a:rPr lang="en-US" altLang="en-US">
                  <a:solidFill>
                    <a:srgbClr val="376BB3"/>
                  </a:solidFill>
                  <a:latin typeface="Arial" panose="020B0604020202020204" pitchFamily="34" charset="0"/>
                </a:rPr>
                <a:t>Substitute the value of k into our half-life equation.</a:t>
              </a:r>
              <a:endParaRPr lang="en-US" altLang="en-US" baseline="-25000">
                <a:solidFill>
                  <a:srgbClr val="376BB3"/>
                </a:solidFill>
                <a:latin typeface="Arial" panose="020B0604020202020204" pitchFamily="34" charset="0"/>
              </a:endParaRPr>
            </a:p>
          </p:txBody>
        </p:sp>
        <p:graphicFrame>
          <p:nvGraphicFramePr>
            <p:cNvPr id="450565" name="Object 5"/>
            <p:cNvGraphicFramePr>
              <a:graphicFrameLocks noChangeAspect="1"/>
            </p:cNvGraphicFramePr>
            <p:nvPr/>
          </p:nvGraphicFramePr>
          <p:xfrm>
            <a:off x="1104" y="2792"/>
            <a:ext cx="3518" cy="65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0902" name="Equation" r:id="rId4" imgW="6959520" imgH="1295280" progId="Equation.3">
                    <p:embed/>
                  </p:oleObj>
                </mc:Choice>
                <mc:Fallback>
                  <p:oleObj name="Equation" r:id="rId4" imgW="6959520" imgH="12952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04" y="2792"/>
                          <a:ext cx="3518" cy="65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28182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50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617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 Problem To Consider</a:t>
            </a:r>
          </a:p>
        </p:txBody>
      </p:sp>
      <p:sp>
        <p:nvSpPr>
          <p:cNvPr id="452618" name="Rectangle 10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The decay constant for the beta decay of technetium-99 is 1.0 x 10-13 s-1. What is the half-life of this isotope in years?</a:t>
            </a:r>
          </a:p>
        </p:txBody>
      </p:sp>
      <p:sp>
        <p:nvSpPr>
          <p:cNvPr id="452613" name="Rectangle 5"/>
          <p:cNvSpPr>
            <a:spLocks noChangeArrowheads="1"/>
          </p:cNvSpPr>
          <p:nvPr/>
        </p:nvSpPr>
        <p:spPr bwMode="auto">
          <a:xfrm>
            <a:off x="2132013" y="3352801"/>
            <a:ext cx="7769225" cy="411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1">
              <a:spcBef>
                <a:spcPct val="20000"/>
              </a:spcBef>
              <a:buClr>
                <a:srgbClr val="CAD88F"/>
              </a:buClr>
              <a:buFontTx/>
              <a:buChar char="–"/>
            </a:pPr>
            <a:r>
              <a:rPr lang="en-US" altLang="en-US">
                <a:solidFill>
                  <a:srgbClr val="376BB3"/>
                </a:solidFill>
                <a:latin typeface="Arial" panose="020B0604020202020204" pitchFamily="34" charset="0"/>
              </a:rPr>
              <a:t>Then convert from seconds to years.</a:t>
            </a:r>
            <a:endParaRPr lang="en-US" altLang="en-US" baseline="-25000">
              <a:solidFill>
                <a:srgbClr val="376BB3"/>
              </a:solidFill>
              <a:latin typeface="Arial" panose="020B0604020202020204" pitchFamily="34" charset="0"/>
            </a:endParaRPr>
          </a:p>
        </p:txBody>
      </p:sp>
      <p:grpSp>
        <p:nvGrpSpPr>
          <p:cNvPr id="452616" name="Group 8"/>
          <p:cNvGrpSpPr>
            <a:grpSpLocks/>
          </p:cNvGrpSpPr>
          <p:nvPr/>
        </p:nvGrpSpPr>
        <p:grpSpPr bwMode="auto">
          <a:xfrm>
            <a:off x="2427288" y="4191001"/>
            <a:ext cx="7477125" cy="773113"/>
            <a:chOff x="359" y="2640"/>
            <a:chExt cx="4710" cy="487"/>
          </a:xfrm>
        </p:grpSpPr>
        <p:graphicFrame>
          <p:nvGraphicFramePr>
            <p:cNvPr id="452614" name="Object 6"/>
            <p:cNvGraphicFramePr>
              <a:graphicFrameLocks noChangeAspect="1"/>
            </p:cNvGraphicFramePr>
            <p:nvPr/>
          </p:nvGraphicFramePr>
          <p:xfrm>
            <a:off x="359" y="2640"/>
            <a:ext cx="3766" cy="4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1930" name="Equation" r:id="rId4" imgW="9905760" imgH="1282680" progId="Equation.3">
                    <p:embed/>
                  </p:oleObj>
                </mc:Choice>
                <mc:Fallback>
                  <p:oleObj name="Equation" r:id="rId4" imgW="9905760" imgH="12826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9" y="2640"/>
                          <a:ext cx="3766" cy="4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52615" name="Object 7"/>
            <p:cNvGraphicFramePr>
              <a:graphicFrameLocks noChangeAspect="1"/>
            </p:cNvGraphicFramePr>
            <p:nvPr/>
          </p:nvGraphicFramePr>
          <p:xfrm>
            <a:off x="4176" y="2748"/>
            <a:ext cx="893" cy="27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1931" name="Equation" r:id="rId6" imgW="2349360" imgH="711000" progId="Equation.3">
                    <p:embed/>
                  </p:oleObj>
                </mc:Choice>
                <mc:Fallback>
                  <p:oleObj name="Equation" r:id="rId6" imgW="2349360" imgH="7110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76" y="2748"/>
                          <a:ext cx="893" cy="27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129997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 altLang="en-US" i="0" dirty="0"/>
          </a:p>
        </p:txBody>
      </p:sp>
      <p:sp>
        <p:nvSpPr>
          <p:cNvPr id="454664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Rate of Radioactive Decay</a:t>
            </a:r>
          </a:p>
        </p:txBody>
      </p:sp>
      <p:sp>
        <p:nvSpPr>
          <p:cNvPr id="454665" name="Rectangle 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Once you know the decay constant, you can calculate the </a:t>
            </a:r>
            <a:r>
              <a:rPr lang="en-US" altLang="en-US" b="1"/>
              <a:t>fraction of radioactive nuclei remaining</a:t>
            </a:r>
            <a:r>
              <a:rPr lang="en-US" altLang="en-US"/>
              <a:t> after a given period of time.</a:t>
            </a:r>
          </a:p>
        </p:txBody>
      </p:sp>
      <p:grpSp>
        <p:nvGrpSpPr>
          <p:cNvPr id="454663" name="Group 7"/>
          <p:cNvGrpSpPr>
            <a:grpSpLocks/>
          </p:cNvGrpSpPr>
          <p:nvPr/>
        </p:nvGrpSpPr>
        <p:grpSpPr bwMode="auto">
          <a:xfrm>
            <a:off x="2132013" y="3429001"/>
            <a:ext cx="7769225" cy="4113213"/>
            <a:chOff x="384" y="2160"/>
            <a:chExt cx="4894" cy="2591"/>
          </a:xfrm>
        </p:grpSpPr>
        <p:sp>
          <p:nvSpPr>
            <p:cNvPr id="454660" name="Rectangle 4"/>
            <p:cNvSpPr>
              <a:spLocks noChangeArrowheads="1"/>
            </p:cNvSpPr>
            <p:nvPr/>
          </p:nvSpPr>
          <p:spPr bwMode="auto">
            <a:xfrm>
              <a:off x="384" y="2160"/>
              <a:ext cx="4894" cy="25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marL="342900" indent="-342900"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lvl="1">
                <a:spcBef>
                  <a:spcPct val="20000"/>
                </a:spcBef>
                <a:buClr>
                  <a:srgbClr val="CAD88F"/>
                </a:buClr>
                <a:buFontTx/>
                <a:buChar char="–"/>
              </a:pPr>
              <a:r>
                <a:rPr lang="en-US" altLang="en-US">
                  <a:solidFill>
                    <a:srgbClr val="376BB3"/>
                  </a:solidFill>
                  <a:latin typeface="Arial" panose="020B0604020202020204" pitchFamily="34" charset="0"/>
                </a:rPr>
                <a:t>The first-order time-concentration equation is</a:t>
              </a:r>
              <a:endParaRPr lang="en-US" altLang="en-US" baseline="-25000">
                <a:solidFill>
                  <a:srgbClr val="376BB3"/>
                </a:solidFill>
                <a:latin typeface="Arial" panose="020B0604020202020204" pitchFamily="34" charset="0"/>
              </a:endParaRPr>
            </a:p>
          </p:txBody>
        </p:sp>
        <p:graphicFrame>
          <p:nvGraphicFramePr>
            <p:cNvPr id="454661" name="Object 5"/>
            <p:cNvGraphicFramePr>
              <a:graphicFrameLocks noChangeAspect="1"/>
            </p:cNvGraphicFramePr>
            <p:nvPr/>
          </p:nvGraphicFramePr>
          <p:xfrm>
            <a:off x="1836" y="2616"/>
            <a:ext cx="1656" cy="8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950" name="Equation" r:id="rId4" imgW="2628720" imgH="1409400" progId="Equation.3">
                    <p:embed/>
                  </p:oleObj>
                </mc:Choice>
                <mc:Fallback>
                  <p:oleObj name="Equation" r:id="rId4" imgW="2628720" imgH="14094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36" y="2616"/>
                          <a:ext cx="1656" cy="8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4221110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54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711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 Problem To Consider</a:t>
            </a:r>
          </a:p>
        </p:txBody>
      </p:sp>
      <p:sp>
        <p:nvSpPr>
          <p:cNvPr id="456712" name="Rectangle 8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Phosphorus-32 has a half-life of 14.3 days. What fraction of a sample of phosphorus-32 would remain after 5.5 days?</a:t>
            </a:r>
          </a:p>
        </p:txBody>
      </p:sp>
      <p:grpSp>
        <p:nvGrpSpPr>
          <p:cNvPr id="456710" name="Group 6"/>
          <p:cNvGrpSpPr>
            <a:grpSpLocks/>
          </p:cNvGrpSpPr>
          <p:nvPr/>
        </p:nvGrpSpPr>
        <p:grpSpPr bwMode="auto">
          <a:xfrm>
            <a:off x="2132013" y="3200401"/>
            <a:ext cx="7769225" cy="4113213"/>
            <a:chOff x="384" y="2016"/>
            <a:chExt cx="4894" cy="2591"/>
          </a:xfrm>
        </p:grpSpPr>
        <p:sp>
          <p:nvSpPr>
            <p:cNvPr id="456708" name="Rectangle 4"/>
            <p:cNvSpPr>
              <a:spLocks noChangeArrowheads="1"/>
            </p:cNvSpPr>
            <p:nvPr/>
          </p:nvSpPr>
          <p:spPr bwMode="auto">
            <a:xfrm>
              <a:off x="384" y="2016"/>
              <a:ext cx="4894" cy="25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marL="342900" indent="-342900"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l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lvl="1">
                <a:spcBef>
                  <a:spcPct val="20000"/>
                </a:spcBef>
                <a:buClr>
                  <a:srgbClr val="CAD88F"/>
                </a:buClr>
                <a:buFontTx/>
                <a:buChar char="–"/>
              </a:pPr>
              <a:r>
                <a:rPr lang="en-US" altLang="en-US">
                  <a:solidFill>
                    <a:srgbClr val="376BB3"/>
                  </a:solidFill>
                  <a:latin typeface="Arial" panose="020B0604020202020204" pitchFamily="34" charset="0"/>
                </a:rPr>
                <a:t>If we substitute k = 0.693/t</a:t>
              </a:r>
              <a:r>
                <a:rPr lang="en-US" altLang="en-US" baseline="-25000">
                  <a:solidFill>
                    <a:srgbClr val="376BB3"/>
                  </a:solidFill>
                  <a:latin typeface="Arial" panose="020B0604020202020204" pitchFamily="34" charset="0"/>
                  <a:cs typeface="Times New Roman" panose="02020603050405020304" pitchFamily="18" charset="0"/>
                </a:rPr>
                <a:t>½</a:t>
              </a:r>
              <a:r>
                <a:rPr lang="en-US" altLang="en-US">
                  <a:solidFill>
                    <a:srgbClr val="376BB3"/>
                  </a:solidFill>
                  <a:latin typeface="Arial" panose="020B0604020202020204" pitchFamily="34" charset="0"/>
                  <a:cs typeface="Times New Roman" panose="02020603050405020304" pitchFamily="18" charset="0"/>
                </a:rPr>
                <a:t> we get</a:t>
              </a:r>
              <a:endParaRPr lang="en-US" altLang="en-US" baseline="-25000">
                <a:solidFill>
                  <a:srgbClr val="376BB3"/>
                </a:solidFill>
                <a:latin typeface="Arial" panose="020B0604020202020204" pitchFamily="34" charset="0"/>
              </a:endParaRPr>
            </a:p>
          </p:txBody>
        </p:sp>
        <p:graphicFrame>
          <p:nvGraphicFramePr>
            <p:cNvPr id="456709" name="Object 5"/>
            <p:cNvGraphicFramePr>
              <a:graphicFrameLocks noChangeAspect="1"/>
            </p:cNvGraphicFramePr>
            <p:nvPr/>
          </p:nvGraphicFramePr>
          <p:xfrm>
            <a:off x="1468" y="2428"/>
            <a:ext cx="2392" cy="9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3974" name="Equation" r:id="rId4" imgW="3797280" imgH="1473120" progId="Equation.3">
                    <p:embed/>
                  </p:oleObj>
                </mc:Choice>
                <mc:Fallback>
                  <p:oleObj name="Equation" r:id="rId4" imgW="3797280" imgH="147312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68" y="2428"/>
                          <a:ext cx="2392" cy="92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502048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56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75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 Problem To Consider</a:t>
            </a:r>
          </a:p>
        </p:txBody>
      </p:sp>
      <p:sp>
        <p:nvSpPr>
          <p:cNvPr id="458759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Phosphorus-32 has a half-life of 14.3 days. What fraction of a sample of phosphorus-32 would remain after 5.5 days?</a:t>
            </a:r>
          </a:p>
        </p:txBody>
      </p:sp>
      <p:sp>
        <p:nvSpPr>
          <p:cNvPr id="458756" name="Rectangle 4"/>
          <p:cNvSpPr>
            <a:spLocks noChangeArrowheads="1"/>
          </p:cNvSpPr>
          <p:nvPr/>
        </p:nvSpPr>
        <p:spPr bwMode="auto">
          <a:xfrm>
            <a:off x="2132012" y="3200401"/>
            <a:ext cx="8229600" cy="411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1">
              <a:spcBef>
                <a:spcPct val="20000"/>
              </a:spcBef>
              <a:buClr>
                <a:srgbClr val="CAD88F"/>
              </a:buClr>
              <a:buFontTx/>
              <a:buChar char="–"/>
            </a:pPr>
            <a:r>
              <a:rPr lang="en-US" altLang="en-US">
                <a:solidFill>
                  <a:srgbClr val="376BB3"/>
                </a:solidFill>
                <a:latin typeface="Arial" panose="020B0604020202020204" pitchFamily="34" charset="0"/>
              </a:rPr>
              <a:t>Substituting t = 5.5 d and t</a:t>
            </a:r>
            <a:r>
              <a:rPr lang="en-US" altLang="en-US" baseline="-25000">
                <a:solidFill>
                  <a:srgbClr val="376BB3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½</a:t>
            </a:r>
            <a:r>
              <a:rPr lang="en-US" altLang="en-US">
                <a:solidFill>
                  <a:srgbClr val="376BB3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= 14.3 d, you obtain</a:t>
            </a:r>
            <a:endParaRPr lang="en-US" altLang="en-US" baseline="-25000">
              <a:solidFill>
                <a:srgbClr val="376BB3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458757" name="Object 5"/>
          <p:cNvGraphicFramePr>
            <a:graphicFrameLocks noChangeAspect="1"/>
          </p:cNvGraphicFramePr>
          <p:nvPr/>
        </p:nvGraphicFramePr>
        <p:xfrm>
          <a:off x="2563812" y="3886200"/>
          <a:ext cx="7112000" cy="1409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998" name="Equation" r:id="rId4" imgW="7111800" imgH="1409400" progId="Equation.3">
                  <p:embed/>
                </p:oleObj>
              </mc:Choice>
              <mc:Fallback>
                <p:oleObj name="Equation" r:id="rId4" imgW="7111800" imgH="1409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3812" y="3886200"/>
                        <a:ext cx="7112000" cy="1409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92345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06" name="Rectangle 103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 Problem To Consider</a:t>
            </a:r>
          </a:p>
        </p:txBody>
      </p:sp>
      <p:sp>
        <p:nvSpPr>
          <p:cNvPr id="460807" name="Rectangle 1031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Phosphorus-32 has a half-life of 14.3 days. What fraction of a sample of phosphorus-32 would remain after 5.5 days</a:t>
            </a:r>
            <a:r>
              <a:rPr lang="en-US" altLang="en-US" dirty="0" smtClean="0"/>
              <a:t>?</a:t>
            </a:r>
          </a:p>
          <a:p>
            <a:endParaRPr lang="en-US" altLang="en-US" dirty="0"/>
          </a:p>
          <a:p>
            <a:endParaRPr lang="en-US" altLang="en-US" dirty="0" smtClean="0"/>
          </a:p>
          <a:p>
            <a:r>
              <a:rPr lang="en-US" altLang="en-US" dirty="0" smtClean="0"/>
              <a:t>5.5/14.3  = .3846    so   0.3846</a:t>
            </a:r>
            <a:r>
              <a:rPr lang="en-US" altLang="en-US" baseline="30000" dirty="0" smtClean="0"/>
              <a:t>-0.267 </a:t>
            </a:r>
            <a:r>
              <a:rPr lang="en-US" altLang="en-US" dirty="0" smtClean="0"/>
              <a:t>=  .774</a:t>
            </a:r>
            <a:r>
              <a:rPr lang="en-US" altLang="en-US" baseline="30000" dirty="0" smtClean="0"/>
              <a:t>  </a:t>
            </a:r>
            <a:endParaRPr lang="en-US" altLang="en-US" baseline="30000" dirty="0"/>
          </a:p>
        </p:txBody>
      </p:sp>
      <p:sp>
        <p:nvSpPr>
          <p:cNvPr id="460804" name="Rectangle 1028"/>
          <p:cNvSpPr>
            <a:spLocks noChangeArrowheads="1"/>
          </p:cNvSpPr>
          <p:nvPr/>
        </p:nvSpPr>
        <p:spPr bwMode="auto">
          <a:xfrm>
            <a:off x="2132012" y="3200401"/>
            <a:ext cx="8229600" cy="411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1">
              <a:spcBef>
                <a:spcPct val="20000"/>
              </a:spcBef>
              <a:buClr>
                <a:srgbClr val="CAD88F"/>
              </a:buClr>
              <a:buFontTx/>
              <a:buChar char="–"/>
            </a:pPr>
            <a:r>
              <a:rPr lang="en-US" altLang="en-US">
                <a:solidFill>
                  <a:srgbClr val="376BB3"/>
                </a:solidFill>
                <a:latin typeface="Arial" panose="020B0604020202020204" pitchFamily="34" charset="0"/>
              </a:rPr>
              <a:t>Hence,</a:t>
            </a:r>
            <a:endParaRPr lang="en-US" altLang="en-US" baseline="-25000">
              <a:solidFill>
                <a:srgbClr val="376BB3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460805" name="Object 10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2680985"/>
              </p:ext>
            </p:extLst>
          </p:nvPr>
        </p:nvGraphicFramePr>
        <p:xfrm>
          <a:off x="1700212" y="3979862"/>
          <a:ext cx="8661400" cy="1354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23" name="Equation" r:id="rId4" imgW="10845720" imgH="1409400" progId="Equation.3">
                  <p:embed/>
                </p:oleObj>
              </mc:Choice>
              <mc:Fallback>
                <p:oleObj name="Equation" r:id="rId4" imgW="10845720" imgH="1409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0212" y="3979862"/>
                        <a:ext cx="8661400" cy="1354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20228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isotopes of carbon have 6 protons and 6 neutrons in its nucleus and is </a:t>
            </a:r>
            <a:r>
              <a:rPr lang="en-US" dirty="0" err="1" smtClean="0"/>
              <a:t>defind</a:t>
            </a:r>
            <a:r>
              <a:rPr lang="en-US" dirty="0" smtClean="0"/>
              <a:t> as having an AMU of exactly 12</a:t>
            </a:r>
          </a:p>
          <a:p>
            <a:endParaRPr lang="en-US" dirty="0"/>
          </a:p>
          <a:p>
            <a:r>
              <a:rPr lang="en-US" dirty="0" smtClean="0"/>
              <a:t>On this scale a helium has a mass of 4.0015 ( 2 protons at 1.0073 and 2 neutrons at 1.0087 each)</a:t>
            </a:r>
          </a:p>
          <a:p>
            <a:r>
              <a:rPr lang="en-US" dirty="0" smtClean="0"/>
              <a:t>When added these 4 units equal 4.0320 not 4.0015</a:t>
            </a:r>
          </a:p>
          <a:p>
            <a:r>
              <a:rPr lang="en-US" dirty="0" smtClean="0"/>
              <a:t>The difference (.0305) between the measured masses and the calculated mass is </a:t>
            </a:r>
            <a:r>
              <a:rPr lang="en-US" b="1" u="sng" dirty="0" smtClean="0"/>
              <a:t>called nuclear mass defect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Mass Defect and Nuclear Binding Energy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27952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harmacy design templa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dirty="0"/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 w="12700"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tx2">
              <a:lumMod val="20000"/>
              <a:lumOff val="80000"/>
            </a:schemeClr>
          </a:solidFill>
        </a:ln>
      </a:spPr>
      <a:bodyPr wrap="square" rtlCol="0" anchor="ctr" anchorCtr="1">
        <a:spAutoFit/>
      </a:bodyPr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harmacy design template" id="{31B17BDC-8AFF-47FE-B8AB-2C77A3BDA084}" vid="{8178D3CA-D80E-49E3-B1D5-0DCCF7151C3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7B06AF52-9C9F-455C-9927-CBCF255C787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Pharmacy design slides</Template>
  <TotalTime>0</TotalTime>
  <Words>5710</Words>
  <Application>Microsoft Office PowerPoint</Application>
  <PresentationFormat>Custom</PresentationFormat>
  <Paragraphs>804</Paragraphs>
  <Slides>132</Slides>
  <Notes>55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132</vt:i4>
      </vt:variant>
    </vt:vector>
  </HeadingPairs>
  <TitlesOfParts>
    <vt:vector size="141" baseType="lpstr">
      <vt:lpstr>Arial</vt:lpstr>
      <vt:lpstr>Calibri</vt:lpstr>
      <vt:lpstr>Euphemia</vt:lpstr>
      <vt:lpstr>Franklin Gothic Book</vt:lpstr>
      <vt:lpstr>Symbol</vt:lpstr>
      <vt:lpstr>Times New Roman</vt:lpstr>
      <vt:lpstr>Wingdings</vt:lpstr>
      <vt:lpstr>Pharmacy design template</vt:lpstr>
      <vt:lpstr>Microsoft Equation 3.0</vt:lpstr>
      <vt:lpstr>Nuclear Chemistry</vt:lpstr>
      <vt:lpstr>The composition And structure of the nucleus</vt:lpstr>
      <vt:lpstr>PowerPoint Presentation</vt:lpstr>
      <vt:lpstr>Review of Atomic Structure</vt:lpstr>
      <vt:lpstr>Review of Atomic Structure</vt:lpstr>
      <vt:lpstr>Review of Atomic Structure</vt:lpstr>
      <vt:lpstr>Review of Atomic Structure</vt:lpstr>
      <vt:lpstr>Chemical Symbols</vt:lpstr>
      <vt:lpstr>PowerPoint Presentation</vt:lpstr>
      <vt:lpstr>PowerPoint Presentation</vt:lpstr>
      <vt:lpstr>Introduction to Nuclear Chemistry</vt:lpstr>
      <vt:lpstr>Chemical vs. Nuclear Reactions</vt:lpstr>
      <vt:lpstr>Chemical vs. Nuclear Reactions</vt:lpstr>
      <vt:lpstr>Chemical vs. Nuclear Reactions</vt:lpstr>
      <vt:lpstr>Chemical vs. Nuclear Reactions</vt:lpstr>
      <vt:lpstr>Chemical vs. Nuclear Reactions</vt:lpstr>
      <vt:lpstr>Radioactivity </vt:lpstr>
      <vt:lpstr>Its discovery</vt:lpstr>
      <vt:lpstr>Radioactivity</vt:lpstr>
      <vt:lpstr>Marie And Pierre Currie</vt:lpstr>
      <vt:lpstr>PowerPoint Presentation</vt:lpstr>
      <vt:lpstr>Types of radioactivity</vt:lpstr>
      <vt:lpstr>Review</vt:lpstr>
      <vt:lpstr>Isotopic symbolism</vt:lpstr>
      <vt:lpstr>Alpha radiation</vt:lpstr>
      <vt:lpstr>Beta radiation</vt:lpstr>
      <vt:lpstr>Gamma radiation</vt:lpstr>
      <vt:lpstr>Nuclear bombardment reactions:</vt:lpstr>
      <vt:lpstr>Nuclear Bombardment Reactions</vt:lpstr>
      <vt:lpstr>Nuclear Bombardment Reactions</vt:lpstr>
      <vt:lpstr>Transmutation </vt:lpstr>
      <vt:lpstr>Transuranium Elements</vt:lpstr>
      <vt:lpstr>Transuranium Elements</vt:lpstr>
      <vt:lpstr>PowerPoint Presentation</vt:lpstr>
      <vt:lpstr>J.D. Cockcroft and E.T.S. Walton</vt:lpstr>
      <vt:lpstr>Nuclear Equations</vt:lpstr>
      <vt:lpstr>Nuclear Equations</vt:lpstr>
      <vt:lpstr>Nuclear Equations</vt:lpstr>
      <vt:lpstr>Nuclear Equations</vt:lpstr>
      <vt:lpstr>Nuclear Equations</vt:lpstr>
      <vt:lpstr>Nuclear Equations</vt:lpstr>
      <vt:lpstr>Nuclear Equations</vt:lpstr>
      <vt:lpstr>A Problem To Consider</vt:lpstr>
      <vt:lpstr>A Problem To Consider</vt:lpstr>
      <vt:lpstr>A Problem To Consider</vt:lpstr>
      <vt:lpstr>Nuclear Chemistry</vt:lpstr>
      <vt:lpstr>Types of Radioactive Decay</vt:lpstr>
      <vt:lpstr>Types of Radioactive Decay</vt:lpstr>
      <vt:lpstr>Types of Radioactive Decay</vt:lpstr>
      <vt:lpstr>Types of Radioactive Decay</vt:lpstr>
      <vt:lpstr>Types of Radioactive Decay</vt:lpstr>
      <vt:lpstr>Types of Radioactive Decay</vt:lpstr>
      <vt:lpstr>Alpha Decay</vt:lpstr>
      <vt:lpstr>Alpha Decay</vt:lpstr>
      <vt:lpstr>Beta Decay</vt:lpstr>
      <vt:lpstr>Beta Decay</vt:lpstr>
      <vt:lpstr>Problems </vt:lpstr>
      <vt:lpstr>Nuclear Stability</vt:lpstr>
      <vt:lpstr>Nuclear Stability</vt:lpstr>
      <vt:lpstr>Nuclear Stability</vt:lpstr>
      <vt:lpstr>Nuclear Stability</vt:lpstr>
      <vt:lpstr>Nuclear Stability</vt:lpstr>
      <vt:lpstr>PowerPoint Presentation</vt:lpstr>
      <vt:lpstr>Nuclear Stability</vt:lpstr>
      <vt:lpstr>Nuclear Stability</vt:lpstr>
      <vt:lpstr>Nuclear Stability</vt:lpstr>
      <vt:lpstr>Predicting the Type of Radioactive Decay</vt:lpstr>
      <vt:lpstr>Predicting the Type of Radioactive Decay</vt:lpstr>
      <vt:lpstr>Predicting the Type of Radioactive Decay</vt:lpstr>
      <vt:lpstr>PowerPoint Presentation</vt:lpstr>
      <vt:lpstr>A Problem To Consider</vt:lpstr>
      <vt:lpstr>A Problem To Consider</vt:lpstr>
      <vt:lpstr>Cont.</vt:lpstr>
      <vt:lpstr>Radioactive decay series</vt:lpstr>
      <vt:lpstr>Detecting radioactivity</vt:lpstr>
      <vt:lpstr>Geiger counter</vt:lpstr>
      <vt:lpstr>Radiometric dating: radiocarbon dating</vt:lpstr>
      <vt:lpstr>Radiometric dating: uranium/lead dating</vt:lpstr>
      <vt:lpstr>Radioactive decay kinetics</vt:lpstr>
      <vt:lpstr>Half-Life</vt:lpstr>
      <vt:lpstr>Half-Life</vt:lpstr>
      <vt:lpstr>Half-Life</vt:lpstr>
      <vt:lpstr>Half-Life</vt:lpstr>
      <vt:lpstr>Half-Life</vt:lpstr>
      <vt:lpstr>Half-Life</vt:lpstr>
      <vt:lpstr>Half-Life</vt:lpstr>
      <vt:lpstr>Half-Life</vt:lpstr>
      <vt:lpstr>Half-Life</vt:lpstr>
      <vt:lpstr>PowerPoint Presentation</vt:lpstr>
      <vt:lpstr>Rate of Radioactive Decay</vt:lpstr>
      <vt:lpstr>Rate of Radioactive Decay</vt:lpstr>
      <vt:lpstr>Rate of Radioactive Decay</vt:lpstr>
      <vt:lpstr>A Problem To Consider</vt:lpstr>
      <vt:lpstr>A Problem To Consider</vt:lpstr>
      <vt:lpstr>Rate of Radioactive Decay</vt:lpstr>
      <vt:lpstr>A Problem To Consider</vt:lpstr>
      <vt:lpstr>A Problem To Consider</vt:lpstr>
      <vt:lpstr>A Problem To Consider</vt:lpstr>
      <vt:lpstr>Mass Defect and Nuclear Binding Energy</vt:lpstr>
      <vt:lpstr>Mass-Energy Calculations</vt:lpstr>
      <vt:lpstr>Mass-Energy Calculations</vt:lpstr>
      <vt:lpstr>Mass-Energy Calculations</vt:lpstr>
      <vt:lpstr>Mass-Energy Calculations</vt:lpstr>
      <vt:lpstr>Mass-Energy Calculations</vt:lpstr>
      <vt:lpstr>Mass-Energy Calculations</vt:lpstr>
      <vt:lpstr>Figure 21.16 Plot of binding energy per nucleon versus mass number</vt:lpstr>
      <vt:lpstr>PowerPoint Presentation</vt:lpstr>
      <vt:lpstr>PowerPoint Presentation</vt:lpstr>
      <vt:lpstr>Fission</vt:lpstr>
      <vt:lpstr>Chain Reaction</vt:lpstr>
      <vt:lpstr>Chain Reaction  Lisa Meitner</vt:lpstr>
      <vt:lpstr>Nuclear Fusion</vt:lpstr>
      <vt:lpstr>PowerPoint Presentation</vt:lpstr>
      <vt:lpstr>PowerPoint Presentation</vt:lpstr>
      <vt:lpstr>PowerPoint Presentation</vt:lpstr>
      <vt:lpstr>PowerPoint Presentation</vt:lpstr>
      <vt:lpstr>Nuclear power</vt:lpstr>
      <vt:lpstr>Radiation on life</vt:lpstr>
      <vt:lpstr>The first</vt:lpstr>
      <vt:lpstr>2nd </vt:lpstr>
      <vt:lpstr>3rd </vt:lpstr>
      <vt:lpstr>Average American 360 mrem/yr</vt:lpstr>
      <vt:lpstr>PowerPoint Presentation</vt:lpstr>
      <vt:lpstr>PowerPoint Presentation</vt:lpstr>
      <vt:lpstr>PowerPoint Presentation</vt:lpstr>
      <vt:lpstr>Biological Effects and Radiation Dosage</vt:lpstr>
      <vt:lpstr>Biological Effects and Radiation Dosage</vt:lpstr>
      <vt:lpstr>Biological Effects and Radiation Dosage</vt:lpstr>
      <vt:lpstr>More facts</vt:lpstr>
      <vt:lpstr>Diagnostic and therapeutic radiation</vt:lpstr>
      <vt:lpstr>Radiotherapy </vt:lpstr>
      <vt:lpstr>Figure 21.18: An atomic bomb.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2014-06-23T19:29:52Z</dcterms:created>
  <dcterms:modified xsi:type="dcterms:W3CDTF">2014-06-24T04:08:18Z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TC034605379991</vt:lpwstr>
  </property>
</Properties>
</file>