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wma" ContentType="audio/x-ms-wma"/>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notesMasterIdLst>
    <p:notesMasterId r:id="rId90"/>
  </p:notesMasterIdLst>
  <p:handoutMasterIdLst>
    <p:handoutMasterId r:id="rId91"/>
  </p:handoutMasterIdLst>
  <p:sldIdLst>
    <p:sldId id="256" r:id="rId3"/>
    <p:sldId id="304" r:id="rId4"/>
    <p:sldId id="305" r:id="rId5"/>
    <p:sldId id="306" r:id="rId6"/>
    <p:sldId id="258" r:id="rId7"/>
    <p:sldId id="307" r:id="rId8"/>
    <p:sldId id="337" r:id="rId9"/>
    <p:sldId id="309" r:id="rId10"/>
    <p:sldId id="310" r:id="rId11"/>
    <p:sldId id="311" r:id="rId12"/>
    <p:sldId id="312" r:id="rId13"/>
    <p:sldId id="338" r:id="rId14"/>
    <p:sldId id="341" r:id="rId15"/>
    <p:sldId id="342" r:id="rId16"/>
    <p:sldId id="343" r:id="rId17"/>
    <p:sldId id="344" r:id="rId18"/>
    <p:sldId id="353" r:id="rId19"/>
    <p:sldId id="355" r:id="rId20"/>
    <p:sldId id="345" r:id="rId21"/>
    <p:sldId id="346" r:id="rId22"/>
    <p:sldId id="347" r:id="rId23"/>
    <p:sldId id="348" r:id="rId24"/>
    <p:sldId id="349" r:id="rId25"/>
    <p:sldId id="350" r:id="rId26"/>
    <p:sldId id="351" r:id="rId27"/>
    <p:sldId id="352" r:id="rId28"/>
    <p:sldId id="314" r:id="rId29"/>
    <p:sldId id="315" r:id="rId30"/>
    <p:sldId id="316" r:id="rId31"/>
    <p:sldId id="357" r:id="rId32"/>
    <p:sldId id="317" r:id="rId33"/>
    <p:sldId id="318" r:id="rId34"/>
    <p:sldId id="319" r:id="rId35"/>
    <p:sldId id="320" r:id="rId36"/>
    <p:sldId id="321" r:id="rId37"/>
    <p:sldId id="322" r:id="rId38"/>
    <p:sldId id="323" r:id="rId39"/>
    <p:sldId id="324" r:id="rId40"/>
    <p:sldId id="325" r:id="rId41"/>
    <p:sldId id="327" r:id="rId42"/>
    <p:sldId id="328" r:id="rId43"/>
    <p:sldId id="329" r:id="rId44"/>
    <p:sldId id="330" r:id="rId45"/>
    <p:sldId id="389" r:id="rId46"/>
    <p:sldId id="331" r:id="rId47"/>
    <p:sldId id="332" r:id="rId48"/>
    <p:sldId id="333" r:id="rId49"/>
    <p:sldId id="334" r:id="rId50"/>
    <p:sldId id="335" r:id="rId51"/>
    <p:sldId id="360" r:id="rId52"/>
    <p:sldId id="358" r:id="rId53"/>
    <p:sldId id="359" r:id="rId54"/>
    <p:sldId id="340" r:id="rId55"/>
    <p:sldId id="297" r:id="rId56"/>
    <p:sldId id="298" r:id="rId57"/>
    <p:sldId id="374" r:id="rId58"/>
    <p:sldId id="390" r:id="rId59"/>
    <p:sldId id="299" r:id="rId60"/>
    <p:sldId id="361" r:id="rId61"/>
    <p:sldId id="362" r:id="rId62"/>
    <p:sldId id="363" r:id="rId63"/>
    <p:sldId id="364" r:id="rId64"/>
    <p:sldId id="365" r:id="rId65"/>
    <p:sldId id="366" r:id="rId66"/>
    <p:sldId id="367" r:id="rId67"/>
    <p:sldId id="368" r:id="rId68"/>
    <p:sldId id="369" r:id="rId69"/>
    <p:sldId id="370" r:id="rId70"/>
    <p:sldId id="376" r:id="rId71"/>
    <p:sldId id="375" r:id="rId72"/>
    <p:sldId id="377" r:id="rId73"/>
    <p:sldId id="379" r:id="rId74"/>
    <p:sldId id="381" r:id="rId75"/>
    <p:sldId id="380" r:id="rId76"/>
    <p:sldId id="378" r:id="rId77"/>
    <p:sldId id="383" r:id="rId78"/>
    <p:sldId id="371" r:id="rId79"/>
    <p:sldId id="384" r:id="rId80"/>
    <p:sldId id="386" r:id="rId81"/>
    <p:sldId id="387" r:id="rId82"/>
    <p:sldId id="388" r:id="rId83"/>
    <p:sldId id="385" r:id="rId84"/>
    <p:sldId id="372" r:id="rId85"/>
    <p:sldId id="373" r:id="rId86"/>
    <p:sldId id="302" r:id="rId87"/>
    <p:sldId id="303" r:id="rId88"/>
    <p:sldId id="382" r:id="rId89"/>
  </p:sldIdLst>
  <p:sldSz cx="9144000" cy="6858000" type="screen4x3"/>
  <p:notesSz cx="6858000" cy="9144000"/>
  <p:embeddedFontLst>
    <p:embeddedFont>
      <p:font typeface="Century Gothic" panose="020B0502020202020204" pitchFamily="34" charset="0"/>
      <p:regular r:id="rId92"/>
      <p:bold r:id="rId93"/>
      <p:italic r:id="rId94"/>
      <p:boldItalic r:id="rId95"/>
    </p:embeddedFont>
    <p:embeddedFont>
      <p:font typeface="Segoe UI" panose="020B0502040204020203" pitchFamily="34" charset="0"/>
      <p:regular r:id="rId96"/>
      <p:bold r:id="rId97"/>
      <p:italic r:id="rId98"/>
      <p:boldItalic r:id="rId99"/>
    </p:embeddedFont>
    <p:embeddedFont>
      <p:font typeface="Comic Sans MS" panose="030F0702030302020204" pitchFamily="66" charset="0"/>
      <p:regular r:id="rId100"/>
      <p:bold r:id="rId101"/>
      <p:italic r:id="rId102"/>
      <p:boldItalic r:id="rId103"/>
    </p:embeddedFont>
    <p:embeddedFont>
      <p:font typeface="Tahoma" panose="020B0604030504040204" pitchFamily="34" charset="0"/>
      <p:regular r:id="rId104"/>
      <p:bold r:id="rId105"/>
    </p:embeddedFont>
    <p:embeddedFont>
      <p:font typeface="Garamond" panose="02020404030301010803" pitchFamily="18" charset="0"/>
      <p:regular r:id="rId106"/>
      <p:bold r:id="rId107"/>
      <p:italic r:id="rId108"/>
    </p:embeddedFont>
    <p:embeddedFont>
      <p:font typeface="Perpetua" panose="02020502060401020303" pitchFamily="18" charset="0"/>
      <p:regular r:id="rId109"/>
      <p:bold r:id="rId110"/>
      <p:italic r:id="rId111"/>
      <p:boldItalic r:id="rId112"/>
    </p:embeddedFont>
    <p:embeddedFont>
      <p:font typeface="Calibri" panose="020F0502020204030204" pitchFamily="34" charset="0"/>
      <p:regular r:id="rId113"/>
      <p:bold r:id="rId114"/>
      <p:italic r:id="rId115"/>
      <p:boldItalic r:id="rId1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4434" autoAdjust="0"/>
  </p:normalViewPr>
  <p:slideViewPr>
    <p:cSldViewPr>
      <p:cViewPr varScale="1">
        <p:scale>
          <a:sx n="70" d="100"/>
          <a:sy n="70" d="100"/>
        </p:scale>
        <p:origin x="1464" y="78"/>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50" d="100"/>
        <a:sy n="50" d="100"/>
      </p:scale>
      <p:origin x="0" y="-6360"/>
    </p:cViewPr>
  </p:sorterViewPr>
  <p:notesViewPr>
    <p:cSldViewPr>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font" Target="fonts/font21.fntdata"/><Relationship Id="rId16" Type="http://schemas.openxmlformats.org/officeDocument/2006/relationships/slide" Target="slides/slide14.xml"/><Relationship Id="rId107" Type="http://schemas.openxmlformats.org/officeDocument/2006/relationships/font" Target="fonts/font16.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font" Target="fonts/font11.fntdata"/><Relationship Id="rId110" Type="http://schemas.openxmlformats.org/officeDocument/2006/relationships/font" Target="fonts/font19.fntdata"/><Relationship Id="rId115" Type="http://schemas.openxmlformats.org/officeDocument/2006/relationships/font" Target="fonts/font24.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font" Target="fonts/font4.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font" Target="fonts/font9.fntdata"/><Relationship Id="rId105" Type="http://schemas.openxmlformats.org/officeDocument/2006/relationships/font" Target="fonts/font14.fntdata"/><Relationship Id="rId113" Type="http://schemas.openxmlformats.org/officeDocument/2006/relationships/font" Target="fonts/font22.fntdata"/><Relationship Id="rId118"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font" Target="fonts/font12.fntdata"/><Relationship Id="rId108" Type="http://schemas.openxmlformats.org/officeDocument/2006/relationships/font" Target="fonts/font17.fntdata"/><Relationship Id="rId116" Type="http://schemas.openxmlformats.org/officeDocument/2006/relationships/font" Target="fonts/font2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96" Type="http://schemas.openxmlformats.org/officeDocument/2006/relationships/font" Target="fonts/font5.fntdata"/><Relationship Id="rId111" Type="http://schemas.openxmlformats.org/officeDocument/2006/relationships/font" Target="fonts/font20.fntdata"/><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font" Target="fonts/font15.fntdata"/><Relationship Id="rId114" Type="http://schemas.openxmlformats.org/officeDocument/2006/relationships/font" Target="fonts/font23.fntdata"/><Relationship Id="rId119"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18.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6.fntdata"/><Relationship Id="rId104" Type="http://schemas.openxmlformats.org/officeDocument/2006/relationships/font" Target="fonts/font13.fntdata"/><Relationship Id="rId120"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1.fntdata"/><Relationship Id="rId2" Type="http://schemas.openxmlformats.org/officeDocument/2006/relationships/slideMaster" Target="slideMasters/slideMaster1.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7/1/2014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p14="http://schemas.microsoft.com/office/powerpoint/2010/main" val="1842047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7/1/2014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p14="http://schemas.microsoft.com/office/powerpoint/2010/main" val="128264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2" name="Picture 11" descr="back_ground_element.png"/>
          <p:cNvPicPr>
            <a:picLocks noChangeAspect="1"/>
          </p:cNvPicPr>
          <p:nvPr userDrawn="1"/>
        </p:nvPicPr>
        <p:blipFill>
          <a:blip r:embed="rId2"/>
          <a:stretch>
            <a:fillRect/>
          </a:stretch>
        </p:blipFill>
        <p:spPr>
          <a:xfrm>
            <a:off x="0" y="0"/>
            <a:ext cx="9144000" cy="6858000"/>
          </a:xfrm>
          <a:prstGeom prst="rect">
            <a:avLst/>
          </a:prstGeom>
        </p:spPr>
      </p:pic>
      <p:pic>
        <p:nvPicPr>
          <p:cNvPr id="9" name="Picture 8" descr="upper_swoosh_graphic_element.png"/>
          <p:cNvPicPr>
            <a:picLocks noChangeAspect="1"/>
          </p:cNvPicPr>
          <p:nvPr userDrawn="1"/>
        </p:nvPicPr>
        <p:blipFill>
          <a:blip r:embed="rId3"/>
          <a:stretch>
            <a:fillRect/>
          </a:stretch>
        </p:blipFill>
        <p:spPr>
          <a:xfrm>
            <a:off x="0" y="0"/>
            <a:ext cx="9144000" cy="6858000"/>
          </a:xfrm>
          <a:prstGeom prst="rect">
            <a:avLst/>
          </a:prstGeom>
        </p:spPr>
      </p:pic>
      <p:pic>
        <p:nvPicPr>
          <p:cNvPr id="7" name="Picture 6" descr="lower_swoosh_graphic_element.png"/>
          <p:cNvPicPr>
            <a:picLocks noChangeAspect="1"/>
          </p:cNvPicPr>
          <p:nvPr userDrawn="1"/>
        </p:nvPicPr>
        <p:blipFill>
          <a:blip r:embed="rId4"/>
          <a:stretch>
            <a:fillRect/>
          </a:stretch>
        </p:blipFill>
        <p:spPr>
          <a:xfrm>
            <a:off x="0" y="0"/>
            <a:ext cx="9144000" cy="6858000"/>
          </a:xfrm>
          <a:prstGeom prst="rect">
            <a:avLst/>
          </a:prstGeom>
        </p:spPr>
      </p:pic>
      <p:pic>
        <p:nvPicPr>
          <p:cNvPr id="10" name="Picture 9" descr="atom_element_large.png"/>
          <p:cNvPicPr>
            <a:picLocks noChangeAspect="1"/>
          </p:cNvPicPr>
          <p:nvPr userDrawn="1"/>
        </p:nvPicPr>
        <p:blipFill>
          <a:blip r:embed="rId5"/>
          <a:stretch>
            <a:fillRect/>
          </a:stretch>
        </p:blipFill>
        <p:spPr>
          <a:xfrm>
            <a:off x="-3733800" y="-152400"/>
            <a:ext cx="9144000" cy="9753599"/>
          </a:xfrm>
          <a:prstGeom prst="rect">
            <a:avLst/>
          </a:prstGeom>
        </p:spPr>
      </p:pic>
      <p:sp>
        <p:nvSpPr>
          <p:cNvPr id="2" name="Title 1"/>
          <p:cNvSpPr>
            <a:spLocks noGrp="1"/>
          </p:cNvSpPr>
          <p:nvPr>
            <p:ph type="ctrTitle"/>
          </p:nvPr>
        </p:nvSpPr>
        <p:spPr>
          <a:xfrm>
            <a:off x="3886200" y="1371600"/>
            <a:ext cx="7772400" cy="860425"/>
          </a:xfrm>
        </p:spPr>
        <p:txBody>
          <a:bodyPr anchor="b" anchorCtr="0"/>
          <a:lstStyle>
            <a:lvl1pPr algn="l">
              <a:buFontTx/>
              <a:buNone/>
              <a:defRPr>
                <a:solidFill>
                  <a:schemeClr val="accent6">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904800" y="2090399"/>
            <a:ext cx="7753800" cy="1752600"/>
          </a:xfrm>
          <a:effectLst>
            <a:reflection blurRad="6350" stA="52000" endA="300" endPos="35000" dir="5400000" sy="-100000" algn="bl" rotWithShape="0"/>
          </a:effectLst>
        </p:spPr>
        <p:txBody>
          <a:bodyPr>
            <a:normAutofit/>
          </a:bodyPr>
          <a:lstStyle>
            <a:lvl1pPr marL="0" indent="0" algn="l">
              <a:buNone/>
              <a:defRPr sz="2400">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1582BD6-FC20-4557-852B-8433F8572D30}"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93836"/>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87" y="1798637"/>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76200" y="549600"/>
            <a:ext cx="8229600" cy="639763"/>
          </a:xfrm>
        </p:spPr>
        <p:txBody>
          <a:bodyPr/>
          <a:lstStyle>
            <a:lvl1pPr>
              <a:defRPr>
                <a:solidFill>
                  <a:schemeClr val="accent6">
                    <a:lumMod val="50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111750" cy="4678363"/>
          </a:xfrm>
        </p:spPr>
        <p:txBody>
          <a:bodyPr/>
          <a:lstStyle>
            <a:lvl1pPr>
              <a:buClr>
                <a:schemeClr val="tx1">
                  <a:lumMod val="95000"/>
                  <a:lumOff val="5000"/>
                </a:schemeClr>
              </a:buClr>
              <a:defRPr sz="3200">
                <a:solidFill>
                  <a:schemeClr val="tx1">
                    <a:lumMod val="95000"/>
                    <a:lumOff val="5000"/>
                  </a:schemeClr>
                </a:solidFill>
              </a:defRPr>
            </a:lvl1pPr>
            <a:lvl2pPr>
              <a:buClr>
                <a:schemeClr val="tx1">
                  <a:lumMod val="95000"/>
                  <a:lumOff val="5000"/>
                </a:schemeClr>
              </a:buClr>
              <a:defRPr sz="2800">
                <a:solidFill>
                  <a:schemeClr val="tx1">
                    <a:lumMod val="95000"/>
                    <a:lumOff val="5000"/>
                  </a:schemeClr>
                </a:solidFill>
              </a:defRPr>
            </a:lvl2pPr>
            <a:lvl3pPr>
              <a:buClr>
                <a:schemeClr val="tx1">
                  <a:lumMod val="95000"/>
                  <a:lumOff val="5000"/>
                </a:schemeClr>
              </a:buClr>
              <a:defRPr sz="2400">
                <a:solidFill>
                  <a:schemeClr val="tx1">
                    <a:lumMod val="95000"/>
                    <a:lumOff val="5000"/>
                  </a:schemeClr>
                </a:solidFill>
              </a:defRPr>
            </a:lvl3pPr>
            <a:lvl4pPr>
              <a:buClr>
                <a:schemeClr val="tx1">
                  <a:lumMod val="95000"/>
                  <a:lumOff val="5000"/>
                </a:schemeClr>
              </a:buClr>
              <a:defRPr sz="2000">
                <a:solidFill>
                  <a:schemeClr val="tx1">
                    <a:lumMod val="95000"/>
                    <a:lumOff val="5000"/>
                  </a:schemeClr>
                </a:solidFill>
              </a:defRPr>
            </a:lvl4pPr>
            <a:lvl5pPr>
              <a:buClr>
                <a:schemeClr val="tx1">
                  <a:lumMod val="95000"/>
                  <a:lumOff val="5000"/>
                </a:schemeClr>
              </a:buClr>
              <a:defRPr sz="2000">
                <a:solidFill>
                  <a:schemeClr val="tx1">
                    <a:lumMod val="95000"/>
                    <a:lumOff val="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62600" y="1524000"/>
            <a:ext cx="2855913" cy="4373563"/>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0" y="457200"/>
            <a:ext cx="6858000" cy="639763"/>
          </a:xfrm>
        </p:spPr>
        <p:txBody>
          <a:bodyPr/>
          <a:lstStyle>
            <a:lvl1pPr>
              <a:buClr>
                <a:schemeClr val="tx1">
                  <a:lumMod val="95000"/>
                  <a:lumOff val="5000"/>
                </a:schemeClr>
              </a:buClr>
              <a:defRPr sz="2800">
                <a:solidFill>
                  <a:schemeClr val="accent6">
                    <a:lumMod val="50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210600" y="974400"/>
            <a:ext cx="6876000" cy="457200"/>
          </a:xfrm>
        </p:spPr>
        <p:txBody>
          <a:bodyPr>
            <a:normAutofit/>
          </a:bodyPr>
          <a:lstStyle>
            <a:lvl1pPr>
              <a:buFontTx/>
              <a:buNone/>
              <a:defRPr sz="2000">
                <a:solidFill>
                  <a:schemeClr val="accent6">
                    <a:lumMod val="75000"/>
                  </a:schemeClr>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0" y="47244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1143000" y="304800"/>
            <a:ext cx="6934200" cy="4267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953000" y="50292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dirty="0"/>
          </a:p>
        </p:txBody>
      </p:sp>
      <p:sp>
        <p:nvSpPr>
          <p:cNvPr id="9" name="Footer Placeholder 8"/>
          <p:cNvSpPr>
            <a:spLocks noGrp="1"/>
          </p:cNvSpPr>
          <p:nvPr>
            <p:ph type="ftr" sz="quarter" idx="11"/>
          </p:nvPr>
        </p:nvSpPr>
        <p:spPr/>
        <p:txBody>
          <a:bodyPr/>
          <a:lstStyle/>
          <a:p>
            <a:endParaRPr lang="en-US" dirty="0"/>
          </a:p>
        </p:txBody>
      </p:sp>
      <p:pic>
        <p:nvPicPr>
          <p:cNvPr id="7" name="Picture 6" descr="upper_swoosh_graphic_element_revers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81582BD6-FC20-4557-852B-8433F8572D3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503239"/>
            <a:ext cx="1219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03237"/>
            <a:ext cx="7162800" cy="6278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5D76725-F673-49DB-AA9B-9B0C1B85BE50}" type="slidenum">
              <a:rPr lang="en-US" altLang="en-US"/>
              <a:pPr/>
              <a:t>‹#›</a:t>
            </a:fld>
            <a:endParaRPr lang="en-US" altLang="en-US"/>
          </a:p>
        </p:txBody>
      </p:sp>
    </p:spTree>
    <p:extLst>
      <p:ext uri="{BB962C8B-B14F-4D97-AF65-F5344CB8AC3E}">
        <p14:creationId xmlns:p14="http://schemas.microsoft.com/office/powerpoint/2010/main" val="566880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8400"/>
            <a:ext cx="2133600" cy="457200"/>
          </a:xfrm>
        </p:spPr>
        <p:txBody>
          <a:bodyPr/>
          <a:lstStyle>
            <a:lvl1pPr>
              <a:defRPr/>
            </a:lvl1pPr>
          </a:lstStyle>
          <a:p>
            <a:fld id="{C0226A1C-1E48-46FD-AA6E-B16E043E3E01}" type="slidenum">
              <a:rPr lang="en-US" altLang="en-US"/>
              <a:pPr/>
              <a:t>‹#›</a:t>
            </a:fld>
            <a:endParaRPr lang="en-US" altLang="en-US"/>
          </a:p>
        </p:txBody>
      </p:sp>
    </p:spTree>
    <p:extLst>
      <p:ext uri="{BB962C8B-B14F-4D97-AF65-F5344CB8AC3E}">
        <p14:creationId xmlns:p14="http://schemas.microsoft.com/office/powerpoint/2010/main" val="33100982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648200" y="1600200"/>
            <a:ext cx="4038600" cy="4530725"/>
          </a:xfrm>
        </p:spPr>
        <p:txBody>
          <a:bodyPr/>
          <a:lstStyle/>
          <a:p>
            <a:endParaRPr lang="en-US"/>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F9A65E68-D661-42E9-8211-B61AAD8921A1}" type="slidenum">
              <a:rPr lang="en-US" altLang="en-US"/>
              <a:pPr/>
              <a:t>‹#›</a:t>
            </a:fld>
            <a:endParaRPr lang="en-US" altLang="en-US"/>
          </a:p>
        </p:txBody>
      </p:sp>
    </p:spTree>
    <p:extLst>
      <p:ext uri="{BB962C8B-B14F-4D97-AF65-F5344CB8AC3E}">
        <p14:creationId xmlns:p14="http://schemas.microsoft.com/office/powerpoint/2010/main" val="38707656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EA5DB6EF-FDC3-4DC2-B742-41205D34346B}" type="slidenum">
              <a:rPr lang="en-US" altLang="en-US"/>
              <a:pPr/>
              <a:t>‹#›</a:t>
            </a:fld>
            <a:endParaRPr lang="en-US" altLang="en-US"/>
          </a:p>
        </p:txBody>
      </p:sp>
    </p:spTree>
    <p:extLst>
      <p:ext uri="{BB962C8B-B14F-4D97-AF65-F5344CB8AC3E}">
        <p14:creationId xmlns:p14="http://schemas.microsoft.com/office/powerpoint/2010/main" val="26131285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CD63FB1B-25E9-4C0B-A913-D5B4A6C7B475}" type="slidenum">
              <a:rPr lang="en-US" altLang="en-US"/>
              <a:pPr/>
              <a:t>‹#›</a:t>
            </a:fld>
            <a:endParaRPr lang="en-US" altLang="en-US"/>
          </a:p>
        </p:txBody>
      </p:sp>
    </p:spTree>
    <p:extLst>
      <p:ext uri="{BB962C8B-B14F-4D97-AF65-F5344CB8AC3E}">
        <p14:creationId xmlns:p14="http://schemas.microsoft.com/office/powerpoint/2010/main" val="1482018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73ABA054-B28F-486E-BAF1-1804E605E646}" type="slidenum">
              <a:rPr lang="en-US" altLang="en-US"/>
              <a:pPr/>
              <a:t>‹#›</a:t>
            </a:fld>
            <a:endParaRPr lang="en-US" altLang="en-US"/>
          </a:p>
        </p:txBody>
      </p:sp>
    </p:spTree>
    <p:extLst>
      <p:ext uri="{BB962C8B-B14F-4D97-AF65-F5344CB8AC3E}">
        <p14:creationId xmlns:p14="http://schemas.microsoft.com/office/powerpoint/2010/main" val="3437104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457200" y="1600200"/>
            <a:ext cx="4038600" cy="4530725"/>
          </a:xfrm>
        </p:spPr>
        <p:txBody>
          <a:bodyPr/>
          <a:lstStyle/>
          <a:p>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5432692E-9428-48D0-BF37-D6E24EBE93AF}" type="slidenum">
              <a:rPr lang="en-US" altLang="en-US"/>
              <a:pPr/>
              <a:t>‹#›</a:t>
            </a:fld>
            <a:endParaRPr lang="en-US" altLang="en-US"/>
          </a:p>
        </p:txBody>
      </p:sp>
    </p:spTree>
    <p:extLst>
      <p:ext uri="{BB962C8B-B14F-4D97-AF65-F5344CB8AC3E}">
        <p14:creationId xmlns:p14="http://schemas.microsoft.com/office/powerpoint/2010/main" val="17140301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78DB57B1-6BBA-4988-96A0-47ED5BF77D59}" type="slidenum">
              <a:rPr lang="en-US" altLang="en-US"/>
              <a:pPr/>
              <a:t>‹#›</a:t>
            </a:fld>
            <a:endParaRPr lang="en-US" altLang="en-US"/>
          </a:p>
        </p:txBody>
      </p:sp>
    </p:spTree>
    <p:extLst>
      <p:ext uri="{BB962C8B-B14F-4D97-AF65-F5344CB8AC3E}">
        <p14:creationId xmlns:p14="http://schemas.microsoft.com/office/powerpoint/2010/main" val="7706340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CFB93B04-5E0A-47B1-8506-86D619B8FF9A}" type="slidenum">
              <a:rPr lang="en-US" altLang="en-US"/>
              <a:pPr/>
              <a:t>‹#›</a:t>
            </a:fld>
            <a:endParaRPr lang="en-US" altLang="en-US"/>
          </a:p>
        </p:txBody>
      </p:sp>
    </p:spTree>
    <p:extLst>
      <p:ext uri="{BB962C8B-B14F-4D97-AF65-F5344CB8AC3E}">
        <p14:creationId xmlns:p14="http://schemas.microsoft.com/office/powerpoint/2010/main" val="38569982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22F8157-679E-4F9E-A205-F0E93BDCD379}" type="slidenum">
              <a:rPr lang="en-US" altLang="en-US"/>
              <a:pPr/>
              <a:t>‹#›</a:t>
            </a:fld>
            <a:endParaRPr lang="en-US" altLang="en-US"/>
          </a:p>
        </p:txBody>
      </p:sp>
    </p:spTree>
    <p:extLst>
      <p:ext uri="{BB962C8B-B14F-4D97-AF65-F5344CB8AC3E}">
        <p14:creationId xmlns:p14="http://schemas.microsoft.com/office/powerpoint/2010/main" val="9940517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2133600" y="2749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a:xfrm>
            <a:off x="-76200" y="549600"/>
            <a:ext cx="8229600" cy="639763"/>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
        <p:nvSpPr>
          <p:cNvPr id="12" name="Text Placeholder 8"/>
          <p:cNvSpPr>
            <a:spLocks noGrp="1"/>
          </p:cNvSpPr>
          <p:nvPr>
            <p:ph type="body" sz="quarter" idx="16"/>
          </p:nvPr>
        </p:nvSpPr>
        <p:spPr>
          <a:xfrm>
            <a:off x="2133600" y="1330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2133600" y="2040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2133600" y="3388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2133600" y="4097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2133600" y="48768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457200" y="6638075"/>
            <a:ext cx="2133600" cy="365125"/>
          </a:xfr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a:xfrm>
            <a:off x="-76200" y="579435"/>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30800" y="1096635"/>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905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905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505199"/>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505199"/>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a:xfrm>
            <a:off x="-76200" y="549600"/>
            <a:ext cx="8229600" cy="639763"/>
          </a:xfrm>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130800" y="10668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762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28575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56388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762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28575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56388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a:xfrm>
            <a:off x="-76200" y="549600"/>
            <a:ext cx="8229600" cy="639763"/>
          </a:xfrm>
        </p:spPr>
        <p:txBody>
          <a:bodyPr/>
          <a:lstStyle/>
          <a:p>
            <a:r>
              <a:rPr lang="en-US" smtClean="0"/>
              <a:t>Click to edit Master title style</a:t>
            </a:r>
            <a:endParaRPr lang="en-US" dirty="0"/>
          </a:p>
        </p:txBody>
      </p:sp>
      <p:sp>
        <p:nvSpPr>
          <p:cNvPr id="20"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2560637"/>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0" y="2865437"/>
            <a:ext cx="4040188" cy="4068763"/>
          </a:xfrm>
        </p:spPr>
        <p:txBody>
          <a:bodyPr/>
          <a:lstStyle>
            <a:lvl1pPr>
              <a:lnSpc>
                <a:spcPct val="100000"/>
              </a:lnSpc>
              <a:buClr>
                <a:schemeClr val="accent6">
                  <a:lumMod val="50000"/>
                </a:schemeClr>
              </a:buClr>
              <a:defRPr sz="2000">
                <a:solidFill>
                  <a:schemeClr val="accent6">
                    <a:lumMod val="75000"/>
                  </a:schemeClr>
                </a:solidFill>
              </a:defRPr>
            </a:lvl1pPr>
            <a:lvl2pPr>
              <a:lnSpc>
                <a:spcPct val="100000"/>
              </a:lnSpc>
              <a:buClr>
                <a:schemeClr val="accent6">
                  <a:lumMod val="50000"/>
                </a:schemeClr>
              </a:buClr>
              <a:defRPr sz="2000">
                <a:solidFill>
                  <a:schemeClr val="accent6">
                    <a:lumMod val="75000"/>
                  </a:schemeClr>
                </a:solidFill>
              </a:defRPr>
            </a:lvl2pPr>
            <a:lvl3pPr>
              <a:lnSpc>
                <a:spcPct val="100000"/>
              </a:lnSpc>
              <a:buClr>
                <a:schemeClr val="accent6">
                  <a:lumMod val="50000"/>
                </a:schemeClr>
              </a:buClr>
              <a:defRPr sz="1800">
                <a:solidFill>
                  <a:schemeClr val="accent6">
                    <a:lumMod val="75000"/>
                  </a:schemeClr>
                </a:solidFill>
              </a:defRPr>
            </a:lvl3pPr>
            <a:lvl4pPr>
              <a:lnSpc>
                <a:spcPct val="100000"/>
              </a:lnSpc>
              <a:buClr>
                <a:schemeClr val="accent6">
                  <a:lumMod val="50000"/>
                </a:schemeClr>
              </a:buClr>
              <a:defRPr sz="1600">
                <a:solidFill>
                  <a:schemeClr val="accent6">
                    <a:lumMod val="75000"/>
                  </a:schemeClr>
                </a:solidFill>
              </a:defRPr>
            </a:lvl4pPr>
            <a:lvl5pPr>
              <a:lnSpc>
                <a:spcPct val="100000"/>
              </a:lnSpc>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491039" y="2865437"/>
            <a:ext cx="4041775" cy="4068763"/>
          </a:xfrm>
        </p:spPr>
        <p:txBody>
          <a:bodyPr/>
          <a:lstStyle>
            <a:lvl1pPr>
              <a:buClr>
                <a:schemeClr val="accent6">
                  <a:lumMod val="50000"/>
                </a:schemeClr>
              </a:buClr>
              <a:defRPr sz="2000">
                <a:solidFill>
                  <a:schemeClr val="accent6">
                    <a:lumMod val="75000"/>
                  </a:schemeClr>
                </a:solidFill>
              </a:defRPr>
            </a:lvl1pPr>
            <a:lvl2pPr>
              <a:buClr>
                <a:schemeClr val="accent6">
                  <a:lumMod val="50000"/>
                </a:schemeClr>
              </a:buClr>
              <a:defRPr sz="2000">
                <a:solidFill>
                  <a:schemeClr val="accent6">
                    <a:lumMod val="75000"/>
                  </a:schemeClr>
                </a:solidFill>
              </a:defRPr>
            </a:lvl2pPr>
            <a:lvl3pPr>
              <a:buClr>
                <a:schemeClr val="accent6">
                  <a:lumMod val="50000"/>
                </a:schemeClr>
              </a:buClr>
              <a:defRPr sz="1800">
                <a:solidFill>
                  <a:schemeClr val="accent6">
                    <a:lumMod val="75000"/>
                  </a:schemeClr>
                </a:solidFill>
              </a:defRPr>
            </a:lvl3pPr>
            <a:lvl4pPr>
              <a:buClr>
                <a:schemeClr val="accent6">
                  <a:lumMod val="50000"/>
                </a:schemeClr>
              </a:buClr>
              <a:defRPr sz="1600">
                <a:solidFill>
                  <a:schemeClr val="accent6">
                    <a:lumMod val="75000"/>
                  </a:schemeClr>
                </a:solidFill>
              </a:defRPr>
            </a:lvl4pPr>
            <a:lvl5pPr>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494212" y="2560638"/>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a:xfrm>
            <a:off x="-76200" y="625800"/>
            <a:ext cx="8229600" cy="639763"/>
          </a:xfrm>
        </p:spPr>
        <p:txBody>
          <a:bodyPr/>
          <a:lstStyle>
            <a:lvl1pPr>
              <a:defRPr>
                <a:solidFill>
                  <a:schemeClr val="accent6">
                    <a:lumMod val="50000"/>
                  </a:schemeClr>
                </a:solidFill>
              </a:defRPr>
            </a:lvl1pPr>
          </a:lstStyle>
          <a:p>
            <a:r>
              <a:rPr lang="en-US" smtClean="0"/>
              <a:t>Click to edit Master title style</a:t>
            </a:r>
            <a:endParaRPr lang="en-US" dirty="0"/>
          </a:p>
        </p:txBody>
      </p:sp>
      <p:sp>
        <p:nvSpPr>
          <p:cNvPr id="18" name="Text Placeholder 10"/>
          <p:cNvSpPr>
            <a:spLocks noGrp="1"/>
          </p:cNvSpPr>
          <p:nvPr>
            <p:ph type="body" sz="quarter" idx="13"/>
          </p:nvPr>
        </p:nvSpPr>
        <p:spPr>
          <a:xfrm>
            <a:off x="130800" y="11430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upper_swoosh_graphic_element_reverse.png"/>
          <p:cNvPicPr>
            <a:picLocks noChangeAspect="1"/>
          </p:cNvPicPr>
          <p:nvPr/>
        </p:nvPicPr>
        <p:blipFill>
          <a:blip r:embed="rId27"/>
          <a:stretch>
            <a:fillRect/>
          </a:stretch>
        </p:blipFill>
        <p:spPr>
          <a:xfrm>
            <a:off x="0" y="0"/>
            <a:ext cx="9144000" cy="6858000"/>
          </a:xfrm>
          <a:prstGeom prst="rect">
            <a:avLst/>
          </a:prstGeom>
        </p:spPr>
      </p:pic>
      <p:pic>
        <p:nvPicPr>
          <p:cNvPr id="16" name="Picture 15" descr="back_ground_element.png"/>
          <p:cNvPicPr>
            <a:picLocks noChangeAspect="1"/>
          </p:cNvPicPr>
          <p:nvPr/>
        </p:nvPicPr>
        <p:blipFill>
          <a:blip r:embed="rId28"/>
          <a:stretch>
            <a:fillRect/>
          </a:stretch>
        </p:blipFill>
        <p:spPr>
          <a:xfrm>
            <a:off x="0" y="0"/>
            <a:ext cx="9144000" cy="6858000"/>
          </a:xfrm>
          <a:prstGeom prst="rect">
            <a:avLst/>
          </a:prstGeom>
        </p:spPr>
      </p:pic>
      <p:sp>
        <p:nvSpPr>
          <p:cNvPr id="2" name="Title Placeholder 1"/>
          <p:cNvSpPr>
            <a:spLocks noGrp="1"/>
          </p:cNvSpPr>
          <p:nvPr>
            <p:ph type="title"/>
          </p:nvPr>
        </p:nvSpPr>
        <p:spPr>
          <a:xfrm>
            <a:off x="83400" y="685800"/>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 y="1341764"/>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64" r:id="rId12"/>
    <p:sldLayoutId id="2147483657" r:id="rId13"/>
    <p:sldLayoutId id="2147483658" r:id="rId14"/>
    <p:sldLayoutId id="2147483659"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sldNum="0" hdr="0" ftr="0" dt="0"/>
  <p:txStyles>
    <p:titleStyle>
      <a:lvl1pPr algn="l" defTabSz="914400" rtl="0" eaLnBrk="1" latinLnBrk="0" hangingPunct="1">
        <a:spcBef>
          <a:spcPct val="0"/>
        </a:spcBef>
        <a:buClr>
          <a:schemeClr val="accent6">
            <a:lumMod val="50000"/>
          </a:schemeClr>
        </a:buClr>
        <a:buFont typeface="Arial" pitchFamily="34" charset="0"/>
        <a:buChar char="•"/>
        <a:defRPr sz="3600" b="1" kern="1200" baseline="0">
          <a:solidFill>
            <a:schemeClr val="accent6">
              <a:lumMod val="50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6">
            <a:lumMod val="50000"/>
          </a:schemeClr>
        </a:buClr>
        <a:buSzPct val="70000"/>
        <a:buFont typeface="Arial" pitchFamily="34" charset="0"/>
        <a:buChar char="•"/>
        <a:defRPr sz="3200" kern="1200">
          <a:solidFill>
            <a:schemeClr val="accent6">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6">
            <a:lumMod val="50000"/>
          </a:schemeClr>
        </a:buClr>
        <a:buSzPct val="70000"/>
        <a:buFont typeface="Arial" pitchFamily="34" charset="0"/>
        <a:buChar char="•"/>
        <a:defRPr sz="2800" kern="1200">
          <a:solidFill>
            <a:schemeClr val="accent6">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6">
            <a:lumMod val="50000"/>
          </a:schemeClr>
        </a:buClr>
        <a:buSzPct val="70000"/>
        <a:buFont typeface="Arial" pitchFamily="34" charset="0"/>
        <a:buChar char="•"/>
        <a:defRPr sz="2400" kern="1200">
          <a:solidFill>
            <a:schemeClr val="accent6">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6">
            <a:lumMod val="50000"/>
          </a:schemeClr>
        </a:buClr>
        <a:buSzPct val="70000"/>
        <a:buFont typeface="Arial" pitchFamily="34" charset="0"/>
        <a:buChar char="•"/>
        <a:defRPr sz="2000" kern="1200">
          <a:solidFill>
            <a:schemeClr val="accent6">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6">
            <a:lumMod val="50000"/>
          </a:schemeClr>
        </a:buClr>
        <a:buSzPct val="70000"/>
        <a:buFont typeface="Arial" pitchFamily="34" charset="0"/>
        <a:buChar char="•"/>
        <a:defRPr sz="2000" kern="1200">
          <a:solidFill>
            <a:schemeClr val="accent6">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en.wikipedia.org/wiki/Occult" TargetMode="External"/><Relationship Id="rId3" Type="http://schemas.openxmlformats.org/officeDocument/2006/relationships/hyperlink" Target="http://en.wikipedia.org/wiki/Paracelsus#cite_note-3" TargetMode="External"/><Relationship Id="rId7" Type="http://schemas.openxmlformats.org/officeDocument/2006/relationships/hyperlink" Target="http://en.wikipedia.org/wiki/Astrology" TargetMode="External"/><Relationship Id="rId2" Type="http://schemas.openxmlformats.org/officeDocument/2006/relationships/hyperlink" Target="http://en.wikipedia.org/wiki/Swiss_German" TargetMode="External"/><Relationship Id="rId1" Type="http://schemas.openxmlformats.org/officeDocument/2006/relationships/slideLayout" Target="../slideLayouts/slideLayout2.xml"/><Relationship Id="rId6" Type="http://schemas.openxmlformats.org/officeDocument/2006/relationships/hyperlink" Target="http://en.wikipedia.org/wiki/Alchemy" TargetMode="External"/><Relationship Id="rId5" Type="http://schemas.openxmlformats.org/officeDocument/2006/relationships/hyperlink" Target="http://en.wikipedia.org/wiki/Botany" TargetMode="External"/><Relationship Id="rId10" Type="http://schemas.openxmlformats.org/officeDocument/2006/relationships/image" Target="../media/image23.jpg"/><Relationship Id="rId4" Type="http://schemas.openxmlformats.org/officeDocument/2006/relationships/hyperlink" Target="http://en.wikipedia.org/wiki/Physician" TargetMode="External"/><Relationship Id="rId9" Type="http://schemas.openxmlformats.org/officeDocument/2006/relationships/hyperlink" Target="http://en.wikipedia.org/wiki/Zinc"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en.wikipedia.org/wiki/Chemistr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Silver" TargetMode="External"/><Relationship Id="rId2" Type="http://schemas.openxmlformats.org/officeDocument/2006/relationships/hyperlink" Target="http://en.wikipedia.org/wiki/Gol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tionary.org/wiki/Transmutation" TargetMode="External"/><Relationship Id="rId2" Type="http://schemas.openxmlformats.org/officeDocument/2006/relationships/hyperlink" Target="http://en.wikipedia.org/wiki/Alchemy" TargetMode="Externa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h6mx5FEXWeA_uM&amp;tbnid=w_RSR3gMVSK9nM:&amp;ved=0CAUQjRw&amp;url=http://twistedphysics.typepad.com/cocktail_party_physics/2010/07/&amp;ei=tcKHU8nxGtGCqgbZjIHwAQ&amp;bvm=bv.67720277,d.b2k&amp;psig=AFQjCNFYWhFD4_J4MUqDPc4LFmQZl87Q2g&amp;ust=1401492438228940" TargetMode="External"/><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en.wikipedia.org/wiki/List_of_people_considered_father_or_mother_of_a_scientific_fiel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Water" TargetMode="External"/><Relationship Id="rId2" Type="http://schemas.openxmlformats.org/officeDocument/2006/relationships/hyperlink" Target="http://en.wikipedia.org/wiki/Oxygen" TargetMode="Externa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hyperlink" Target="http://en.wikipedia.org/wiki/Hydroge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oleObject" Target="../embeddings/oleObject4.bin"/><Relationship Id="rId7" Type="http://schemas.openxmlformats.org/officeDocument/2006/relationships/image" Target="../media/image39.png"/><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image" Target="../media/image38.png"/><Relationship Id="rId5" Type="http://schemas.openxmlformats.org/officeDocument/2006/relationships/oleObject" Target="../embeddings/oleObject5.bin"/><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6.xml"/><Relationship Id="rId1" Type="http://schemas.openxmlformats.org/officeDocument/2006/relationships/vmlDrawing" Target="../drawings/vmlDrawing5.v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slideLayout" Target="../slideLayouts/slideLayout17.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gif"/><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www.pbs.org/wgbh/aso/tryit/atom/" TargetMode="External"/><Relationship Id="rId1" Type="http://schemas.openxmlformats.org/officeDocument/2006/relationships/slideLayout" Target="../slideLayouts/slideLayout21.xml"/><Relationship Id="rId5" Type="http://schemas.openxmlformats.org/officeDocument/2006/relationships/image" Target="../media/image61.png"/><Relationship Id="rId4" Type="http://schemas.openxmlformats.org/officeDocument/2006/relationships/hyperlink" Target="http://www.classzone.com/books/ml_sci_physical/page_build.cfm?id=resour_ch1&amp;u=2##"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gif"/><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http://www.colorado.edu/physics/2000/images/spacer.gif" TargetMode="External"/><Relationship Id="rId2" Type="http://schemas.openxmlformats.org/officeDocument/2006/relationships/image" Target="../media/image66.gif"/><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3" Type="http://schemas.openxmlformats.org/officeDocument/2006/relationships/image" Target="http://www.colorado.edu/physics/2000/images/spacer.gif" TargetMode="External"/><Relationship Id="rId2" Type="http://schemas.openxmlformats.org/officeDocument/2006/relationships/image" Target="../media/image66.gif"/><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image" Target="../media/image15.jp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gif"/><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68.png"/><Relationship Id="rId4" Type="http://schemas.openxmlformats.org/officeDocument/2006/relationships/image" Target="../media/image67.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1371600"/>
            <a:ext cx="7772400" cy="860425"/>
          </a:xfrm>
        </p:spPr>
        <p:txBody>
          <a:bodyPr/>
          <a:lstStyle/>
          <a:p>
            <a:r>
              <a:rPr lang="en-US" dirty="0" smtClean="0"/>
              <a:t>Unit 3: Atom </a:t>
            </a:r>
            <a:endParaRPr lang="en-US" dirty="0"/>
          </a:p>
        </p:txBody>
      </p:sp>
      <p:sp>
        <p:nvSpPr>
          <p:cNvPr id="3" name="Subtitle 2"/>
          <p:cNvSpPr>
            <a:spLocks noGrp="1"/>
          </p:cNvSpPr>
          <p:nvPr>
            <p:ph type="subTitle" idx="1"/>
          </p:nvPr>
        </p:nvSpPr>
        <p:spPr>
          <a:xfrm>
            <a:off x="3904800" y="2090399"/>
            <a:ext cx="7753800" cy="1752600"/>
          </a:xfrm>
          <a:effectLst/>
        </p:spPr>
        <p:txBody>
          <a:bodyPr>
            <a:normAutofit/>
          </a:bodyPr>
          <a:lstStyle/>
          <a:p>
            <a:endParaRPr lang="en-US" sz="2000" dirty="0"/>
          </a:p>
        </p:txBody>
      </p:sp>
      <p:sp>
        <p:nvSpPr>
          <p:cNvPr id="4" name="TextBox 3"/>
          <p:cNvSpPr txBox="1"/>
          <p:nvPr/>
        </p:nvSpPr>
        <p:spPr>
          <a:xfrm>
            <a:off x="6096000" y="6400800"/>
            <a:ext cx="2971800" cy="228600"/>
          </a:xfrm>
          <a:prstGeom prst="rect">
            <a:avLst/>
          </a:prstGeom>
        </p:spPr>
        <p:txBody>
          <a:bodyPr vert="horz" wrap="square" lIns="91440" tIns="45720" rIns="91440" bIns="45720" rtlCol="0" anchor="ctr">
            <a:noAutofit/>
          </a:bodyPr>
          <a:lstStyle/>
          <a:p>
            <a:pPr>
              <a:spcBef>
                <a:spcPct val="0"/>
              </a:spcBef>
            </a:pPr>
            <a:endParaRPr kumimoji="0" lang="en-US" sz="16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543300"/>
            <a:ext cx="3810000" cy="2857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en-US" altLang="en-US"/>
          </a:p>
        </p:txBody>
      </p:sp>
      <p:sp>
        <p:nvSpPr>
          <p:cNvPr id="11267" name="Rectangle 3"/>
          <p:cNvSpPr>
            <a:spLocks noGrp="1" noChangeArrowheads="1"/>
          </p:cNvSpPr>
          <p:nvPr>
            <p:ph type="body" sz="half" idx="1"/>
          </p:nvPr>
        </p:nvSpPr>
        <p:spPr>
          <a:xfrm>
            <a:off x="457200" y="1600200"/>
            <a:ext cx="7988300" cy="4530725"/>
          </a:xfrm>
        </p:spPr>
        <p:txBody>
          <a:bodyPr/>
          <a:lstStyle/>
          <a:p>
            <a:pPr>
              <a:buFont typeface="Wingdings" panose="05000000000000000000" pitchFamily="2" charset="2"/>
              <a:buNone/>
            </a:pPr>
            <a:r>
              <a:rPr lang="en-US" altLang="en-US" sz="3600" dirty="0">
                <a:latin typeface="Tahoma" panose="020B0604030504040204" pitchFamily="34" charset="0"/>
              </a:rPr>
              <a:t>  		</a:t>
            </a:r>
            <a:r>
              <a:rPr lang="en-US" altLang="en-US" sz="4800" dirty="0">
                <a:latin typeface="Garamond" panose="02020404030301010803" pitchFamily="18" charset="0"/>
              </a:rPr>
              <a:t>This theory was ignored and forgotten </a:t>
            </a:r>
            <a:r>
              <a:rPr lang="en-US" altLang="en-US" sz="4800" dirty="0" smtClean="0">
                <a:latin typeface="Garamond" panose="02020404030301010803" pitchFamily="18" charset="0"/>
              </a:rPr>
              <a:t>for </a:t>
            </a:r>
            <a:r>
              <a:rPr lang="en-US" altLang="en-US" sz="4800" dirty="0">
                <a:latin typeface="Garamond" panose="02020404030301010803" pitchFamily="18" charset="0"/>
              </a:rPr>
              <a:t>more than </a:t>
            </a:r>
            <a:r>
              <a:rPr lang="en-US" altLang="en-US" sz="4800" i="1" dirty="0">
                <a:latin typeface="Garamond" panose="02020404030301010803" pitchFamily="18" charset="0"/>
              </a:rPr>
              <a:t>2000 </a:t>
            </a:r>
            <a:r>
              <a:rPr lang="en-US" altLang="en-US" sz="4800" dirty="0">
                <a:latin typeface="Garamond" panose="02020404030301010803" pitchFamily="18" charset="0"/>
              </a:rPr>
              <a:t>years</a:t>
            </a:r>
            <a:r>
              <a:rPr lang="en-US" altLang="en-US" sz="4800" dirty="0" smtClean="0">
                <a:latin typeface="Garamond" panose="02020404030301010803" pitchFamily="18" charset="0"/>
              </a:rPr>
              <a:t>!</a:t>
            </a:r>
          </a:p>
          <a:p>
            <a:pPr>
              <a:buFont typeface="Wingdings" panose="05000000000000000000" pitchFamily="2" charset="2"/>
              <a:buNone/>
            </a:pPr>
            <a:endParaRPr lang="en-US" altLang="en-US" sz="4800" dirty="0">
              <a:latin typeface="Garamond" panose="02020404030301010803" pitchFamily="18" charset="0"/>
            </a:endParaRPr>
          </a:p>
        </p:txBody>
      </p:sp>
      <p:pic>
        <p:nvPicPr>
          <p:cNvPr id="11268" name="Picture 4" descr="j0254458"/>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40375" y="3657600"/>
            <a:ext cx="2581275" cy="214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17399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Why?</a:t>
            </a:r>
          </a:p>
        </p:txBody>
      </p:sp>
      <p:sp>
        <p:nvSpPr>
          <p:cNvPr id="12291" name="Rectangle 3"/>
          <p:cNvSpPr>
            <a:spLocks noGrp="1" noChangeArrowheads="1"/>
          </p:cNvSpPr>
          <p:nvPr>
            <p:ph type="body" sz="half" idx="1"/>
          </p:nvPr>
        </p:nvSpPr>
        <p:spPr>
          <a:xfrm>
            <a:off x="762000" y="838200"/>
            <a:ext cx="3200400" cy="4530725"/>
          </a:xfrm>
        </p:spPr>
        <p:txBody>
          <a:bodyPr>
            <a:normAutofit fontScale="92500"/>
          </a:bodyPr>
          <a:lstStyle/>
          <a:p>
            <a:pPr>
              <a:buFont typeface="Wingdings" panose="05000000000000000000" pitchFamily="2" charset="2"/>
              <a:buNone/>
            </a:pPr>
            <a:endParaRPr lang="en-US" altLang="en-US">
              <a:latin typeface="Tahoma" panose="020B0604030504040204" pitchFamily="34" charset="0"/>
            </a:endParaRPr>
          </a:p>
          <a:p>
            <a:r>
              <a:rPr lang="en-US" altLang="en-US">
                <a:latin typeface="Tahoma" panose="020B0604030504040204" pitchFamily="34" charset="0"/>
              </a:rPr>
              <a:t>The eminent philosophers of the time, </a:t>
            </a:r>
            <a:r>
              <a:rPr lang="en-US" altLang="en-US" u="sng">
                <a:latin typeface="Tahoma" panose="020B0604030504040204" pitchFamily="34" charset="0"/>
              </a:rPr>
              <a:t>Aristotle</a:t>
            </a:r>
            <a:r>
              <a:rPr lang="en-US" altLang="en-US">
                <a:latin typeface="Tahoma" panose="020B0604030504040204" pitchFamily="34" charset="0"/>
              </a:rPr>
              <a:t> and Plato, had a more respected, (and ultimately </a:t>
            </a:r>
            <a:r>
              <a:rPr lang="en-US" altLang="en-US" u="sng">
                <a:latin typeface="Tahoma" panose="020B0604030504040204" pitchFamily="34" charset="0"/>
              </a:rPr>
              <a:t>wrong</a:t>
            </a:r>
            <a:r>
              <a:rPr lang="en-US" altLang="en-US">
                <a:latin typeface="Tahoma" panose="020B0604030504040204" pitchFamily="34" charset="0"/>
              </a:rPr>
              <a:t>) theory.</a:t>
            </a:r>
          </a:p>
        </p:txBody>
      </p:sp>
      <p:pic>
        <p:nvPicPr>
          <p:cNvPr id="12292" name="Picture 4" descr="4element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91000" y="457200"/>
            <a:ext cx="3632200" cy="3733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5"/>
          <p:cNvSpPr txBox="1">
            <a:spLocks noChangeArrowheads="1"/>
          </p:cNvSpPr>
          <p:nvPr/>
        </p:nvSpPr>
        <p:spPr bwMode="auto">
          <a:xfrm>
            <a:off x="4038600" y="4419600"/>
            <a:ext cx="4876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a:t>Aristotle and Plato favored the </a:t>
            </a:r>
            <a:r>
              <a:rPr lang="en-US" altLang="en-US" i="1" u="sng"/>
              <a:t>earth,</a:t>
            </a:r>
            <a:r>
              <a:rPr lang="en-US" altLang="en-US" i="1"/>
              <a:t> </a:t>
            </a:r>
            <a:r>
              <a:rPr lang="en-US" altLang="en-US" i="1" u="sng"/>
              <a:t>fire</a:t>
            </a:r>
            <a:r>
              <a:rPr lang="en-US" altLang="en-US" i="1"/>
              <a:t>, </a:t>
            </a:r>
            <a:r>
              <a:rPr lang="en-US" altLang="en-US" i="1" u="sng"/>
              <a:t>air</a:t>
            </a:r>
            <a:r>
              <a:rPr lang="en-US" altLang="en-US" i="1"/>
              <a:t> and </a:t>
            </a:r>
            <a:r>
              <a:rPr lang="en-US" altLang="en-US" i="1" u="sng"/>
              <a:t>water</a:t>
            </a:r>
            <a:r>
              <a:rPr lang="en-US" altLang="en-US" i="1"/>
              <a:t> </a:t>
            </a:r>
            <a:r>
              <a:rPr lang="en-US" altLang="en-US"/>
              <a:t>approach to the nature of matter. Their ideas held sway because of their eminence as philosophers. The </a:t>
            </a:r>
            <a:r>
              <a:rPr lang="en-US" altLang="en-US" i="1"/>
              <a:t>atomos</a:t>
            </a:r>
            <a:r>
              <a:rPr lang="en-US" altLang="en-US"/>
              <a:t> idea was buried for approximately 2000 years. </a:t>
            </a:r>
          </a:p>
        </p:txBody>
      </p:sp>
    </p:spTree>
    <p:extLst>
      <p:ext uri="{BB962C8B-B14F-4D97-AF65-F5344CB8AC3E}">
        <p14:creationId xmlns:p14="http://schemas.microsoft.com/office/powerpoint/2010/main" val="20962289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smtClean="0"/>
              <a:t>Did not believe in the atoms</a:t>
            </a:r>
          </a:p>
          <a:p>
            <a:endParaRPr lang="en-US" sz="2800" b="1" dirty="0" smtClean="0"/>
          </a:p>
          <a:p>
            <a:r>
              <a:rPr lang="en-US" sz="2800" dirty="0" smtClean="0"/>
              <a:t>Because he was so widely respected his views were accepted until the 18</a:t>
            </a:r>
            <a:r>
              <a:rPr lang="en-US" sz="2800" baseline="30000" dirty="0" smtClean="0"/>
              <a:t>th</a:t>
            </a:r>
            <a:r>
              <a:rPr lang="en-US" sz="2800" dirty="0" smtClean="0"/>
              <a:t> century, even though his beliefs had not been base on experimental evidence</a:t>
            </a:r>
          </a:p>
          <a:p>
            <a:endParaRPr lang="en-US" sz="2800" dirty="0" smtClean="0"/>
          </a:p>
          <a:p>
            <a:r>
              <a:rPr lang="en-US" sz="2800" dirty="0" smtClean="0"/>
              <a:t> </a:t>
            </a:r>
            <a:r>
              <a:rPr lang="en-US" sz="2800" dirty="0"/>
              <a:t>He thought that all materials on Earth were not made of atoms, but of the </a:t>
            </a:r>
            <a:r>
              <a:rPr lang="en-US" sz="2800" b="1" dirty="0"/>
              <a:t>four elements, Earth, Fire, Water, and Air</a:t>
            </a:r>
            <a:r>
              <a:rPr lang="en-US" sz="2800" b="1" dirty="0" smtClean="0"/>
              <a:t>.</a:t>
            </a:r>
          </a:p>
          <a:p>
            <a:r>
              <a:rPr lang="en-US" sz="2800" b="1" dirty="0" smtClean="0"/>
              <a:t> </a:t>
            </a:r>
            <a:endParaRPr lang="en-US" sz="2800" b="1" dirty="0"/>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r>
              <a:rPr lang="en-US" dirty="0" smtClean="0"/>
              <a:t>Aristotle (384-322 BC)</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1" y="0"/>
            <a:ext cx="1993900" cy="2382954"/>
          </a:xfrm>
          <a:prstGeom prst="rect">
            <a:avLst/>
          </a:prstGeom>
        </p:spPr>
      </p:pic>
    </p:spTree>
    <p:extLst>
      <p:ext uri="{BB962C8B-B14F-4D97-AF65-F5344CB8AC3E}">
        <p14:creationId xmlns:p14="http://schemas.microsoft.com/office/powerpoint/2010/main" val="2642338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Autofit/>
          </a:bodyPr>
          <a:lstStyle/>
          <a:p>
            <a:r>
              <a:rPr lang="en-US" sz="3200" b="1" dirty="0" smtClean="0">
                <a:solidFill>
                  <a:schemeClr val="tx1"/>
                </a:solidFill>
              </a:rPr>
              <a:t>The Next 2000 years of chemistry history were dominated by a pseudoscience called </a:t>
            </a:r>
            <a:r>
              <a:rPr lang="en-US" sz="3200" b="1" dirty="0" smtClean="0">
                <a:solidFill>
                  <a:srgbClr val="FF0000"/>
                </a:solidFill>
              </a:rPr>
              <a:t>ALCHEMY</a:t>
            </a:r>
            <a:endParaRPr lang="en-US" sz="3200" b="1" dirty="0">
              <a:solidFill>
                <a:srgbClr val="FF0000"/>
              </a:solidFill>
            </a:endParaRPr>
          </a:p>
        </p:txBody>
      </p:sp>
      <p:sp>
        <p:nvSpPr>
          <p:cNvPr id="8" name="AutoShape 2" descr="data:image/jpeg;base64,/9j/4AAQSkZJRgABAQAAAQABAAD/2wCEAAkGBhMRERQUEhQUFBQVFBQRFRUWFxQUFRcVFxIWFBgVFhQXHCYfGBkjGhQVIDEgIycpLCwsFR4xNTAqNSYrLCkBCQoKDgwOGg8PGikkHyQsLCw1KiosLCopKS0sLCwpLCwsNSopLCwpKiksLCwsKiosLSwsLCksLCksLCwpLCwuLP/AABEIARIAuAMBIgACEQEDEQH/xAAcAAEAAgIDAQAAAAAAAAAAAAAABgcEBQIDCAH/xABEEAABAwIDBQUDCwMBBwUAAAABAAIDBBEFEiEGBzFBURMiYXGBMpGhCBQjQlJicoKSorEzwdFDJERTc7Lw8RUWwtLh/8QAGgEBAAIDAQAAAAAAAAAAAAAAAAMEAQIFBv/EADERAAICAQMCBAQEBwEAAAAAAAABAgMRBBIxBSFBUYGhEzJh0RSR4fAVIkJScbHBBv/aAAwDAQACEQMRAD8AvFERAEREAREQBERAafa2rfFSSvjJa4BouOIDntaSOhsTryVX4RtbLRVAe573wuNpWkudoeL23+sOPjw8raxyj7anmj5ujeB55Tb42VGVYzN9F2unxhZVKEkUNS5Rmmi/oZmvaHNIc1wDmkaggi4IPQhc1WG6bazU0Mp1F3wE828XRemrh4ZugVnrl31Ombgy5CanHKCIihNwiIgCIiAIiIAiIgCIiAIiIAiIgCIiAIiIAqKxqm7Komj+xK8D8OYlv7SFeqqbedSdnWB/KWNp9W93+B8F0On3bLdn93/O5W1MN0M+RAKp74pGyRktexwe1w4hwNwVfmxu07MQpWTNsHexKz7EgAuPI3BHgQqKrWXCydgdrjh1WC8/QS2ZMOgv3ZLdWkn0LvBdPW0fFhlcorUWbXh8HohF8a4EAg3B1BGoIX1ecOkEREAREQBERAEREAREQBERAEREAREQBERAFE9u6NrhE5zQ4Xcw3AI1AcOPk73qWLSbY02elf1aWuH6sp+Diqusi3TLDxjvn/Hc3r+ZFQ7RRU7TlizZ/rAG7B4a639VDq+NbY3tqtdWBew01LoqUHJya8XyzjzmpSbSx9EWvuZ2z7aI0cp+khbeIk6uiGmXzZoPwkdCrOXlHCMXfR1MVRH7Ubw632hwc0+Dmkj1Xqiiq2yxskYbse1sjT1a4BwPuK4+tp2T3Lhl6ie5YfgdyIiok4REQBERAEREAREQBERAEREAREQBERAFHd4FT2eHzEGx+jA8zKxSJQfezU2pYmfbnHuaxx/nKp9PBTtjF+ZHa9sGyq3Mvr11WuqolK8P2ammaHABrTwLiRfxAAJssLGdmZYQSSxwHHK7X9LrE+l12/4jpPifBVkd3GM+3+foc5U2Y3bXghNTCeNj7lfW5rGO3w1rD7VO90J/D7bP2vy/lVUYViOQ9m491x7vg7p5FWBuzxHJVPiJ0lZp+Nl3D9peuH1DXzjf+GshhN9pZ59vR9zoaelOHxIv0LSREUJKEREAREQBERAEREAREQBERAEREAREQBQPb6ITVdLEdWsZLM8dbuY1oI6EtPoCotvP3yOie+moXAFt2STixObgWRchbgXdb2ta61W66R8sck0jnPfJJq5xLnG3Vx1PFV9XfLT0TsjzjC9e3tkRipyUX+8dzfbQY45pMUZy2HecON+g6KG1ZvqdT46raVr7veT9p38laupXp+maGvR6eMYLvhZfi34/ocu+2Vk22YVHT554x97MfJozf2Uho8SFPURPBGZrw8C+pANyPUXHqo62sMRc5tsxaWgnlci5t10Wknndnz3Oa9787rm9R6XZrNQpuW2MV28W3zn6Lj8i5p9TGqGMZbfsetY3ggEaggEHwK5KKbsce+d4fE4+1HeB/mwC37S1StU2pR7SWGWMp90ERFgBERAEREAREQBERAEREAREQBRjeRtCaLDp5WG0hAijPMPkOQOHi0Eu/KpOq33+NP8A6WLcqiInyyyD+SPehhnnCZ1yrl3YMApQOlifMtBVORx5iB1IHvVvbC1HZPMbtL938zdLfyoddQ7tHbt5ST9E+/sYrntsjnxO/HqIxzO+y8l7T5m5HoT/AB1WiqArPqaRkjcr2hw468j1B4g+S1Muy1ONcrj4F7rfDVY0P/qaYURhqIy3JYysPOPVd/Mjt6fJzbg1hlfU2HGV2o7jdXny1y+ZUcnGqsbaepZDF2bAGkiwaNLDmbKvJwu303V2a2Mr5LbF4UV9FnL9W/YgvrjViCeX4llbiMayTzUxOkjBKz8cejvUtcP0K615a2Pxj5pWwTcAyQZvwO7j/wBrnL1ICotdDFm7zJqJZjg+oo3tZvAo8NA+cSfSEXbEwZ5COuW9mjxcQNFX8nyjY83do3FvV0wa73CMj4qhgmyXIir3Z3fbQVJDZc9M46Ay2Md/+a02H5g0KwWuBFwbg6gjhZDJ9REQBERAEREAREQBERAFo9t9nvn1BPTi2Z7LsJ4CRpD2X8MzR6EreKA7xd5XzFwp6cNdUFoc5ztWRtPC4HtOPG3IWJ42MldcrJbYmspKKyzztSQlkzQ4Wc2QAtOhDmu1aR1BBCnkNRmcXgZbnNboedj53K0Vc19RK+aRwMkji9zgGtu487NACyYJJG9D8F3NJpFU90uePTt9jn3Wb1hcE4pNq5GCzgH+PA+/muuu2weRZrGt8Sc3wUS+fP6D3rqkneeigl0Pp7nvdSz64/LOPYytVeljd/o5187nuLnEkniStLUFZssbjxKw5aPqSV0cKKxFdiJd+TE7QAq18O34tjoRF2L3VMcIjY8lvZOe1uVr3a5rcyLa2tfmqrfTgLoc6yp3QVixInhJx4MTE6mWWV8kznPkeS5znG5cTzv/AN24LDIWxqHXCwnMXJtgoSwizF5WTrjkIKtXdNvQdSvbTVDiaZxDWkn+g4nQgn/TJ4jlxFtb1SQuynfYqI3PayKG7ptoTWYbGXm8kJNO88zkALCfEscy/jdTJaG4REQBERAEREAREQBUFvfwySHEnyuB7OdrHMdyu2NsbmX6jKDbo4K/VhYvg0NXEYqiNskZ1yu5EcCCNWnxFip6LfhT3GlkN6weYY6sLuFYFMdo918QrXw0r3sYyGOR2a0lnyPkAYDobZY76knvBVxibH080kTuMb3MPK9ja9vHj6rpw6lW2457orS0s0lLHZm2NYFwdWLRfPD0W82a2dlrXkN7rGi732va/BoHMn+PS+0+oVxWWzWGnlJ4SOt9YseSrU2i3Vj60rz5Brf5usuPdnA3iHu83H/42VCfWqVxl+n3wXY9NtfOF6lZTVKw3zLO2rw8QVU0bdGtfoNdAWhwH7lpbI9XvSaXJC6drafgZwauDmLsgfcLk4Ks228s2SwYT2rrA1WRI1dTW6rBkvr5PLz2FWOXaxH1MZv8AFbigu5rZ91LhrHPFn1DjUEcw1zWtjB/I0O/Mp0tGboIiIZCIiAIiIAiIgCIiAhEIvW1xN/68bNejaOn4eF3OPqq03r7LFskVUzX5wTG5o1d2rdBlbxILco05t+8FKMZ23jgq6oxt7VrpWuuHZAHNgihcBob6xcVEtp9thUy0BgL2PZJJG5l7Ob2ksViHDRwc3M3ToQRqqtcZKyU2u2PsWLJRdagn3Ij/wC3pmTMhlYYnvc1o7TuN7xABLzoG6i55L0BhOy8VBDHCzUhpL32sXvNszj66AcgAOSrve9WvilppY8w7srA5twWuDmuBBHA+PgrBwnEHSUtK5575pYHP65nRNJJ/n1WLLN+n3Px+5muvZdtX77GY5oWJMV2yTLR7TY2KWB8nF1ssbBqXyH2GgDU66+QK5XzPCOmuyyyltu6oPr6kjh2mT9DWsPxaVHrqSU+wOIz975u8ZruJkLIySdSbPIPwWtxrZipo7fOInMDtA64c0npmaSL+HFd6uUElBNHEnGbbk0ydbu93MeK4dM5ruyqYqgtZIbljmGJjhG9vS9+8NRfnwWgx7YavoiRPTyZR/qRgyxHxzt4fmsfBXDuBw4x4WXkf1p5JB4taGxD4xuVlLfJpg8dQYZNK4Njile48Gsje4+4BWju83JSOkbPiLMkbTmbTkgveeI7W2jWfdvc8DYcb0RMjB8AsvqIsGwREQBERAEREAREQBERAeS9oHyU9TUQPuHRzSNN+Yzmx8iCD6rlsVjfYYjTPPsmRsbr/Zk+jJ9MwP5VcO9jd5FWyNlaeynyBue12vDSdHt6gEd4a2010tANm91Mrahj6l8fZxvD8rC4l5abgEkDKLgX5/yoJ31pOMn6EsKLG1JIt+uoYpm5JY2SN5te1rh7iF1uhAFhoBoBy8kfVLGkqVx3I68YsPJXOKIXB5jgeYvxt0WI+ddbsQdwbxUW5Ik2tm4AC1O1OBfPKaSnAGaQBrL8BJcFhv4Ot6XWVRl/Fxv7lvMDoi94kPst4eLuGngP5U9KcprBBbiMXk2mB4Qykp4qeP2ImNjHU2Grj4k3J8Ss5EXdOMEREAREQBERAEREAREQBERAEXwlaXHsckZA51JGJ5RazLgC3N1rjNb7INyhtGO5pGbi+GCePLezhq13Q/4UBxBklO7LKMpPsm+jrc2nmtFiO9CslaQ1zYeLXdm0h1xoQS8ktN+liFB8UxB0ji57i9x4ucS4+86rl6iMLXlcnpdL0+2uObJLHlz+/cst1f4r4Khx4An0Kquj21qaYZY3gtHBr2h4HlfUeQKzajbqslbpM2PTXKxo+JuQqr0s/Myo5bjHwLKbA4+0Q0e8rpqNoaSmHflYD0vmd+kXKrWLZquqR2j2VcrDrmLZXNI+6Laj4LjFhzBcZRcaEHiD0IPA+C2/DqPLJadO7eWl65JdJvYiEzMsZfCHDtMxyucznkaOB56nW1rDir1itlGWwbYWtoLcrBeZdksPgfidMyoZnifKGFuoBcQQwG3EZ8txzXp0LpaaEYrscXqK2TUPIIiK0cwIiIAiIgCIiAIiIAiLrnfZpKA+vlAWNNI88Dby/wAldTJSRex9dEknDRqVukYOlzXfWNx46/8Aj1v6KPYpP2bszNOo6rYV2KDktBWSFwKyYK/3luayaKpZoJ7xygcO0aAWv83NuD+AHqoRU1JPkpxviwiaGKm0BpnjtBIAb9qW+w77Nm6jr3ummt3e7uJsRyySB0VMOMhFi+31YgeP4uA8ToqlkN0so7Wk1Lrq2zfbw+xocA2Uqa+TLTxl1vbedI2X+0/r0AuTyBVrbK7nGUz45KiTtpGkOEbWgRDoXF1y6x1Gg1A04qxsLwyGlhbFAxscbRoB8XE8S48ydSsh1vep41pclC3VSk3t7IwHRXBILh0JN7+NuirneZhTKinkmAyVdO3OJG6GSNurmP8AtDLci/Ai3AlWXVTABVdvOxYQ0zyAS6a9O3oMzTmJ/KHW8St3x3K0W01tK42dxi9RTyO9qKeB5I5tEzDf4L1ovGVBERmPDulesNh9oRXUEE9+85gbJ4St7r/3AnyIVeGE2kdDVuU4wnLng3qIilOeEREAREQBERAEREB8dw0UdqcSe0m7TcKRrrlp2u9poKyngwRN+MyHgCsaWV51e7KPH+3VSLEcHuCY9Db2f7g8io7T4FO52sZPi+4+JK3yYOuOzuAJ8T/hZkGEGUho0H1j0H+Vu6LAg0d+1+jeHvK2UFO1gs0WWGxg1WIQtyCNzGvY3LZr2teO7bKbOHEW4rWVuKuykAW5KTzU7XcfeovtXtPQ4azNOc0hF2QizpHfl4Bv3nWH8LG5I2UXJ4R3sqj83aTxyC/nZcoqz6BrvD/8Wh2b2qOIUvbOY2IufIwMabgBrtBfm7KRfh1sFkQT9wwn2he3iL30WyeVkxJOLwzhUYrdVxvUnD+wgba7c00mvDMA1gPjbMfIjqpNtDigpIJHv0dYsjt7ReQbBvl7V+QCqqGSnqHntHS9o43L3OJJd1JPEqC6eFhFrSRju3T8DAnc1jcoNyeJ5eSuf5OxeaWqufo+3bkHR/ZjP8Oz9yp3E6NkD8mTObXDi42I8lstktuKvDZC6AtyOtnhcLxutw4WIOvEEeqgrkl3L2o3XrEV2PVaKscE39UclhUxy07uZA7aP3t737VM8N23oKi3ZVUDieDc7Wu/Q6zvgrKkmcyVU48o3aL4HX4L6skYREQBERAEREB0VtY2GN0j7hrAXOIa5xAHE5Wgk+gWHh201JUW7GohkvybI0u/Te/wWzVbbdbomVBdPR5Y5jdzozpFIeJI/wCG8+487alaybXBNVGuTxN4+pZN18uvMFQ2so3mNz6imkH1Q+SPQcxlNnN8RcI7bLEm/wC+VJH/ADHH+6i+MvFHQfS58xkmvM9PkqLY9vNw+kuHziR4/wBOH6V3kcvdafxELz1XY9UT6TzzSDo+R7h+kmyxGwt6LDu8kS19Kz80iwtpd91VPdlIwUzDpnNnzHyPss9AT4qupsz3F73Oc5xu5ziXOJ6knUlZccDehWVFTdBZV5WN8nXo0MIL+VDANp6iizCM/ROOZzHC4zWsHN5h1tNONhe9gs3HN4VTPHkbaMCxMjQWPNjcd4HTXpZYNQIoxeRw/wC/BaPEMTEndaMrfiVPRGy14XHsUNfRpqMzm/5vLxf2OdZjFTUOa+aaSVzdGl7ibDwHAXWxir4XW7WIB4+sNNeui0Uc3JSGiyTMBsMw0PmrGurUcSXHBz+mVx1G6DeJcr6r9DDrpjK8OsbAWC49ktp80LeC63R9Whc3celr0qrjg1Tol1uiWykFvqrHeT0W6kRzqicsOxaopzeCaWL8D3sHuBsVMsE31YhAQJSypZzD2hr7eEjANfEgqClpXzsSpFJrxKc9PCXMT0dspvWoq4tZmMEx07OWwuejJPZd5aHwUzXj/wCbqf7F71amiLY5yain4WcbysH3HniB9l2nQhSxt8zm3dOlzX+R6BRa/BMdhrIhLTvD2HTTi082ubxa4dCvqnOU008Mz0REMBERAYWK4LBVMyTxMlbyDgDY9Wni0+IsoNim5Sneb080kP3XATMHlch3vcVYyLWUFLlE9Wotp+STRTs25GoB7s8Dh1LXs+Azfyseo3MVjWksdTPcPq5pGX8iWW96updFbWshjdJK4MjY0uc5xsABxJKj+DAufxXUr+r2X2PM20eE4hQAmejLGAgdpftI9TYXey4F/GyilTtBM762UfdFvipZvS3lvxOXJHmZSxk9mw6F7uHayDr0HIHqStjur3QnEP8AaawOZS69m0EtfMeGYHiGDrzI00ut1TCPfBDZ1HU2dnN+nb/RWbXuJuST563XLIr2xP5OcJN6eqkjH2ZWNl9MzSz+CtHN8nWrHsVNOfxCVv8ADSpVbOKwivtrl3beSpcq7qSpdG7M0+Y5HzVox/J2rb96opgPDtXfAsCz6f5OMh9utY38MLnfEyBRzcp/MT1zhU8wfcgNHj7He13T48PetgJWngQVYtH8nSlH9Wqnf+Bscf8AIcqp3kYbT0Ne6nojJlia1kjnPzF0pGZ3AACwc1trcQVXemT4OtX1xx7TWfb9+xmvaF1OhC2G6HBRiVZJFUGQxtgdJdrspa/OxrdbdHO0PTwVsP3J0Z4S1I1+3EbjprGtPw80WV1jTy5T/L9SkzGF1PICvWHctQA3cah/gZAB+xoPxUgwjYahpSDDTRhw4PcDI/0e+5HoVsqJeJDZ1ar+mLZ5+w/Y+uqGZ4aWZ7eTsoYD+EvIzel10VmxOKM/3GoPkzP/ANF16lSylVMUcyzqVsn2wjzlu/osapKxjoqOoDHOa2VkjHRRvjvY5nPsAQCSDxB66gl6NsilSxwUbLJWPMgiLX45j0NHEZZ3hreAHFznfZa3mVngjSybBFUWLb35pCRTtbEzkXAPk8zfujysfNaGXeRiAJIqXeRZER7iyyhd0SdUSL7XF8oHEgWF9TbQcT5LzziG9GvmAY+bI3geyAjJ/E5uvuIHgoxXnObkknqSSfesO5eCMqh+LLvp99NEZ3xvzsiBIbOe8x1tLlrRma08jrpxsqv3ub0fn8nzemd/skZvcads8fXP3B9Uc/a6WhUsjhzWBJECb2HpcD3LaFnmazq8iYbn9kYcSry2ouY4ozOY+UlntbkJ5N74J68F6ijjDQGtAAAAAAsAALAADgF553CYk2PEjGR/WgexluTmlstvVrHe4L0QpFLPcjcdvYIiLJqF01lWyGN8khysY1z3OPANaLk+4LuUD314uIMJlb9adzKdvqc7v2Ru96wzKWWV/tN8oGp7QtpYo4o+RkBkeR1OoaPIA+ZVTVE8lRK+R93ve90j3dXOcXEn1JWVBBm4kra01PG3iP7qH4u0n+DuLm3DUlNFROySNdUyOzzt4OYBdsbPFtrm40u9ytBeWYH39kAfypns/vCq6VmQPErOTZczsvg1wIIHgSQsK/zMvT/2svNFX2C73oXuDalnY30ztOeP83No96n7HhwBBBBAII1BB1BB5hTRkpcEEoOPJyREWxqEREBDto96NJRyOi78sjdHBmXK0/Zc4kd7wF7c7KlNudsZa6rMj+7GBlhZe4Yz/wCxOpPkOAC2O2+73EIKqZ0cEtRDJI+VkkTTKbPeXZXtbdwcL2vaxte6h2IYNVs/qU1Qy2vehlbp6tVeW5vDLUdkVlHdHWrsNWtIJiOII89FyFaOo94UexkimZ80l11fOOSxjKTyJ9CsuDAquX+nS1D+fdhld/DVlQZhzRjTSLEcVLaDdVis/s0j2DrK5kXwe4O+CleEfJ3qXm9VUxRD7MQdK7yu7KB8VIoMilNGg3J0jpMXgIBtG2aVx6DsnRi/5pGj1XppR3Y7YSlwuMtp2kudbPK85pH24XNgAB0AAUiUsVghk8hERbGoVf77cAfVYYXRjM6nkbUWGpLA1zH2Hg1+b8pVgIhlPB40p5VmRSdVdu2m4yCpc6WicKaU3JjIvA4+AGsfpcfdVV4xu7xKjJ7Slke0f6kI7ZluvcuWj8QCrSrfgWY2Iw2VVl9diK0r6qxsdD0Oh9y4GoWmwk3m4diBKuTcdtUZopaV5uYLPjv/AMNxILfJrvg8DkqUp68NGisDcrXE4pZrb5qeUPI5NDo3An8wA/Ms19pGLO8S/URFbKQREQBfCiIDiWg6HUdDquIpGfYb+kIiA5kr6ERAfUREAREQBERAEREAXwr6iAxKzCoZxaaKKUdJGNf/ANQKq3bjZijjtkpadmrvZhib06NRFgyiCz4VCOEUX6G/4V4bBYRBDTh0UMUbnWzFjGMLrNB7xaNeJ4r6iwjLJMiItjUIiID/2Q=="/>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data:image/jpeg;base64,/9j/4AAQSkZJRgABAQAAAQABAAD/2wCEAAkGBhMRERQUEhQUFBQVFBQRFRUWFxQUFRcVFxIWFBgVFhQXHCYfGBkjGhQVIDEgIycpLCwsFR4xNTAqNSYrLCkBCQoKDgwOGg8PGikkHyQsLCw1KiosLCopKS0sLCwpLCwsNSopLCwpKiksLCwsKiosLSwsLCksLCksLCwpLCwuLP/AABEIARIAuAMBIgACEQEDEQH/xAAcAAEAAgIDAQAAAAAAAAAAAAAABgcEBQIDCAH/xABEEAABAwIDBQUDCwMBBwUAAAABAAIDBBEFEiEGBzFBURMiYXGBMpGhCBQjQlJicoKSorEzwdFDJERTc7Lw8RUWwtLh/8QAGgEBAAIDAQAAAAAAAAAAAAAAAAMEAQIFBv/EADERAAICAQMCBAQEBwEAAAAAAAABAgMRBBIxBSFBUYGhEzJh0RSR4fAVIkJScbHBBv/aAAwDAQACEQMRAD8AvFERAEREAREQBERAafa2rfFSSvjJa4BouOIDntaSOhsTryVX4RtbLRVAe573wuNpWkudoeL23+sOPjw8raxyj7anmj5ujeB55Tb42VGVYzN9F2unxhZVKEkUNS5Rmmi/oZmvaHNIc1wDmkaggi4IPQhc1WG6bazU0Mp1F3wE828XRemrh4ZugVnrl31Ombgy5CanHKCIihNwiIgCIiAIiIAiIgCIiAIiIAiIgCIiAIiIAqKxqm7Komj+xK8D8OYlv7SFeqqbedSdnWB/KWNp9W93+B8F0On3bLdn93/O5W1MN0M+RAKp74pGyRktexwe1w4hwNwVfmxu07MQpWTNsHexKz7EgAuPI3BHgQqKrWXCydgdrjh1WC8/QS2ZMOgv3ZLdWkn0LvBdPW0fFhlcorUWbXh8HohF8a4EAg3B1BGoIX1ecOkEREAREQBERAEREAREQBERAEREAREQBERAFE9u6NrhE5zQ4Xcw3AI1AcOPk73qWLSbY02elf1aWuH6sp+Diqusi3TLDxjvn/Hc3r+ZFQ7RRU7TlizZ/rAG7B4a639VDq+NbY3tqtdWBew01LoqUHJya8XyzjzmpSbSx9EWvuZ2z7aI0cp+khbeIk6uiGmXzZoPwkdCrOXlHCMXfR1MVRH7Ubw632hwc0+Dmkj1Xqiiq2yxskYbse1sjT1a4BwPuK4+tp2T3Lhl6ie5YfgdyIiok4REQBERAEREAREQBERAEREAREQBERAFHd4FT2eHzEGx+jA8zKxSJQfezU2pYmfbnHuaxx/nKp9PBTtjF+ZHa9sGyq3Mvr11WuqolK8P2ammaHABrTwLiRfxAAJssLGdmZYQSSxwHHK7X9LrE+l12/4jpPifBVkd3GM+3+foc5U2Y3bXghNTCeNj7lfW5rGO3w1rD7VO90J/D7bP2vy/lVUYViOQ9m491x7vg7p5FWBuzxHJVPiJ0lZp+Nl3D9peuH1DXzjf+GshhN9pZ59vR9zoaelOHxIv0LSREUJKEREAREQBERAEREAREQBERAEREAREQBQPb6ITVdLEdWsZLM8dbuY1oI6EtPoCotvP3yOie+moXAFt2STixObgWRchbgXdb2ta61W66R8sck0jnPfJJq5xLnG3Vx1PFV9XfLT0TsjzjC9e3tkRipyUX+8dzfbQY45pMUZy2HecON+g6KG1ZvqdT46raVr7veT9p38laupXp+maGvR6eMYLvhZfi34/ocu+2Vk22YVHT554x97MfJozf2Uho8SFPURPBGZrw8C+pANyPUXHqo62sMRc5tsxaWgnlci5t10Wknndnz3Oa9787rm9R6XZrNQpuW2MV28W3zn6Lj8i5p9TGqGMZbfsetY3ggEaggEHwK5KKbsce+d4fE4+1HeB/mwC37S1StU2pR7SWGWMp90ERFgBERAEREAREQBERAEREAREQBRjeRtCaLDp5WG0hAijPMPkOQOHi0Eu/KpOq33+NP8A6WLcqiInyyyD+SPehhnnCZ1yrl3YMApQOlifMtBVORx5iB1IHvVvbC1HZPMbtL938zdLfyoddQ7tHbt5ST9E+/sYrntsjnxO/HqIxzO+y8l7T5m5HoT/AB1WiqArPqaRkjcr2hw468j1B4g+S1Muy1ONcrj4F7rfDVY0P/qaYURhqIy3JYysPOPVd/Mjt6fJzbg1hlfU2HGV2o7jdXny1y+ZUcnGqsbaepZDF2bAGkiwaNLDmbKvJwu303V2a2Mr5LbF4UV9FnL9W/YgvrjViCeX4llbiMayTzUxOkjBKz8cejvUtcP0K615a2Pxj5pWwTcAyQZvwO7j/wBrnL1ICotdDFm7zJqJZjg+oo3tZvAo8NA+cSfSEXbEwZ5COuW9mjxcQNFX8nyjY83do3FvV0wa73CMj4qhgmyXIir3Z3fbQVJDZc9M46Ay2Md/+a02H5g0KwWuBFwbg6gjhZDJ9REQBERAEREAREQBERAFo9t9nvn1BPTi2Z7LsJ4CRpD2X8MzR6EreKA7xd5XzFwp6cNdUFoc5ztWRtPC4HtOPG3IWJ42MldcrJbYmspKKyzztSQlkzQ4Wc2QAtOhDmu1aR1BBCnkNRmcXgZbnNboedj53K0Vc19RK+aRwMkji9zgGtu487NACyYJJG9D8F3NJpFU90uePTt9jn3Wb1hcE4pNq5GCzgH+PA+/muuu2weRZrGt8Sc3wUS+fP6D3rqkneeigl0Pp7nvdSz64/LOPYytVeljd/o5187nuLnEkniStLUFZssbjxKw5aPqSV0cKKxFdiJd+TE7QAq18O34tjoRF2L3VMcIjY8lvZOe1uVr3a5rcyLa2tfmqrfTgLoc6yp3QVixInhJx4MTE6mWWV8kznPkeS5znG5cTzv/AN24LDIWxqHXCwnMXJtgoSwizF5WTrjkIKtXdNvQdSvbTVDiaZxDWkn+g4nQgn/TJ4jlxFtb1SQuynfYqI3PayKG7ptoTWYbGXm8kJNO88zkALCfEscy/jdTJaG4REQBERAEREAREQBUFvfwySHEnyuB7OdrHMdyu2NsbmX6jKDbo4K/VhYvg0NXEYqiNskZ1yu5EcCCNWnxFip6LfhT3GlkN6weYY6sLuFYFMdo918QrXw0r3sYyGOR2a0lnyPkAYDobZY76knvBVxibH080kTuMb3MPK9ja9vHj6rpw6lW2457orS0s0lLHZm2NYFwdWLRfPD0W82a2dlrXkN7rGi732va/BoHMn+PS+0+oVxWWzWGnlJ4SOt9YseSrU2i3Vj60rz5Brf5usuPdnA3iHu83H/42VCfWqVxl+n3wXY9NtfOF6lZTVKw3zLO2rw8QVU0bdGtfoNdAWhwH7lpbI9XvSaXJC6drafgZwauDmLsgfcLk4Ks228s2SwYT2rrA1WRI1dTW6rBkvr5PLz2FWOXaxH1MZv8AFbigu5rZ91LhrHPFn1DjUEcw1zWtjB/I0O/Mp0tGboIiIZCIiAIiIAiIgCIiAhEIvW1xN/68bNejaOn4eF3OPqq03r7LFskVUzX5wTG5o1d2rdBlbxILco05t+8FKMZ23jgq6oxt7VrpWuuHZAHNgihcBob6xcVEtp9thUy0BgL2PZJJG5l7Ob2ksViHDRwc3M3ToQRqqtcZKyU2u2PsWLJRdagn3Ij/wC3pmTMhlYYnvc1o7TuN7xABLzoG6i55L0BhOy8VBDHCzUhpL32sXvNszj66AcgAOSrve9WvilppY8w7srA5twWuDmuBBHA+PgrBwnEHSUtK5575pYHP65nRNJJ/n1WLLN+n3Px+5muvZdtX77GY5oWJMV2yTLR7TY2KWB8nF1ssbBqXyH2GgDU66+QK5XzPCOmuyyyltu6oPr6kjh2mT9DWsPxaVHrqSU+wOIz975u8ZruJkLIySdSbPIPwWtxrZipo7fOInMDtA64c0npmaSL+HFd6uUElBNHEnGbbk0ydbu93MeK4dM5ruyqYqgtZIbljmGJjhG9vS9+8NRfnwWgx7YavoiRPTyZR/qRgyxHxzt4fmsfBXDuBw4x4WXkf1p5JB4taGxD4xuVlLfJpg8dQYZNK4Njile48Gsje4+4BWju83JSOkbPiLMkbTmbTkgveeI7W2jWfdvc8DYcb0RMjB8AsvqIsGwREQBERAEREAREQBERAeS9oHyU9TUQPuHRzSNN+Yzmx8iCD6rlsVjfYYjTPPsmRsbr/Zk+jJ9MwP5VcO9jd5FWyNlaeynyBue12vDSdHt6gEd4a2010tANm91Mrahj6l8fZxvD8rC4l5abgEkDKLgX5/yoJ31pOMn6EsKLG1JIt+uoYpm5JY2SN5te1rh7iF1uhAFhoBoBy8kfVLGkqVx3I68YsPJXOKIXB5jgeYvxt0WI+ddbsQdwbxUW5Ik2tm4AC1O1OBfPKaSnAGaQBrL8BJcFhv4Ot6XWVRl/Fxv7lvMDoi94kPst4eLuGngP5U9KcprBBbiMXk2mB4Qykp4qeP2ImNjHU2Grj4k3J8Ss5EXdOMEREAREQBERAEREAREQBERAEXwlaXHsckZA51JGJ5RazLgC3N1rjNb7INyhtGO5pGbi+GCePLezhq13Q/4UBxBklO7LKMpPsm+jrc2nmtFiO9CslaQ1zYeLXdm0h1xoQS8ktN+liFB8UxB0ji57i9x4ucS4+86rl6iMLXlcnpdL0+2uObJLHlz+/cst1f4r4Khx4An0Kquj21qaYZY3gtHBr2h4HlfUeQKzajbqslbpM2PTXKxo+JuQqr0s/Myo5bjHwLKbA4+0Q0e8rpqNoaSmHflYD0vmd+kXKrWLZquqR2j2VcrDrmLZXNI+6Laj4LjFhzBcZRcaEHiD0IPA+C2/DqPLJadO7eWl65JdJvYiEzMsZfCHDtMxyucznkaOB56nW1rDir1itlGWwbYWtoLcrBeZdksPgfidMyoZnifKGFuoBcQQwG3EZ8txzXp0LpaaEYrscXqK2TUPIIiK0cwIiIAiIgCIiAIiIAiLrnfZpKA+vlAWNNI88Dby/wAldTJSRex9dEknDRqVukYOlzXfWNx46/8Aj1v6KPYpP2bszNOo6rYV2KDktBWSFwKyYK/3luayaKpZoJ7xygcO0aAWv83NuD+AHqoRU1JPkpxviwiaGKm0BpnjtBIAb9qW+w77Nm6jr3ummt3e7uJsRyySB0VMOMhFi+31YgeP4uA8ToqlkN0so7Wk1Lrq2zfbw+xocA2Uqa+TLTxl1vbedI2X+0/r0AuTyBVrbK7nGUz45KiTtpGkOEbWgRDoXF1y6x1Gg1A04qxsLwyGlhbFAxscbRoB8XE8S48ydSsh1vep41pclC3VSk3t7IwHRXBILh0JN7+NuirneZhTKinkmAyVdO3OJG6GSNurmP8AtDLci/Ai3AlWXVTABVdvOxYQ0zyAS6a9O3oMzTmJ/KHW8St3x3K0W01tK42dxi9RTyO9qKeB5I5tEzDf4L1ovGVBERmPDulesNh9oRXUEE9+85gbJ4St7r/3AnyIVeGE2kdDVuU4wnLng3qIilOeEREAREQBERAEREB8dw0UdqcSe0m7TcKRrrlp2u9poKyngwRN+MyHgCsaWV51e7KPH+3VSLEcHuCY9Db2f7g8io7T4FO52sZPi+4+JK3yYOuOzuAJ8T/hZkGEGUho0H1j0H+Vu6LAg0d+1+jeHvK2UFO1gs0WWGxg1WIQtyCNzGvY3LZr2teO7bKbOHEW4rWVuKuykAW5KTzU7XcfeovtXtPQ4azNOc0hF2QizpHfl4Bv3nWH8LG5I2UXJ4R3sqj83aTxyC/nZcoqz6BrvD/8Wh2b2qOIUvbOY2IufIwMabgBrtBfm7KRfh1sFkQT9wwn2he3iL30WyeVkxJOLwzhUYrdVxvUnD+wgba7c00mvDMA1gPjbMfIjqpNtDigpIJHv0dYsjt7ReQbBvl7V+QCqqGSnqHntHS9o43L3OJJd1JPEqC6eFhFrSRju3T8DAnc1jcoNyeJ5eSuf5OxeaWqufo+3bkHR/ZjP8Oz9yp3E6NkD8mTObXDi42I8lstktuKvDZC6AtyOtnhcLxutw4WIOvEEeqgrkl3L2o3XrEV2PVaKscE39UclhUxy07uZA7aP3t737VM8N23oKi3ZVUDieDc7Wu/Q6zvgrKkmcyVU48o3aL4HX4L6skYREQBERAEREB0VtY2GN0j7hrAXOIa5xAHE5Wgk+gWHh201JUW7GohkvybI0u/Te/wWzVbbdbomVBdPR5Y5jdzozpFIeJI/wCG8+487alaybXBNVGuTxN4+pZN18uvMFQ2so3mNz6imkH1Q+SPQcxlNnN8RcI7bLEm/wC+VJH/ADHH+6i+MvFHQfS58xkmvM9PkqLY9vNw+kuHziR4/wBOH6V3kcvdafxELz1XY9UT6TzzSDo+R7h+kmyxGwt6LDu8kS19Kz80iwtpd91VPdlIwUzDpnNnzHyPss9AT4qupsz3F73Oc5xu5ziXOJ6knUlZccDehWVFTdBZV5WN8nXo0MIL+VDANp6iizCM/ROOZzHC4zWsHN5h1tNONhe9gs3HN4VTPHkbaMCxMjQWPNjcd4HTXpZYNQIoxeRw/wC/BaPEMTEndaMrfiVPRGy14XHsUNfRpqMzm/5vLxf2OdZjFTUOa+aaSVzdGl7ibDwHAXWxir4XW7WIB4+sNNeui0Uc3JSGiyTMBsMw0PmrGurUcSXHBz+mVx1G6DeJcr6r9DDrpjK8OsbAWC49ktp80LeC63R9Whc3celr0qrjg1Tol1uiWykFvqrHeT0W6kRzqicsOxaopzeCaWL8D3sHuBsVMsE31YhAQJSypZzD2hr7eEjANfEgqClpXzsSpFJrxKc9PCXMT0dspvWoq4tZmMEx07OWwuejJPZd5aHwUzXj/wCbqf7F71amiLY5yain4WcbysH3HniB9l2nQhSxt8zm3dOlzX+R6BRa/BMdhrIhLTvD2HTTi082ubxa4dCvqnOU008Mz0REMBERAYWK4LBVMyTxMlbyDgDY9Wni0+IsoNim5Sneb080kP3XATMHlch3vcVYyLWUFLlE9Wotp+STRTs25GoB7s8Dh1LXs+Azfyseo3MVjWksdTPcPq5pGX8iWW96updFbWshjdJK4MjY0uc5xsABxJKj+DAufxXUr+r2X2PM20eE4hQAmejLGAgdpftI9TYXey4F/GyilTtBM762UfdFvipZvS3lvxOXJHmZSxk9mw6F7uHayDr0HIHqStjur3QnEP8AaawOZS69m0EtfMeGYHiGDrzI00ut1TCPfBDZ1HU2dnN+nb/RWbXuJuST563XLIr2xP5OcJN6eqkjH2ZWNl9MzSz+CtHN8nWrHsVNOfxCVv8ADSpVbOKwivtrl3beSpcq7qSpdG7M0+Y5HzVox/J2rb96opgPDtXfAsCz6f5OMh9utY38MLnfEyBRzcp/MT1zhU8wfcgNHj7He13T48PetgJWngQVYtH8nSlH9Wqnf+Bscf8AIcqp3kYbT0Ne6nojJlia1kjnPzF0pGZ3AACwc1trcQVXemT4OtX1xx7TWfb9+xmvaF1OhC2G6HBRiVZJFUGQxtgdJdrspa/OxrdbdHO0PTwVsP3J0Z4S1I1+3EbjprGtPw80WV1jTy5T/L9SkzGF1PICvWHctQA3cah/gZAB+xoPxUgwjYahpSDDTRhw4PcDI/0e+5HoVsqJeJDZ1ar+mLZ5+w/Y+uqGZ4aWZ7eTsoYD+EvIzel10VmxOKM/3GoPkzP/ANF16lSylVMUcyzqVsn2wjzlu/osapKxjoqOoDHOa2VkjHRRvjvY5nPsAQCSDxB66gl6NsilSxwUbLJWPMgiLX45j0NHEZZ3hreAHFznfZa3mVngjSybBFUWLb35pCRTtbEzkXAPk8zfujysfNaGXeRiAJIqXeRZER7iyyhd0SdUSL7XF8oHEgWF9TbQcT5LzziG9GvmAY+bI3geyAjJ/E5uvuIHgoxXnObkknqSSfesO5eCMqh+LLvp99NEZ3xvzsiBIbOe8x1tLlrRma08jrpxsqv3ub0fn8nzemd/skZvcads8fXP3B9Uc/a6WhUsjhzWBJECb2HpcD3LaFnmazq8iYbn9kYcSry2ouY4ozOY+UlntbkJ5N74J68F6ijjDQGtAAAAAAsAALAADgF553CYk2PEjGR/WgexluTmlstvVrHe4L0QpFLPcjcdvYIiLJqF01lWyGN8khysY1z3OPANaLk+4LuUD314uIMJlb9adzKdvqc7v2Ru96wzKWWV/tN8oGp7QtpYo4o+RkBkeR1OoaPIA+ZVTVE8lRK+R93ve90j3dXOcXEn1JWVBBm4kra01PG3iP7qH4u0n+DuLm3DUlNFROySNdUyOzzt4OYBdsbPFtrm40u9ytBeWYH39kAfypns/vCq6VmQPErOTZczsvg1wIIHgSQsK/zMvT/2svNFX2C73oXuDalnY30ztOeP83No96n7HhwBBBBAII1BB1BB5hTRkpcEEoOPJyREWxqEREBDto96NJRyOi78sjdHBmXK0/Zc4kd7wF7c7KlNudsZa6rMj+7GBlhZe4Yz/wCxOpPkOAC2O2+73EIKqZ0cEtRDJI+VkkTTKbPeXZXtbdwcL2vaxte6h2IYNVs/qU1Qy2vehlbp6tVeW5vDLUdkVlHdHWrsNWtIJiOII89FyFaOo94UexkimZ80l11fOOSxjKTyJ9CsuDAquX+nS1D+fdhld/DVlQZhzRjTSLEcVLaDdVis/s0j2DrK5kXwe4O+CleEfJ3qXm9VUxRD7MQdK7yu7KB8VIoMilNGg3J0jpMXgIBtG2aVx6DsnRi/5pGj1XppR3Y7YSlwuMtp2kudbPK85pH24XNgAB0AAUiUsVghk8hERbGoVf77cAfVYYXRjM6nkbUWGpLA1zH2Hg1+b8pVgIhlPB40p5VmRSdVdu2m4yCpc6WicKaU3JjIvA4+AGsfpcfdVV4xu7xKjJ7Slke0f6kI7ZluvcuWj8QCrSrfgWY2Iw2VVl9diK0r6qxsdD0Oh9y4GoWmwk3m4diBKuTcdtUZopaV5uYLPjv/AMNxILfJrvg8DkqUp68NGisDcrXE4pZrb5qeUPI5NDo3An8wA/Ms19pGLO8S/URFbKQREQBfCiIDiWg6HUdDquIpGfYb+kIiA5kr6ERAfUREAREQBERAEREAXwr6iAxKzCoZxaaKKUdJGNf/ANQKq3bjZijjtkpadmrvZhib06NRFgyiCz4VCOEUX6G/4V4bBYRBDTh0UMUbnWzFjGMLrNB7xaNeJ4r6iwjLJMiItjUIiID/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5586" y="1828800"/>
            <a:ext cx="3011114" cy="447040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50" y="2871788"/>
            <a:ext cx="5167161" cy="3855497"/>
          </a:xfrm>
          <a:prstGeom prst="rect">
            <a:avLst/>
          </a:prstGeom>
        </p:spPr>
      </p:pic>
    </p:spTree>
    <p:extLst>
      <p:ext uri="{BB962C8B-B14F-4D97-AF65-F5344CB8AC3E}">
        <p14:creationId xmlns:p14="http://schemas.microsoft.com/office/powerpoint/2010/main" val="15643001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2800" b="1" dirty="0" smtClean="0"/>
              <a:t>Alchemist were often mystics and fakes who were obsessed with the idea of turning cheap metals into gold.</a:t>
            </a:r>
          </a:p>
          <a:p>
            <a:endParaRPr lang="en-US" sz="2800" b="1" dirty="0" smtClean="0"/>
          </a:p>
          <a:p>
            <a:endParaRPr lang="en-US" sz="2800" b="1" dirty="0"/>
          </a:p>
          <a:p>
            <a:r>
              <a:rPr lang="en-US" sz="2800" b="1" dirty="0" smtClean="0"/>
              <a:t>However this period also saw important discoveries:</a:t>
            </a:r>
          </a:p>
          <a:p>
            <a:endParaRPr lang="en-US" sz="2800" b="1" dirty="0" smtClean="0"/>
          </a:p>
          <a:p>
            <a:r>
              <a:rPr lang="en-US" sz="2800" b="1" dirty="0" smtClean="0"/>
              <a:t>The elements such as mercury, sulfur and antimony were discovered  </a:t>
            </a:r>
            <a:endParaRPr lang="en-US" sz="2800" b="1" dirty="0"/>
          </a:p>
        </p:txBody>
      </p:sp>
      <p:sp>
        <p:nvSpPr>
          <p:cNvPr id="6" name="Text Placeholder 5"/>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1718074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latin typeface="Times New Roman" panose="02020603050405020304" pitchFamily="18" charset="0"/>
                <a:cs typeface="Times New Roman" panose="02020603050405020304" pitchFamily="18" charset="0"/>
              </a:rPr>
              <a:t>In the 16</a:t>
            </a:r>
            <a:r>
              <a:rPr lang="en-US" sz="3600" baseline="30000" dirty="0" smtClean="0">
                <a:latin typeface="Times New Roman" panose="02020603050405020304" pitchFamily="18" charset="0"/>
                <a:cs typeface="Times New Roman" panose="02020603050405020304" pitchFamily="18" charset="0"/>
              </a:rPr>
              <a:t>th</a:t>
            </a:r>
            <a:r>
              <a:rPr lang="en-US" sz="3600" dirty="0" smtClean="0">
                <a:latin typeface="Times New Roman" panose="02020603050405020304" pitchFamily="18" charset="0"/>
                <a:cs typeface="Times New Roman" panose="02020603050405020304" pitchFamily="18" charset="0"/>
              </a:rPr>
              <a:t> century developed systematic metallurgy which is the process for extracting metal from ores </a:t>
            </a:r>
            <a:endParaRPr lang="en-US" sz="36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r>
              <a:rPr lang="en-US" dirty="0" smtClean="0"/>
              <a:t>Georg </a:t>
            </a:r>
            <a:r>
              <a:rPr lang="en-US" dirty="0" err="1" smtClean="0"/>
              <a:t>Baur</a:t>
            </a:r>
            <a:r>
              <a:rPr lang="en-US" dirty="0" smtClean="0"/>
              <a:t> : (</a:t>
            </a:r>
            <a:r>
              <a:rPr lang="en-US" dirty="0" err="1" smtClean="0"/>
              <a:t>german</a:t>
            </a:r>
            <a:r>
              <a:rPr lang="en-US" dirty="0" smtClean="0"/>
              <a:t>)</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080" y="2866868"/>
            <a:ext cx="3246120" cy="3991131"/>
          </a:xfrm>
          <a:prstGeom prst="rect">
            <a:avLst/>
          </a:prstGeom>
        </p:spPr>
      </p:pic>
    </p:spTree>
    <p:extLst>
      <p:ext uri="{BB962C8B-B14F-4D97-AF65-F5344CB8AC3E}">
        <p14:creationId xmlns:p14="http://schemas.microsoft.com/office/powerpoint/2010/main" val="25133210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was a </a:t>
            </a:r>
            <a:r>
              <a:rPr lang="en-US" dirty="0">
                <a:hlinkClick r:id="rId2" tooltip="Swiss German"/>
              </a:rPr>
              <a:t>Swiss German</a:t>
            </a:r>
            <a:r>
              <a:rPr lang="en-US" baseline="30000" dirty="0">
                <a:hlinkClick r:id="rId3"/>
              </a:rPr>
              <a:t>[3]</a:t>
            </a:r>
            <a:r>
              <a:rPr lang="en-US" dirty="0"/>
              <a:t> Renaissance </a:t>
            </a:r>
            <a:r>
              <a:rPr lang="en-US" dirty="0">
                <a:hlinkClick r:id="rId4" tooltip="Physician"/>
              </a:rPr>
              <a:t>physician</a:t>
            </a:r>
            <a:r>
              <a:rPr lang="en-US" dirty="0"/>
              <a:t>, </a:t>
            </a:r>
            <a:r>
              <a:rPr lang="en-US" dirty="0">
                <a:hlinkClick r:id="rId5" tooltip="Botany"/>
              </a:rPr>
              <a:t>botanist</a:t>
            </a:r>
            <a:r>
              <a:rPr lang="en-US" dirty="0"/>
              <a:t>, </a:t>
            </a:r>
            <a:r>
              <a:rPr lang="en-US" dirty="0">
                <a:hlinkClick r:id="rId6" tooltip="Alchemy"/>
              </a:rPr>
              <a:t>alchemist</a:t>
            </a:r>
            <a:r>
              <a:rPr lang="en-US" dirty="0"/>
              <a:t>, </a:t>
            </a:r>
            <a:r>
              <a:rPr lang="en-US" dirty="0">
                <a:hlinkClick r:id="rId7" tooltip="Astrology"/>
              </a:rPr>
              <a:t>astrologer</a:t>
            </a:r>
            <a:r>
              <a:rPr lang="en-US" dirty="0"/>
              <a:t>, and general </a:t>
            </a:r>
            <a:r>
              <a:rPr lang="en-US" dirty="0">
                <a:hlinkClick r:id="rId8" tooltip="Occult"/>
              </a:rPr>
              <a:t>occultist</a:t>
            </a:r>
            <a:endParaRPr lang="en-US" dirty="0" smtClean="0"/>
          </a:p>
          <a:p>
            <a:endParaRPr lang="en-US" dirty="0" smtClean="0"/>
          </a:p>
          <a:p>
            <a:r>
              <a:rPr lang="en-US" dirty="0" smtClean="0"/>
              <a:t>In the 16</a:t>
            </a:r>
            <a:r>
              <a:rPr lang="en-US" baseline="30000" dirty="0" smtClean="0"/>
              <a:t>th</a:t>
            </a:r>
            <a:r>
              <a:rPr lang="en-US" dirty="0" smtClean="0"/>
              <a:t> century he developed medicinal applications of minerals</a:t>
            </a:r>
          </a:p>
          <a:p>
            <a:endParaRPr lang="en-US" dirty="0"/>
          </a:p>
          <a:p>
            <a:r>
              <a:rPr lang="en-US" dirty="0"/>
              <a:t>He founded the discipline of toxicology.</a:t>
            </a:r>
          </a:p>
          <a:p>
            <a:r>
              <a:rPr lang="en-US" dirty="0"/>
              <a:t> He is also credited for giving </a:t>
            </a:r>
            <a:r>
              <a:rPr lang="en-US" dirty="0">
                <a:hlinkClick r:id="rId9" tooltip="Zinc"/>
              </a:rPr>
              <a:t>zinc</a:t>
            </a:r>
            <a:r>
              <a:rPr lang="en-US" dirty="0"/>
              <a:t> its name, calling it </a:t>
            </a:r>
            <a:r>
              <a:rPr lang="en-US" i="1" dirty="0" err="1"/>
              <a:t>zincum</a:t>
            </a:r>
            <a:endParaRPr lang="en-US" dirty="0"/>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r>
              <a:rPr lang="en-US" dirty="0" smtClean="0"/>
              <a:t>Paracelsus: (</a:t>
            </a:r>
            <a:r>
              <a:rPr lang="en-US" dirty="0" err="1" smtClean="0"/>
              <a:t>swiss</a:t>
            </a:r>
            <a:r>
              <a:rPr lang="en-US" dirty="0" smtClean="0"/>
              <a:t>)</a:t>
            </a:r>
            <a:endParaRPr lang="en-US" dirty="0"/>
          </a:p>
        </p:txBody>
      </p:sp>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81800" y="4800600"/>
            <a:ext cx="2129507" cy="2566175"/>
          </a:xfrm>
          <a:prstGeom prst="rect">
            <a:avLst/>
          </a:prstGeom>
        </p:spPr>
      </p:pic>
    </p:spTree>
    <p:extLst>
      <p:ext uri="{BB962C8B-B14F-4D97-AF65-F5344CB8AC3E}">
        <p14:creationId xmlns:p14="http://schemas.microsoft.com/office/powerpoint/2010/main" val="10701703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dirty="0"/>
              <a:t>Paracelsus gained a reputation for being arrogant, and soon garnered the anger of other physicians in Europe. Some even claim he was a habitual </a:t>
            </a:r>
            <a:r>
              <a:rPr lang="en-US" dirty="0" smtClean="0"/>
              <a:t>drinker..</a:t>
            </a:r>
          </a:p>
          <a:p>
            <a:endParaRPr lang="en-US" dirty="0" smtClean="0"/>
          </a:p>
          <a:p>
            <a:r>
              <a:rPr lang="en-US" dirty="0"/>
              <a:t>He attacked conventional academic teachings and publicly burned medical textbooks, denouncing some of his predecessors as quacks and </a:t>
            </a:r>
            <a:r>
              <a:rPr lang="en-US" dirty="0" smtClean="0"/>
              <a:t>liars</a:t>
            </a:r>
          </a:p>
          <a:p>
            <a:endParaRPr lang="en-US" baseline="30000" dirty="0"/>
          </a:p>
          <a:p>
            <a:r>
              <a:rPr lang="en-US" dirty="0"/>
              <a:t>Paracelsus was one of the first medical professors to recognize that physicians required a solid academic knowledge in the natural sciences, especially </a:t>
            </a:r>
            <a:r>
              <a:rPr lang="en-US" dirty="0">
                <a:hlinkClick r:id="rId2" tooltip="Chemistry"/>
              </a:rPr>
              <a:t>chemistry</a:t>
            </a:r>
            <a:endParaRPr lang="en-US" baseline="30000" dirty="0"/>
          </a:p>
          <a:p>
            <a:endParaRPr lang="en-US" baseline="30000" dirty="0"/>
          </a:p>
          <a:p>
            <a:endParaRPr lang="en-US" dirty="0"/>
          </a:p>
          <a:p>
            <a:endParaRPr lang="en-US" dirty="0"/>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5523699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His aid to villages during the plague in the 16th century was for many an act of heroism</a:t>
            </a:r>
            <a:r>
              <a:rPr lang="en-US" dirty="0" smtClean="0"/>
              <a:t>,</a:t>
            </a:r>
          </a:p>
          <a:p>
            <a:endParaRPr lang="en-US" dirty="0"/>
          </a:p>
          <a:p>
            <a:pPr marL="0" lvl="0" indent="0" eaLnBrk="0" fontAlgn="base" hangingPunct="0">
              <a:lnSpc>
                <a:spcPct val="100000"/>
              </a:lnSpc>
              <a:spcBef>
                <a:spcPct val="0"/>
              </a:spcBef>
              <a:spcAft>
                <a:spcPct val="0"/>
              </a:spcAft>
              <a:buClrTx/>
              <a:buSzTx/>
              <a:buNone/>
            </a:pPr>
            <a:r>
              <a:rPr lang="en-US" altLang="en-US" dirty="0">
                <a:solidFill>
                  <a:schemeClr val="tx1"/>
                </a:solidFill>
                <a:latin typeface="Arial" panose="020B0604020202020204" pitchFamily="34" charset="0"/>
              </a:rPr>
              <a:t>He </a:t>
            </a:r>
            <a:r>
              <a:rPr lang="en-US" altLang="en-US" dirty="0" smtClean="0">
                <a:solidFill>
                  <a:schemeClr val="tx1"/>
                </a:solidFill>
                <a:latin typeface="Arial" panose="020B0604020202020204" pitchFamily="34" charset="0"/>
              </a:rPr>
              <a:t>summarized </a:t>
            </a:r>
            <a:r>
              <a:rPr lang="en-US" altLang="en-US" dirty="0">
                <a:solidFill>
                  <a:schemeClr val="tx1"/>
                </a:solidFill>
                <a:latin typeface="Arial" panose="020B0604020202020204" pitchFamily="34" charset="0"/>
              </a:rPr>
              <a:t>his own views</a:t>
            </a:r>
            <a:r>
              <a:rPr lang="en-US" altLang="en-US" dirty="0" smtClean="0">
                <a:solidFill>
                  <a:schemeClr val="tx1"/>
                </a:solidFill>
                <a:latin typeface="Arial" panose="020B0604020202020204" pitchFamily="34" charset="0"/>
              </a:rPr>
              <a:t>:</a:t>
            </a:r>
          </a:p>
          <a:p>
            <a:pPr marL="0" lvl="0" indent="0" eaLnBrk="0" fontAlgn="base" hangingPunct="0">
              <a:lnSpc>
                <a:spcPct val="100000"/>
              </a:lnSpc>
              <a:spcBef>
                <a:spcPct val="0"/>
              </a:spcBef>
              <a:spcAft>
                <a:spcPct val="0"/>
              </a:spcAft>
              <a:buClrTx/>
              <a:buSzTx/>
              <a:buNone/>
            </a:pPr>
            <a:endParaRPr lang="en-US" altLang="en-US"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en-US" altLang="en-US" dirty="0" smtClean="0">
                <a:solidFill>
                  <a:schemeClr val="tx1"/>
                </a:solidFill>
                <a:latin typeface="Arial" panose="020B0604020202020204" pitchFamily="34" charset="0"/>
              </a:rPr>
              <a:t>“Many </a:t>
            </a:r>
            <a:r>
              <a:rPr lang="en-US" altLang="en-US" dirty="0">
                <a:solidFill>
                  <a:schemeClr val="tx1"/>
                </a:solidFill>
                <a:latin typeface="Arial" panose="020B0604020202020204" pitchFamily="34" charset="0"/>
              </a:rPr>
              <a:t>have said of Alchemy, that it is for the making of </a:t>
            </a:r>
            <a:r>
              <a:rPr lang="en-US" altLang="en-US" dirty="0">
                <a:solidFill>
                  <a:schemeClr val="tx1"/>
                </a:solidFill>
                <a:latin typeface="Arial" panose="020B0604020202020204" pitchFamily="34" charset="0"/>
                <a:hlinkClick r:id="rId2" tooltip="Gold"/>
              </a:rPr>
              <a:t>gold</a:t>
            </a:r>
            <a:r>
              <a:rPr lang="en-US" altLang="en-US" dirty="0">
                <a:solidFill>
                  <a:schemeClr val="tx1"/>
                </a:solidFill>
                <a:latin typeface="Arial" panose="020B0604020202020204" pitchFamily="34" charset="0"/>
              </a:rPr>
              <a:t> and </a:t>
            </a:r>
            <a:r>
              <a:rPr lang="en-US" altLang="en-US" dirty="0">
                <a:solidFill>
                  <a:schemeClr val="tx1"/>
                </a:solidFill>
                <a:latin typeface="Arial" panose="020B0604020202020204" pitchFamily="34" charset="0"/>
                <a:hlinkClick r:id="rId3" tooltip="Silver"/>
              </a:rPr>
              <a:t>silver</a:t>
            </a:r>
            <a:r>
              <a:rPr lang="en-US" altLang="en-US" dirty="0">
                <a:solidFill>
                  <a:schemeClr val="tx1"/>
                </a:solidFill>
                <a:latin typeface="Arial" panose="020B0604020202020204" pitchFamily="34" charset="0"/>
              </a:rPr>
              <a:t>. For me such is not the aim, but to consider only what virtue and power may lie in </a:t>
            </a:r>
            <a:r>
              <a:rPr lang="en-US" altLang="en-US" dirty="0" smtClean="0">
                <a:solidFill>
                  <a:schemeClr val="tx1"/>
                </a:solidFill>
                <a:latin typeface="Arial" panose="020B0604020202020204" pitchFamily="34" charset="0"/>
              </a:rPr>
              <a:t>medicines”</a:t>
            </a:r>
            <a:endParaRPr lang="en-US" altLang="en-US" sz="6000" dirty="0">
              <a:solidFill>
                <a:schemeClr val="tx1"/>
              </a:solidFill>
              <a:latin typeface="Arial" panose="020B0604020202020204" pitchFamily="34" charset="0"/>
            </a:endParaRPr>
          </a:p>
          <a:p>
            <a:endParaRPr lang="en-US" dirty="0"/>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endParaRPr lang="en-US"/>
          </a:p>
        </p:txBody>
      </p:sp>
      <p:sp>
        <p:nvSpPr>
          <p:cNvPr id="5"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97127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Made his contributions in quantitative chemistry while working on his gas laws ( Boyles </a:t>
            </a:r>
            <a:r>
              <a:rPr lang="en-US" sz="2800" dirty="0"/>
              <a:t>law ) </a:t>
            </a:r>
            <a:endParaRPr lang="en-US" sz="2800" dirty="0" smtClean="0"/>
          </a:p>
          <a:p>
            <a:endParaRPr lang="en-US" sz="2800" dirty="0"/>
          </a:p>
          <a:p>
            <a:r>
              <a:rPr lang="en-US" sz="2800" dirty="0" smtClean="0"/>
              <a:t>Boyle </a:t>
            </a:r>
            <a:r>
              <a:rPr lang="en-US" sz="2800" dirty="0"/>
              <a:t>was an </a:t>
            </a:r>
            <a:r>
              <a:rPr lang="en-US" sz="2800" dirty="0" smtClean="0">
                <a:hlinkClick r:id="rId2" tooltip="Alchemy"/>
              </a:rPr>
              <a:t>alchemist</a:t>
            </a:r>
            <a:r>
              <a:rPr lang="en-US" sz="2800" dirty="0" smtClean="0"/>
              <a:t>; </a:t>
            </a:r>
            <a:r>
              <a:rPr lang="en-US" sz="2800" dirty="0"/>
              <a:t>and believing the </a:t>
            </a:r>
            <a:r>
              <a:rPr lang="en-US" sz="2800" dirty="0">
                <a:hlinkClick r:id="rId3" tooltip="wikt:Transmutation"/>
              </a:rPr>
              <a:t>transmutation</a:t>
            </a:r>
            <a:r>
              <a:rPr lang="en-US" sz="2800" dirty="0"/>
              <a:t> of metals to be a possibility, he carried out experiments in the hope of achieving it;</a:t>
            </a:r>
            <a:endParaRPr lang="en-US" sz="2800" dirty="0" smtClean="0"/>
          </a:p>
          <a:p>
            <a:endParaRPr lang="en-US" sz="2800" dirty="0"/>
          </a:p>
          <a:p>
            <a:endParaRPr lang="en-US" dirty="0"/>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r>
              <a:rPr lang="en-US" dirty="0" smtClean="0"/>
              <a:t>Robert Boyle (1627-1691)</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4419600"/>
            <a:ext cx="2019300" cy="2266950"/>
          </a:xfrm>
          <a:prstGeom prst="rect">
            <a:avLst/>
          </a:prstGeom>
        </p:spPr>
      </p:pic>
    </p:spTree>
    <p:extLst>
      <p:ext uri="{BB962C8B-B14F-4D97-AF65-F5344CB8AC3E}">
        <p14:creationId xmlns:p14="http://schemas.microsoft.com/office/powerpoint/2010/main" val="31515651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altLang="en-US">
                <a:latin typeface="Flat Brush" pitchFamily="2" charset="0"/>
              </a:rPr>
              <a:t>Atomos: Not to Be Cut</a:t>
            </a:r>
          </a:p>
        </p:txBody>
      </p:sp>
      <p:sp>
        <p:nvSpPr>
          <p:cNvPr id="4099" name="Rectangle 3"/>
          <p:cNvSpPr>
            <a:spLocks noGrp="1" noChangeArrowheads="1"/>
          </p:cNvSpPr>
          <p:nvPr>
            <p:ph type="subTitle" idx="1"/>
          </p:nvPr>
        </p:nvSpPr>
        <p:spPr>
          <a:xfrm>
            <a:off x="3904800" y="2090399"/>
            <a:ext cx="5239200" cy="1752600"/>
          </a:xfrm>
        </p:spPr>
        <p:txBody>
          <a:bodyPr/>
          <a:lstStyle/>
          <a:p>
            <a:r>
              <a:rPr lang="en-US" altLang="en-US" dirty="0"/>
              <a:t>The History of </a:t>
            </a:r>
            <a:r>
              <a:rPr lang="en-US" altLang="en-US" dirty="0" smtClean="0"/>
              <a:t> the  Atom and the Atomic </a:t>
            </a:r>
            <a:r>
              <a:rPr lang="en-US" altLang="en-US" dirty="0"/>
              <a:t>Theory</a:t>
            </a:r>
          </a:p>
        </p:txBody>
      </p:sp>
    </p:spTree>
    <p:extLst>
      <p:ext uri="{BB962C8B-B14F-4D97-AF65-F5344CB8AC3E}">
        <p14:creationId xmlns:p14="http://schemas.microsoft.com/office/powerpoint/2010/main" val="6856850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latin typeface="Times New Roman" panose="02020603050405020304" pitchFamily="18" charset="0"/>
                <a:cs typeface="Times New Roman" panose="02020603050405020304" pitchFamily="18" charset="0"/>
              </a:rPr>
              <a:t>Discovered oxygen gas and called it </a:t>
            </a:r>
          </a:p>
          <a:p>
            <a:r>
              <a:rPr lang="en-US" sz="3600" dirty="0" err="1" smtClean="0">
                <a:latin typeface="Times New Roman" panose="02020603050405020304" pitchFamily="18" charset="0"/>
                <a:cs typeface="Times New Roman" panose="02020603050405020304" pitchFamily="18" charset="0"/>
              </a:rPr>
              <a:t>dephlogisticated</a:t>
            </a:r>
            <a:r>
              <a:rPr lang="en-US" sz="3600" dirty="0" smtClean="0">
                <a:latin typeface="Times New Roman" panose="02020603050405020304" pitchFamily="18" charset="0"/>
                <a:cs typeface="Times New Roman" panose="02020603050405020304" pitchFamily="18" charset="0"/>
              </a:rPr>
              <a:t> air</a:t>
            </a:r>
            <a:endParaRPr lang="en-US" sz="36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r>
              <a:rPr lang="en-US" dirty="0" smtClean="0"/>
              <a:t>Joseph Priestly: (1733-1804)</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971799"/>
            <a:ext cx="2819400" cy="3730283"/>
          </a:xfrm>
          <a:prstGeom prst="rect">
            <a:avLst/>
          </a:prstGeom>
        </p:spPr>
      </p:pic>
      <p:pic>
        <p:nvPicPr>
          <p:cNvPr id="7170" name="Picture 2" descr="http://twistedphysics.typepad.com/.a/6a00d8341c9c1053ef0133f23943d0970b-p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473107"/>
            <a:ext cx="571500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4474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Suggested that a substance called </a:t>
            </a:r>
            <a:r>
              <a:rPr lang="en-US" sz="2800" b="1" u="sng" dirty="0" smtClean="0"/>
              <a:t>phlogiston</a:t>
            </a:r>
            <a:r>
              <a:rPr lang="en-US" sz="2800" dirty="0" smtClean="0"/>
              <a:t> flowed out of burning material, and when the air became saturated with it, the material would stop burning</a:t>
            </a:r>
            <a:endParaRPr lang="en-US" sz="2800" dirty="0"/>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r>
              <a:rPr lang="en-US" dirty="0" smtClean="0"/>
              <a:t>Georg Stahl: (1660-1734)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3453148"/>
            <a:ext cx="2766060" cy="3390900"/>
          </a:xfrm>
          <a:prstGeom prst="rect">
            <a:avLst/>
          </a:prstGeom>
        </p:spPr>
      </p:pic>
    </p:spTree>
    <p:extLst>
      <p:ext uri="{BB962C8B-B14F-4D97-AF65-F5344CB8AC3E}">
        <p14:creationId xmlns:p14="http://schemas.microsoft.com/office/powerpoint/2010/main" val="39379600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86200" y="1371601"/>
            <a:ext cx="4495800" cy="838200"/>
          </a:xfrm>
        </p:spPr>
        <p:txBody>
          <a:bodyPr/>
          <a:lstStyle/>
          <a:p>
            <a:r>
              <a:rPr lang="en-US" dirty="0" smtClean="0"/>
              <a:t>Fundamental Chemical laws</a:t>
            </a:r>
            <a:endParaRPr lang="en-US" dirty="0"/>
          </a:p>
        </p:txBody>
      </p:sp>
      <p:sp>
        <p:nvSpPr>
          <p:cNvPr id="6" name="Subtitle 5"/>
          <p:cNvSpPr>
            <a:spLocks noGrp="1"/>
          </p:cNvSpPr>
          <p:nvPr>
            <p:ph type="subTitle" idx="1"/>
          </p:nvPr>
        </p:nvSpPr>
        <p:spPr>
          <a:xfrm>
            <a:off x="1981200" y="2590800"/>
            <a:ext cx="7753800" cy="1752600"/>
          </a:xfrm>
        </p:spPr>
        <p:txBody>
          <a:bodyPr/>
          <a:lstStyle/>
          <a:p>
            <a:endParaRPr lang="en-US"/>
          </a:p>
        </p:txBody>
      </p:sp>
    </p:spTree>
    <p:extLst>
      <p:ext uri="{BB962C8B-B14F-4D97-AF65-F5344CB8AC3E}">
        <p14:creationId xmlns:p14="http://schemas.microsoft.com/office/powerpoint/2010/main" val="9802760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Developed by Antoine </a:t>
            </a:r>
            <a:r>
              <a:rPr lang="en-US" sz="2800" dirty="0" err="1" smtClean="0"/>
              <a:t>Lavosier</a:t>
            </a:r>
            <a:r>
              <a:rPr lang="en-US" sz="2800" dirty="0" smtClean="0"/>
              <a:t> ( French </a:t>
            </a:r>
            <a:r>
              <a:rPr lang="en-US" sz="2800" dirty="0"/>
              <a:t>chemist) considered to be the "</a:t>
            </a:r>
            <a:r>
              <a:rPr lang="en-US" sz="2800" dirty="0">
                <a:hlinkClick r:id="rId2" tooltip="List of people considered father or mother of a scientific field"/>
              </a:rPr>
              <a:t>Father of Modern </a:t>
            </a:r>
            <a:r>
              <a:rPr lang="en-US" sz="2800" dirty="0" smtClean="0">
                <a:hlinkClick r:id="rId2" tooltip="List of people considered father or mother of a scientific field"/>
              </a:rPr>
              <a:t>Chemistry</a:t>
            </a:r>
            <a:r>
              <a:rPr lang="en-US" sz="2800" dirty="0" smtClean="0"/>
              <a:t>.</a:t>
            </a:r>
          </a:p>
          <a:p>
            <a:endParaRPr lang="en-US" sz="2800" dirty="0"/>
          </a:p>
          <a:p>
            <a:r>
              <a:rPr lang="en-US" sz="2800" dirty="0" smtClean="0"/>
              <a:t>States that matter is neither created nor destroyed by ordinary chemical means</a:t>
            </a:r>
            <a:endParaRPr lang="en-US" sz="2800" dirty="0"/>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r>
              <a:rPr lang="en-US" dirty="0" smtClean="0"/>
              <a:t>1. Law of conservation of mass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867793"/>
            <a:ext cx="3044699" cy="3001358"/>
          </a:xfrm>
          <a:prstGeom prst="rect">
            <a:avLst/>
          </a:prstGeom>
        </p:spPr>
      </p:pic>
    </p:spTree>
    <p:extLst>
      <p:ext uri="{BB962C8B-B14F-4D97-AF65-F5344CB8AC3E}">
        <p14:creationId xmlns:p14="http://schemas.microsoft.com/office/powerpoint/2010/main" val="30665049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Developed by Joseph Proust</a:t>
            </a:r>
          </a:p>
          <a:p>
            <a:r>
              <a:rPr lang="en-US" dirty="0" smtClean="0"/>
              <a:t>Shows that a given compound always contains exactly the same proportions of elements by weight</a:t>
            </a:r>
          </a:p>
          <a:p>
            <a:endParaRPr lang="en-US" dirty="0"/>
          </a:p>
          <a:p>
            <a:r>
              <a:rPr lang="en-US" dirty="0" smtClean="0"/>
              <a:t>example</a:t>
            </a:r>
            <a:r>
              <a:rPr lang="en-US" dirty="0"/>
              <a:t>, </a:t>
            </a:r>
            <a:r>
              <a:rPr lang="en-US" dirty="0">
                <a:hlinkClick r:id="rId2" tooltip="Oxygen"/>
              </a:rPr>
              <a:t>oxygen</a:t>
            </a:r>
            <a:r>
              <a:rPr lang="en-US" dirty="0"/>
              <a:t> makes up about </a:t>
            </a:r>
            <a:r>
              <a:rPr lang="en-US" baseline="30000" dirty="0"/>
              <a:t>8</a:t>
            </a:r>
            <a:r>
              <a:rPr lang="en-US" dirty="0"/>
              <a:t>/</a:t>
            </a:r>
            <a:r>
              <a:rPr lang="en-US" baseline="-25000" dirty="0"/>
              <a:t>9</a:t>
            </a:r>
            <a:r>
              <a:rPr lang="en-US" dirty="0"/>
              <a:t> of the mass of any sample of pure </a:t>
            </a:r>
            <a:r>
              <a:rPr lang="en-US" dirty="0">
                <a:hlinkClick r:id="rId3" tooltip="Water"/>
              </a:rPr>
              <a:t>water</a:t>
            </a:r>
            <a:r>
              <a:rPr lang="en-US" dirty="0"/>
              <a:t>, while </a:t>
            </a:r>
            <a:r>
              <a:rPr lang="en-US" dirty="0">
                <a:hlinkClick r:id="rId4" tooltip="Hydrogen"/>
              </a:rPr>
              <a:t>hydrogen</a:t>
            </a:r>
            <a:r>
              <a:rPr lang="en-US" dirty="0"/>
              <a:t> makes up the remaining </a:t>
            </a:r>
            <a:r>
              <a:rPr lang="en-US" baseline="30000" dirty="0"/>
              <a:t>1</a:t>
            </a:r>
            <a:r>
              <a:rPr lang="en-US" dirty="0"/>
              <a:t>/</a:t>
            </a:r>
            <a:r>
              <a:rPr lang="en-US" baseline="-25000" dirty="0"/>
              <a:t>9</a:t>
            </a:r>
            <a:r>
              <a:rPr lang="en-US" dirty="0"/>
              <a:t> of the </a:t>
            </a:r>
            <a:r>
              <a:rPr lang="en-US" dirty="0" smtClean="0"/>
              <a:t>mass</a:t>
            </a:r>
          </a:p>
          <a:p>
            <a:endParaRPr lang="en-US" dirty="0"/>
          </a:p>
          <a:p>
            <a:r>
              <a:rPr lang="en-US" dirty="0" smtClean="0"/>
              <a:t>This law along with the law of multiple proportions is the backbone of </a:t>
            </a:r>
            <a:r>
              <a:rPr lang="en-US" dirty="0" err="1" smtClean="0"/>
              <a:t>stoicheometry</a:t>
            </a:r>
            <a:r>
              <a:rPr lang="en-US" dirty="0" smtClean="0"/>
              <a:t> </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itle 3"/>
          <p:cNvSpPr>
            <a:spLocks noGrp="1"/>
          </p:cNvSpPr>
          <p:nvPr>
            <p:ph type="title"/>
          </p:nvPr>
        </p:nvSpPr>
        <p:spPr/>
        <p:txBody>
          <a:bodyPr/>
          <a:lstStyle/>
          <a:p>
            <a:r>
              <a:rPr lang="en-US" dirty="0" smtClean="0"/>
              <a:t>2.  Law of definite proportion</a:t>
            </a:r>
            <a:endParaRPr lang="en-US"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2791" y="241940"/>
            <a:ext cx="1676400" cy="2166591"/>
          </a:xfrm>
          <a:prstGeom prst="rect">
            <a:avLst/>
          </a:prstGeom>
        </p:spPr>
      </p:pic>
    </p:spTree>
    <p:extLst>
      <p:ext uri="{BB962C8B-B14F-4D97-AF65-F5344CB8AC3E}">
        <p14:creationId xmlns:p14="http://schemas.microsoft.com/office/powerpoint/2010/main" val="21912486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Developed by John Dalton</a:t>
            </a:r>
          </a:p>
          <a:p>
            <a:endParaRPr lang="en-US" dirty="0"/>
          </a:p>
          <a:p>
            <a:r>
              <a:rPr lang="en-US" dirty="0" smtClean="0"/>
              <a:t>States that if 2 or more different compounds are composed of the same 2 elements, the masses of the 2</a:t>
            </a:r>
            <a:r>
              <a:rPr lang="en-US" baseline="30000" dirty="0" smtClean="0"/>
              <a:t>nd</a:t>
            </a:r>
            <a:r>
              <a:rPr lang="en-US" dirty="0" smtClean="0"/>
              <a:t> element combined with a certain mass of the 1</a:t>
            </a:r>
            <a:r>
              <a:rPr lang="en-US" baseline="30000" dirty="0" smtClean="0"/>
              <a:t>st</a:t>
            </a:r>
            <a:r>
              <a:rPr lang="en-US" dirty="0" smtClean="0"/>
              <a:t> element can e expressed as a ratio of small whole numbers</a:t>
            </a:r>
          </a:p>
          <a:p>
            <a:endParaRPr lang="en-US" dirty="0"/>
          </a:p>
          <a:p>
            <a:r>
              <a:rPr lang="en-US" dirty="0" smtClean="0"/>
              <a:t>Example H</a:t>
            </a:r>
            <a:r>
              <a:rPr lang="en-US" baseline="-25000" dirty="0" smtClean="0"/>
              <a:t>2</a:t>
            </a:r>
            <a:r>
              <a:rPr lang="en-US" dirty="0" smtClean="0"/>
              <a:t>0 and H</a:t>
            </a:r>
            <a:r>
              <a:rPr lang="en-US" baseline="-25000" dirty="0" smtClean="0"/>
              <a:t>2</a:t>
            </a:r>
            <a:r>
              <a:rPr lang="en-US" dirty="0" smtClean="0"/>
              <a:t>O</a:t>
            </a:r>
            <a:r>
              <a:rPr lang="en-US" baseline="-25000" dirty="0" smtClean="0"/>
              <a:t>2</a:t>
            </a:r>
            <a:endParaRPr lang="en-US" baseline="-25000" dirty="0"/>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r>
              <a:rPr lang="en-US" dirty="0" smtClean="0"/>
              <a:t>3.  Law of multiple proportions</a:t>
            </a:r>
            <a:endParaRPr lang="en-US" dirty="0"/>
          </a:p>
        </p:txBody>
      </p:sp>
    </p:spTree>
    <p:extLst>
      <p:ext uri="{BB962C8B-B14F-4D97-AF65-F5344CB8AC3E}">
        <p14:creationId xmlns:p14="http://schemas.microsoft.com/office/powerpoint/2010/main" val="42520474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Autofit/>
          </a:bodyPr>
          <a:lstStyle/>
          <a:p>
            <a:r>
              <a:rPr lang="en-US" sz="6000" b="1" dirty="0" smtClean="0">
                <a:solidFill>
                  <a:schemeClr val="tx1"/>
                </a:solidFill>
              </a:rPr>
              <a:t>Dalton’s Atomic Theory of Atoms</a:t>
            </a:r>
            <a:endParaRPr lang="en-US" sz="6000" b="1"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 y="-159609"/>
            <a:ext cx="9058940" cy="7170009"/>
          </a:xfrm>
          <a:prstGeom prst="rect">
            <a:avLst/>
          </a:prstGeom>
        </p:spPr>
      </p:pic>
    </p:spTree>
    <p:extLst>
      <p:ext uri="{BB962C8B-B14F-4D97-AF65-F5344CB8AC3E}">
        <p14:creationId xmlns:p14="http://schemas.microsoft.com/office/powerpoint/2010/main" val="10217494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Dalton’s Model</a:t>
            </a:r>
          </a:p>
        </p:txBody>
      </p:sp>
      <p:sp>
        <p:nvSpPr>
          <p:cNvPr id="15363" name="Rectangle 3"/>
          <p:cNvSpPr>
            <a:spLocks noGrp="1" noChangeArrowheads="1"/>
          </p:cNvSpPr>
          <p:nvPr>
            <p:ph type="body" sz="half" idx="1"/>
          </p:nvPr>
        </p:nvSpPr>
        <p:spPr>
          <a:xfrm>
            <a:off x="457200" y="1600200"/>
            <a:ext cx="4033838" cy="4530725"/>
          </a:xfrm>
        </p:spPr>
        <p:txBody>
          <a:bodyPr>
            <a:normAutofit lnSpcReduction="10000"/>
          </a:bodyPr>
          <a:lstStyle/>
          <a:p>
            <a:r>
              <a:rPr lang="en-US" altLang="en-US"/>
              <a:t>In the early 1800s, the English Chemist John </a:t>
            </a:r>
            <a:r>
              <a:rPr lang="en-US" altLang="en-US" u="sng"/>
              <a:t>Dalton </a:t>
            </a:r>
            <a:r>
              <a:rPr lang="en-US" altLang="en-US"/>
              <a:t>performed a number of experiments that eventually led to the acceptance of the idea of atoms.</a:t>
            </a:r>
          </a:p>
        </p:txBody>
      </p:sp>
      <p:pic>
        <p:nvPicPr>
          <p:cNvPr id="15364" name="Picture 4" descr="dalton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1850" y="1676400"/>
            <a:ext cx="3741738" cy="403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049215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3145" y="473143"/>
            <a:ext cx="8229600" cy="1139825"/>
          </a:xfrm>
        </p:spPr>
        <p:txBody>
          <a:bodyPr/>
          <a:lstStyle/>
          <a:p>
            <a:r>
              <a:rPr lang="en-US" altLang="en-US"/>
              <a:t>Dalton’s Theory</a:t>
            </a:r>
          </a:p>
        </p:txBody>
      </p:sp>
      <p:sp>
        <p:nvSpPr>
          <p:cNvPr id="16387" name="Rectangle 3"/>
          <p:cNvSpPr>
            <a:spLocks noGrp="1" noChangeArrowheads="1"/>
          </p:cNvSpPr>
          <p:nvPr>
            <p:ph type="body" sz="half" idx="2"/>
          </p:nvPr>
        </p:nvSpPr>
        <p:spPr>
          <a:xfrm>
            <a:off x="4572000" y="833437"/>
            <a:ext cx="4267200" cy="4800600"/>
          </a:xfrm>
        </p:spPr>
        <p:txBody>
          <a:bodyPr>
            <a:noAutofit/>
          </a:bodyPr>
          <a:lstStyle/>
          <a:p>
            <a:pPr marL="457200" indent="-457200">
              <a:buFont typeface="+mj-lt"/>
              <a:buAutoNum type="arabicPeriod"/>
            </a:pPr>
            <a:r>
              <a:rPr lang="en-US" altLang="en-US" sz="2400" dirty="0"/>
              <a:t>He deduced that all </a:t>
            </a:r>
            <a:r>
              <a:rPr lang="en-US" altLang="en-US" sz="2400" u="sng" dirty="0"/>
              <a:t>elements</a:t>
            </a:r>
            <a:r>
              <a:rPr lang="en-US" altLang="en-US" sz="2400" dirty="0"/>
              <a:t> are composed of atoms. Atoms are indivisible and indestructible particles.</a:t>
            </a:r>
          </a:p>
          <a:p>
            <a:pPr marL="457200" indent="-457200">
              <a:buFont typeface="+mj-lt"/>
              <a:buAutoNum type="arabicPeriod"/>
            </a:pPr>
            <a:r>
              <a:rPr lang="en-US" altLang="en-US" sz="2400" dirty="0"/>
              <a:t>Atoms of the </a:t>
            </a:r>
            <a:r>
              <a:rPr lang="en-US" altLang="en-US" sz="2400" u="sng" dirty="0"/>
              <a:t>same</a:t>
            </a:r>
            <a:r>
              <a:rPr lang="en-US" altLang="en-US" sz="2400" dirty="0"/>
              <a:t> element are exactly alike.</a:t>
            </a:r>
          </a:p>
          <a:p>
            <a:pPr marL="457200" indent="-457200">
              <a:buFont typeface="+mj-lt"/>
              <a:buAutoNum type="arabicPeriod"/>
            </a:pPr>
            <a:r>
              <a:rPr lang="en-US" altLang="en-US" sz="2400" dirty="0"/>
              <a:t>Atoms of </a:t>
            </a:r>
            <a:r>
              <a:rPr lang="en-US" altLang="en-US" sz="2400" u="sng" dirty="0"/>
              <a:t>different</a:t>
            </a:r>
            <a:r>
              <a:rPr lang="en-US" altLang="en-US" sz="2400" dirty="0"/>
              <a:t> elements are </a:t>
            </a:r>
            <a:r>
              <a:rPr lang="en-US" altLang="en-US" sz="2400" u="sng" dirty="0"/>
              <a:t>different</a:t>
            </a:r>
            <a:r>
              <a:rPr lang="en-US" altLang="en-US" sz="2400" dirty="0"/>
              <a:t>.</a:t>
            </a:r>
          </a:p>
          <a:p>
            <a:pPr marL="457200" indent="-457200">
              <a:buFont typeface="+mj-lt"/>
              <a:buAutoNum type="arabicPeriod"/>
            </a:pPr>
            <a:r>
              <a:rPr lang="en-US" altLang="en-US" sz="2400" u="sng" dirty="0"/>
              <a:t>Compounds</a:t>
            </a:r>
            <a:r>
              <a:rPr lang="en-US" altLang="en-US" sz="2400" dirty="0"/>
              <a:t> are formed by the joining of atoms of two or more elements.</a:t>
            </a:r>
          </a:p>
        </p:txBody>
      </p:sp>
      <p:pic>
        <p:nvPicPr>
          <p:cNvPr id="16388" name="Picture 4" descr="greek model"/>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676400"/>
            <a:ext cx="4086225" cy="3114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364652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u="sng"/>
              <a:t>.</a:t>
            </a:r>
          </a:p>
        </p:txBody>
      </p:sp>
      <p:sp>
        <p:nvSpPr>
          <p:cNvPr id="17411" name="Rectangle 3"/>
          <p:cNvSpPr>
            <a:spLocks noGrp="1" noChangeArrowheads="1"/>
          </p:cNvSpPr>
          <p:nvPr>
            <p:ph type="body" sz="half" idx="1"/>
          </p:nvPr>
        </p:nvSpPr>
        <p:spPr>
          <a:xfrm>
            <a:off x="457200" y="1600200"/>
            <a:ext cx="4033838" cy="4530725"/>
          </a:xfrm>
        </p:spPr>
        <p:txBody>
          <a:bodyPr/>
          <a:lstStyle/>
          <a:p>
            <a:r>
              <a:rPr lang="en-US" altLang="en-US" sz="4400" i="1"/>
              <a:t>This theory became one of the </a:t>
            </a:r>
            <a:r>
              <a:rPr lang="en-US" altLang="en-US" sz="4400" i="1" u="sng"/>
              <a:t>foundations of modern chemistry.</a:t>
            </a:r>
          </a:p>
        </p:txBody>
      </p:sp>
      <p:pic>
        <p:nvPicPr>
          <p:cNvPr id="17412" name="Picture 4" descr="j0205403"/>
          <p:cNvPicPr>
            <a:picLocks noGrp="1" noChangeAspect="1" noChangeArrowheads="1" noCrop="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572000" y="2209800"/>
            <a:ext cx="4033838" cy="3295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356272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Atomic Models</a:t>
            </a:r>
          </a:p>
        </p:txBody>
      </p:sp>
      <p:sp>
        <p:nvSpPr>
          <p:cNvPr id="5123" name="Rectangle 3"/>
          <p:cNvSpPr>
            <a:spLocks noGrp="1" noChangeArrowheads="1"/>
          </p:cNvSpPr>
          <p:nvPr>
            <p:ph type="body" sz="half" idx="1"/>
          </p:nvPr>
        </p:nvSpPr>
        <p:spPr>
          <a:xfrm>
            <a:off x="457200" y="1600200"/>
            <a:ext cx="4033838" cy="4530725"/>
          </a:xfrm>
        </p:spPr>
        <p:txBody>
          <a:bodyPr/>
          <a:lstStyle/>
          <a:p>
            <a:pPr>
              <a:lnSpc>
                <a:spcPct val="80000"/>
              </a:lnSpc>
            </a:pPr>
            <a:r>
              <a:rPr lang="en-US" altLang="en-US" sz="2800" dirty="0"/>
              <a:t>This model of the atom may look familiar to you. This is </a:t>
            </a:r>
            <a:r>
              <a:rPr lang="en-US" altLang="en-US" sz="2800" b="1" u="sng" dirty="0"/>
              <a:t>the Bohr model</a:t>
            </a:r>
            <a:r>
              <a:rPr lang="en-US" altLang="en-US" sz="2800" dirty="0"/>
              <a:t>. In this model, the nucleus is orbited by electrons, which are  in different energy levels. </a:t>
            </a:r>
          </a:p>
          <a:p>
            <a:pPr lvl="1">
              <a:lnSpc>
                <a:spcPct val="90000"/>
              </a:lnSpc>
            </a:pPr>
            <a:r>
              <a:rPr lang="en-US" altLang="en-US" sz="1800" dirty="0"/>
              <a:t>A model uses familiar ideas to explain unfamiliar facts observed in nature.</a:t>
            </a:r>
          </a:p>
          <a:p>
            <a:pPr lvl="2">
              <a:lnSpc>
                <a:spcPct val="90000"/>
              </a:lnSpc>
            </a:pPr>
            <a:r>
              <a:rPr lang="en-US" altLang="en-US" sz="1500" dirty="0"/>
              <a:t>A model can be changed as new information is collected.</a:t>
            </a:r>
          </a:p>
          <a:p>
            <a:pPr>
              <a:lnSpc>
                <a:spcPct val="80000"/>
              </a:lnSpc>
            </a:pPr>
            <a:endParaRPr lang="en-US" altLang="en-US" sz="1000" dirty="0"/>
          </a:p>
        </p:txBody>
      </p:sp>
      <p:pic>
        <p:nvPicPr>
          <p:cNvPr id="5124" name="Picture 4" descr="elecato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752600"/>
            <a:ext cx="4191000" cy="3963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889615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Discovery of the Atomic Nucleus</a:t>
            </a:r>
            <a:endParaRPr lang="en-US" dirty="0"/>
          </a:p>
        </p:txBody>
      </p:sp>
      <p:sp>
        <p:nvSpPr>
          <p:cNvPr id="7" name="Text Placeholder 6"/>
          <p:cNvSpPr>
            <a:spLocks noGrp="1"/>
          </p:cNvSpPr>
          <p:nvPr>
            <p:ph type="body" idx="1"/>
          </p:nvPr>
        </p:nvSpPr>
        <p:spPr/>
        <p:txBody>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3552825"/>
            <a:ext cx="3675888" cy="3675888"/>
          </a:xfrm>
          <a:prstGeom prst="rect">
            <a:avLst/>
          </a:prstGeom>
        </p:spPr>
      </p:pic>
    </p:spTree>
    <p:extLst>
      <p:ext uri="{BB962C8B-B14F-4D97-AF65-F5344CB8AC3E}">
        <p14:creationId xmlns:p14="http://schemas.microsoft.com/office/powerpoint/2010/main" val="2620418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Thomson’s Plum Pudding Model</a:t>
            </a:r>
          </a:p>
        </p:txBody>
      </p:sp>
      <p:pic>
        <p:nvPicPr>
          <p:cNvPr id="18435" name="Picture 3" descr="jjthom"/>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182688" y="1752600"/>
            <a:ext cx="2886075" cy="3355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Rectangle 4"/>
          <p:cNvSpPr>
            <a:spLocks noGrp="1" noChangeArrowheads="1"/>
          </p:cNvSpPr>
          <p:nvPr>
            <p:ph type="body" sz="half" idx="2"/>
          </p:nvPr>
        </p:nvSpPr>
        <p:spPr>
          <a:xfrm>
            <a:off x="4652963" y="1600200"/>
            <a:ext cx="4033837" cy="4530725"/>
          </a:xfrm>
        </p:spPr>
        <p:txBody>
          <a:bodyPr/>
          <a:lstStyle/>
          <a:p>
            <a:r>
              <a:rPr lang="en-US" altLang="en-US" sz="3600"/>
              <a:t>In </a:t>
            </a:r>
            <a:r>
              <a:rPr lang="en-US" altLang="en-US" sz="3600" u="sng"/>
              <a:t>1897</a:t>
            </a:r>
            <a:r>
              <a:rPr lang="en-US" altLang="en-US" sz="3600"/>
              <a:t>, the English scientist J.J. Thomson provided the first hint that an atom is made of even </a:t>
            </a:r>
            <a:r>
              <a:rPr lang="en-US" altLang="en-US" sz="3600" u="sng"/>
              <a:t>smaller</a:t>
            </a:r>
            <a:r>
              <a:rPr lang="en-US" altLang="en-US" sz="3600"/>
              <a:t> particles.</a:t>
            </a:r>
          </a:p>
        </p:txBody>
      </p:sp>
    </p:spTree>
    <p:extLst>
      <p:ext uri="{BB962C8B-B14F-4D97-AF65-F5344CB8AC3E}">
        <p14:creationId xmlns:p14="http://schemas.microsoft.com/office/powerpoint/2010/main" val="39963806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Thomson Model</a:t>
            </a:r>
          </a:p>
        </p:txBody>
      </p:sp>
      <p:sp>
        <p:nvSpPr>
          <p:cNvPr id="19459" name="Rectangle 3"/>
          <p:cNvSpPr>
            <a:spLocks noGrp="1" noChangeArrowheads="1"/>
          </p:cNvSpPr>
          <p:nvPr>
            <p:ph type="body" sz="half" idx="1"/>
          </p:nvPr>
        </p:nvSpPr>
        <p:spPr>
          <a:xfrm>
            <a:off x="457200" y="1600200"/>
            <a:ext cx="4033838" cy="4530725"/>
          </a:xfrm>
        </p:spPr>
        <p:txBody>
          <a:bodyPr>
            <a:normAutofit fontScale="92500" lnSpcReduction="10000"/>
          </a:bodyPr>
          <a:lstStyle/>
          <a:p>
            <a:pPr>
              <a:lnSpc>
                <a:spcPct val="80000"/>
              </a:lnSpc>
            </a:pPr>
            <a:r>
              <a:rPr lang="en-US" altLang="en-US"/>
              <a:t>He proposed a model of the atom that is sometimes called the “</a:t>
            </a:r>
            <a:r>
              <a:rPr lang="en-US" altLang="en-US" u="sng"/>
              <a:t>Plum</a:t>
            </a:r>
            <a:r>
              <a:rPr lang="en-US" altLang="en-US"/>
              <a:t> </a:t>
            </a:r>
            <a:r>
              <a:rPr lang="en-US" altLang="en-US" u="sng"/>
              <a:t>Pudding</a:t>
            </a:r>
            <a:r>
              <a:rPr lang="en-US" altLang="en-US"/>
              <a:t>” model. </a:t>
            </a:r>
          </a:p>
          <a:p>
            <a:pPr>
              <a:lnSpc>
                <a:spcPct val="80000"/>
              </a:lnSpc>
            </a:pPr>
            <a:r>
              <a:rPr lang="en-US" altLang="en-US"/>
              <a:t>Atoms were made from a  positively </a:t>
            </a:r>
            <a:r>
              <a:rPr lang="en-US" altLang="en-US" u="sng"/>
              <a:t>charged</a:t>
            </a:r>
            <a:r>
              <a:rPr lang="en-US" altLang="en-US"/>
              <a:t> </a:t>
            </a:r>
            <a:r>
              <a:rPr lang="en-US" altLang="en-US" u="sng"/>
              <a:t>substance</a:t>
            </a:r>
            <a:r>
              <a:rPr lang="en-US" altLang="en-US"/>
              <a:t> with negatively  charged electrons </a:t>
            </a:r>
            <a:r>
              <a:rPr lang="en-US" altLang="en-US" u="sng"/>
              <a:t>scattered</a:t>
            </a:r>
            <a:r>
              <a:rPr lang="en-US" altLang="en-US"/>
              <a:t> about, like raisins in a pudding.</a:t>
            </a:r>
          </a:p>
          <a:p>
            <a:pPr>
              <a:lnSpc>
                <a:spcPct val="80000"/>
              </a:lnSpc>
            </a:pPr>
            <a:endParaRPr lang="en-US" altLang="en-US" sz="2000"/>
          </a:p>
        </p:txBody>
      </p:sp>
      <p:pic>
        <p:nvPicPr>
          <p:cNvPr id="19460" name="Picture 4" descr="Thomson-Model"/>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257800" y="381000"/>
            <a:ext cx="2809875" cy="3200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5" descr="j0343127"/>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5486400" y="3962400"/>
            <a:ext cx="2478088" cy="2292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277922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Thomson Model</a:t>
            </a:r>
          </a:p>
        </p:txBody>
      </p:sp>
      <p:sp>
        <p:nvSpPr>
          <p:cNvPr id="20483" name="Rectangle 3"/>
          <p:cNvSpPr>
            <a:spLocks noGrp="1" noChangeArrowheads="1"/>
          </p:cNvSpPr>
          <p:nvPr>
            <p:ph type="body" sz="half" idx="1"/>
          </p:nvPr>
        </p:nvSpPr>
        <p:spPr>
          <a:xfrm>
            <a:off x="457200" y="1600200"/>
            <a:ext cx="4033838" cy="4530725"/>
          </a:xfrm>
        </p:spPr>
        <p:txBody>
          <a:bodyPr>
            <a:normAutofit fontScale="92500" lnSpcReduction="10000"/>
          </a:bodyPr>
          <a:lstStyle/>
          <a:p>
            <a:pPr>
              <a:lnSpc>
                <a:spcPct val="80000"/>
              </a:lnSpc>
            </a:pPr>
            <a:r>
              <a:rPr lang="en-US" altLang="en-US" sz="3600"/>
              <a:t>Thomson studied the </a:t>
            </a:r>
            <a:r>
              <a:rPr lang="en-US" altLang="en-US" sz="3600" u="sng"/>
              <a:t>passage </a:t>
            </a:r>
            <a:r>
              <a:rPr lang="en-US" altLang="en-US" sz="3600"/>
              <a:t>of an electric current through a gas.</a:t>
            </a:r>
          </a:p>
          <a:p>
            <a:pPr>
              <a:lnSpc>
                <a:spcPct val="80000"/>
              </a:lnSpc>
            </a:pPr>
            <a:r>
              <a:rPr lang="en-US" altLang="en-US" sz="3600"/>
              <a:t>As the current passed through the gas, it gave off rays of </a:t>
            </a:r>
            <a:r>
              <a:rPr lang="en-US" altLang="en-US" sz="3600" u="sng"/>
              <a:t>negatively charged particles.</a:t>
            </a:r>
          </a:p>
        </p:txBody>
      </p:sp>
      <p:pic>
        <p:nvPicPr>
          <p:cNvPr id="20484" name="Picture 4" descr="cathtub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52963" y="1752600"/>
            <a:ext cx="4033837" cy="2579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180282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Thomson Model</a:t>
            </a:r>
          </a:p>
        </p:txBody>
      </p:sp>
      <p:sp>
        <p:nvSpPr>
          <p:cNvPr id="21507" name="Rectangle 3"/>
          <p:cNvSpPr>
            <a:spLocks noGrp="1" noChangeArrowheads="1"/>
          </p:cNvSpPr>
          <p:nvPr>
            <p:ph type="body" sz="half" idx="1"/>
          </p:nvPr>
        </p:nvSpPr>
        <p:spPr>
          <a:xfrm>
            <a:off x="457200" y="1600200"/>
            <a:ext cx="4033838" cy="4530725"/>
          </a:xfrm>
        </p:spPr>
        <p:txBody>
          <a:bodyPr>
            <a:normAutofit fontScale="92500"/>
          </a:bodyPr>
          <a:lstStyle/>
          <a:p>
            <a:r>
              <a:rPr lang="en-US" altLang="en-US" sz="3600"/>
              <a:t>This surprised Thomson, because the atoms of the gas were uncharged. Where had the negative charges come from?</a:t>
            </a:r>
          </a:p>
        </p:txBody>
      </p:sp>
      <p:graphicFrame>
        <p:nvGraphicFramePr>
          <p:cNvPr id="21508" name="Object 4" descr="jjthom"/>
          <p:cNvGraphicFramePr>
            <a:graphicFrameLocks noGrp="1" noChangeAspect="1"/>
          </p:cNvGraphicFramePr>
          <p:nvPr>
            <p:ph type="clipArt" sz="half" idx="2"/>
          </p:nvPr>
        </p:nvGraphicFramePr>
        <p:xfrm>
          <a:off x="4894263" y="1676400"/>
          <a:ext cx="3289300" cy="3810000"/>
        </p:xfrm>
        <a:graphic>
          <a:graphicData uri="http://schemas.openxmlformats.org/presentationml/2006/ole">
            <mc:AlternateContent xmlns:mc="http://schemas.openxmlformats.org/markup-compatibility/2006">
              <mc:Choice xmlns:v="urn:schemas-microsoft-com:vml" Requires="v">
                <p:oleObj spid="_x0000_s4104" name="Bitmap Image" r:id="rId3" imgW="2610214" imgH="3200000" progId="Paint.Picture">
                  <p:embed/>
                </p:oleObj>
              </mc:Choice>
              <mc:Fallback>
                <p:oleObj name="Bitmap Image" r:id="rId3" imgW="2610214" imgH="320000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4263" y="1676400"/>
                        <a:ext cx="32893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9" name="PubOvalCallout"/>
          <p:cNvSpPr>
            <a:spLocks noEditPoints="1" noChangeArrowheads="1"/>
          </p:cNvSpPr>
          <p:nvPr/>
        </p:nvSpPr>
        <p:spPr bwMode="auto">
          <a:xfrm>
            <a:off x="4114800" y="1066800"/>
            <a:ext cx="1828800" cy="16002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0"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1510" name="Text Box 6"/>
          <p:cNvSpPr txBox="1">
            <a:spLocks noChangeArrowheads="1"/>
          </p:cNvSpPr>
          <p:nvPr/>
        </p:nvSpPr>
        <p:spPr bwMode="auto">
          <a:xfrm>
            <a:off x="4343400" y="1219200"/>
            <a:ext cx="1295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a:solidFill>
                  <a:schemeClr val="bg1"/>
                </a:solidFill>
              </a:rPr>
              <a:t>Where did they come from?</a:t>
            </a:r>
          </a:p>
        </p:txBody>
      </p:sp>
    </p:spTree>
    <p:extLst>
      <p:ext uri="{BB962C8B-B14F-4D97-AF65-F5344CB8AC3E}">
        <p14:creationId xmlns:p14="http://schemas.microsoft.com/office/powerpoint/2010/main" val="286372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6845300" y="381000"/>
          <a:ext cx="2298700" cy="2819400"/>
        </p:xfrm>
        <a:graphic>
          <a:graphicData uri="http://schemas.openxmlformats.org/presentationml/2006/ole">
            <mc:AlternateContent xmlns:mc="http://schemas.openxmlformats.org/markup-compatibility/2006">
              <mc:Choice xmlns:v="urn:schemas-microsoft-com:vml" Requires="v">
                <p:oleObj spid="_x0000_s5136" name="Bitmap Image" r:id="rId3" imgW="2610214" imgH="3200000" progId="Paint.Picture">
                  <p:embed/>
                </p:oleObj>
              </mc:Choice>
              <mc:Fallback>
                <p:oleObj name="Bitmap Image" r:id="rId3" imgW="2610214" imgH="320000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5300" y="381000"/>
                        <a:ext cx="22987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3"/>
          <p:cNvGraphicFramePr>
            <a:graphicFrameLocks noChangeAspect="1"/>
          </p:cNvGraphicFramePr>
          <p:nvPr/>
        </p:nvGraphicFramePr>
        <p:xfrm>
          <a:off x="0" y="381000"/>
          <a:ext cx="2295525" cy="2819400"/>
        </p:xfrm>
        <a:graphic>
          <a:graphicData uri="http://schemas.openxmlformats.org/presentationml/2006/ole">
            <mc:AlternateContent xmlns:mc="http://schemas.openxmlformats.org/markup-compatibility/2006">
              <mc:Choice xmlns:v="urn:schemas-microsoft-com:vml" Requires="v">
                <p:oleObj spid="_x0000_s5137" name="Bitmap Image" r:id="rId5" imgW="2591162" imgH="3180952" progId="Paint.Picture">
                  <p:embed/>
                </p:oleObj>
              </mc:Choice>
              <mc:Fallback>
                <p:oleObj name="Bitmap Image" r:id="rId5" imgW="2591162" imgH="3180952"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1000"/>
                        <a:ext cx="22955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253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81400"/>
            <a:ext cx="2295525"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5300" y="3581400"/>
            <a:ext cx="2298700" cy="2819400"/>
          </a:xfrm>
          <a:prstGeom prst="rect">
            <a:avLst/>
          </a:prstGeom>
          <a:noFill/>
          <a:extLst>
            <a:ext uri="{909E8E84-426E-40DD-AFC4-6F175D3DCCD1}">
              <a14:hiddenFill xmlns:a14="http://schemas.microsoft.com/office/drawing/2010/main">
                <a:solidFill>
                  <a:srgbClr val="FFFFFF"/>
                </a:solidFill>
              </a14:hiddenFill>
            </a:ext>
          </a:extLst>
        </p:spPr>
      </p:pic>
      <p:sp>
        <p:nvSpPr>
          <p:cNvPr id="22534" name="Rectangle 6"/>
          <p:cNvSpPr>
            <a:spLocks noChangeArrowheads="1"/>
          </p:cNvSpPr>
          <p:nvPr/>
        </p:nvSpPr>
        <p:spPr bwMode="auto">
          <a:xfrm>
            <a:off x="2438400" y="533400"/>
            <a:ext cx="4191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000"/>
              <a:t>Thomson concluded that the negative charges came from </a:t>
            </a:r>
            <a:r>
              <a:rPr lang="en-US" altLang="en-US" sz="2000" i="1" u="sng"/>
              <a:t>within</a:t>
            </a:r>
            <a:r>
              <a:rPr lang="en-US" altLang="en-US" sz="2000"/>
              <a:t>  the atom.</a:t>
            </a:r>
          </a:p>
          <a:p>
            <a:pPr eaLnBrk="1" hangingPunct="1"/>
            <a:endParaRPr lang="en-US" altLang="en-US" sz="2000"/>
          </a:p>
          <a:p>
            <a:pPr eaLnBrk="1" hangingPunct="1"/>
            <a:r>
              <a:rPr lang="en-US" altLang="en-US" sz="2000"/>
              <a:t>A particle smaller than an atom </a:t>
            </a:r>
            <a:r>
              <a:rPr lang="en-US" altLang="en-US" sz="2000" u="sng"/>
              <a:t>had to exist</a:t>
            </a:r>
            <a:r>
              <a:rPr lang="en-US" altLang="en-US" sz="2000"/>
              <a:t>.</a:t>
            </a:r>
          </a:p>
          <a:p>
            <a:pPr eaLnBrk="1" hangingPunct="1"/>
            <a:endParaRPr lang="en-US" altLang="en-US" sz="2000"/>
          </a:p>
          <a:p>
            <a:pPr eaLnBrk="1" hangingPunct="1"/>
            <a:r>
              <a:rPr lang="en-US" altLang="en-US" sz="2000"/>
              <a:t>The atom was </a:t>
            </a:r>
            <a:r>
              <a:rPr lang="en-US" altLang="en-US" sz="2000" u="sng"/>
              <a:t>divisible!</a:t>
            </a:r>
          </a:p>
        </p:txBody>
      </p:sp>
      <p:sp>
        <p:nvSpPr>
          <p:cNvPr id="22535" name="Rectangle 7"/>
          <p:cNvSpPr>
            <a:spLocks noChangeArrowheads="1"/>
          </p:cNvSpPr>
          <p:nvPr/>
        </p:nvSpPr>
        <p:spPr bwMode="auto">
          <a:xfrm>
            <a:off x="2438400" y="3113088"/>
            <a:ext cx="4267200" cy="410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000" b="1" dirty="0"/>
              <a:t>Thomson called the negatively charged “</a:t>
            </a:r>
            <a:r>
              <a:rPr lang="en-US" altLang="en-US" sz="2000" b="1" u="sng" dirty="0"/>
              <a:t>corpuscles,</a:t>
            </a:r>
            <a:r>
              <a:rPr lang="en-US" altLang="en-US" sz="2000" b="1" dirty="0"/>
              <a:t>” today known as </a:t>
            </a:r>
            <a:r>
              <a:rPr lang="en-US" altLang="en-US" sz="2000" b="1" u="sng" dirty="0"/>
              <a:t>electrons</a:t>
            </a:r>
            <a:r>
              <a:rPr lang="en-US" altLang="en-US" sz="2000" b="1" dirty="0"/>
              <a:t>.</a:t>
            </a:r>
          </a:p>
          <a:p>
            <a:pPr eaLnBrk="1" hangingPunct="1"/>
            <a:endParaRPr lang="en-US" altLang="en-US" sz="2000" dirty="0"/>
          </a:p>
          <a:p>
            <a:pPr eaLnBrk="1" hangingPunct="1"/>
            <a:r>
              <a:rPr lang="en-US" altLang="en-US" sz="2000" dirty="0"/>
              <a:t>Since the gas was known to be neutral, having no charge, he reasoned that there must be </a:t>
            </a:r>
            <a:r>
              <a:rPr lang="en-US" altLang="en-US" sz="2000" u="sng" dirty="0"/>
              <a:t>positively</a:t>
            </a:r>
            <a:r>
              <a:rPr lang="en-US" altLang="en-US" sz="2000" dirty="0"/>
              <a:t> charged particles in the atom.</a:t>
            </a:r>
          </a:p>
          <a:p>
            <a:pPr eaLnBrk="1" hangingPunct="1"/>
            <a:endParaRPr lang="en-US" altLang="en-US" sz="2000" dirty="0"/>
          </a:p>
          <a:p>
            <a:pPr eaLnBrk="1" hangingPunct="1"/>
            <a:r>
              <a:rPr lang="en-US" altLang="en-US" sz="2000" dirty="0"/>
              <a:t> But he could never find them.</a:t>
            </a:r>
          </a:p>
          <a:p>
            <a:pPr eaLnBrk="1" hangingPunct="1"/>
            <a:endParaRPr lang="en-US" altLang="en-US" sz="2000" dirty="0"/>
          </a:p>
          <a:p>
            <a:pPr eaLnBrk="1" hangingPunct="1">
              <a:lnSpc>
                <a:spcPct val="80000"/>
              </a:lnSpc>
              <a:spcBef>
                <a:spcPct val="50000"/>
              </a:spcBef>
              <a:buClr>
                <a:schemeClr val="folHlink"/>
              </a:buClr>
              <a:buSzPct val="90000"/>
              <a:buFont typeface="Wingdings" panose="05000000000000000000" pitchFamily="2" charset="2"/>
              <a:buNone/>
            </a:pPr>
            <a:endParaRPr lang="en-US" altLang="en-US" dirty="0"/>
          </a:p>
        </p:txBody>
      </p:sp>
    </p:spTree>
    <p:extLst>
      <p:ext uri="{BB962C8B-B14F-4D97-AF65-F5344CB8AC3E}">
        <p14:creationId xmlns:p14="http://schemas.microsoft.com/office/powerpoint/2010/main" val="2545525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Rutherford’s Gold Foil Experiment</a:t>
            </a:r>
          </a:p>
        </p:txBody>
      </p:sp>
      <p:sp>
        <p:nvSpPr>
          <p:cNvPr id="23555" name="Rectangle 3"/>
          <p:cNvSpPr>
            <a:spLocks noGrp="1" noChangeArrowheads="1"/>
          </p:cNvSpPr>
          <p:nvPr>
            <p:ph type="body" sz="half" idx="1"/>
          </p:nvPr>
        </p:nvSpPr>
        <p:spPr>
          <a:xfrm>
            <a:off x="457200" y="1600200"/>
            <a:ext cx="4033838" cy="4530725"/>
          </a:xfrm>
        </p:spPr>
        <p:txBody>
          <a:bodyPr>
            <a:normAutofit fontScale="92500" lnSpcReduction="10000"/>
          </a:bodyPr>
          <a:lstStyle/>
          <a:p>
            <a:r>
              <a:rPr lang="en-US" altLang="en-US"/>
              <a:t>In 1908, the English physicist Ernest Rutherford was hard at work on an experiment that seemed to have little to do with unraveling the mysteries of the </a:t>
            </a:r>
            <a:r>
              <a:rPr lang="en-US" altLang="en-US" u="sng"/>
              <a:t>atomic structure.</a:t>
            </a:r>
          </a:p>
          <a:p>
            <a:endParaRPr lang="en-US" altLang="en-US" sz="2400"/>
          </a:p>
        </p:txBody>
      </p:sp>
      <p:pic>
        <p:nvPicPr>
          <p:cNvPr id="23556" name="Picture 4" descr="ruthe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953000" y="1981200"/>
            <a:ext cx="3962400" cy="2957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74653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sz="half" idx="1"/>
          </p:nvPr>
        </p:nvSpPr>
        <p:spPr>
          <a:xfrm>
            <a:off x="457200" y="1600200"/>
            <a:ext cx="8229600" cy="2190750"/>
          </a:xfrm>
        </p:spPr>
        <p:txBody>
          <a:bodyPr>
            <a:normAutofit lnSpcReduction="10000"/>
          </a:bodyPr>
          <a:lstStyle/>
          <a:p>
            <a:r>
              <a:rPr lang="en-US" altLang="en-US" sz="3600"/>
              <a:t>Rutherford’s experiment Involved firing a stream of tiny </a:t>
            </a:r>
            <a:r>
              <a:rPr lang="en-US" altLang="en-US" sz="3600" u="sng"/>
              <a:t>positively charged</a:t>
            </a:r>
            <a:r>
              <a:rPr lang="en-US" altLang="en-US" sz="3600"/>
              <a:t> particles at a thin sheet of </a:t>
            </a:r>
            <a:r>
              <a:rPr lang="en-US" altLang="en-US" sz="3600" u="sng"/>
              <a:t>gold foil</a:t>
            </a:r>
            <a:r>
              <a:rPr lang="en-US" altLang="en-US" sz="3600"/>
              <a:t> (2000 atoms thick)</a:t>
            </a:r>
          </a:p>
        </p:txBody>
      </p:sp>
      <p:sp>
        <p:nvSpPr>
          <p:cNvPr id="24579" name="Rectangle 3"/>
          <p:cNvSpPr>
            <a:spLocks noGrp="1" noChangeArrowheads="1"/>
          </p:cNvSpPr>
          <p:nvPr>
            <p:ph sz="half" idx="2"/>
          </p:nvPr>
        </p:nvSpPr>
        <p:spPr>
          <a:xfrm>
            <a:off x="457200" y="3940175"/>
            <a:ext cx="8229600" cy="2190750"/>
          </a:xfrm>
        </p:spPr>
        <p:txBody>
          <a:bodyPr/>
          <a:lstStyle/>
          <a:p>
            <a:endParaRPr lang="en-US" altLang="en-US" sz="2800"/>
          </a:p>
        </p:txBody>
      </p:sp>
    </p:spTree>
    <p:extLst>
      <p:ext uri="{BB962C8B-B14F-4D97-AF65-F5344CB8AC3E}">
        <p14:creationId xmlns:p14="http://schemas.microsoft.com/office/powerpoint/2010/main" val="18464645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en-US" altLang="en-US"/>
          </a:p>
        </p:txBody>
      </p:sp>
      <p:sp>
        <p:nvSpPr>
          <p:cNvPr id="25603" name="Rectangle 3"/>
          <p:cNvSpPr>
            <a:spLocks noGrp="1" noChangeArrowheads="1"/>
          </p:cNvSpPr>
          <p:nvPr>
            <p:ph type="body" sz="half" idx="1"/>
          </p:nvPr>
        </p:nvSpPr>
        <p:spPr>
          <a:xfrm>
            <a:off x="228600" y="1600200"/>
            <a:ext cx="4495800" cy="4530725"/>
          </a:xfrm>
        </p:spPr>
        <p:txBody>
          <a:bodyPr>
            <a:normAutofit fontScale="92500" lnSpcReduction="10000"/>
          </a:bodyPr>
          <a:lstStyle/>
          <a:p>
            <a:pPr lvl="1">
              <a:lnSpc>
                <a:spcPct val="90000"/>
              </a:lnSpc>
            </a:pPr>
            <a:r>
              <a:rPr lang="en-US" altLang="en-US" sz="2500" u="sng"/>
              <a:t>Most</a:t>
            </a:r>
            <a:r>
              <a:rPr lang="en-US" altLang="en-US" sz="2500"/>
              <a:t> of the positively charged “bullets” passed right through the gold atoms in the sheet of </a:t>
            </a:r>
            <a:r>
              <a:rPr lang="en-US" altLang="en-US" sz="2500" u="sng"/>
              <a:t>gold foil</a:t>
            </a:r>
            <a:r>
              <a:rPr lang="en-US" altLang="en-US" sz="2500"/>
              <a:t> without changing course at all.</a:t>
            </a:r>
          </a:p>
          <a:p>
            <a:pPr lvl="1">
              <a:lnSpc>
                <a:spcPct val="90000"/>
              </a:lnSpc>
            </a:pPr>
            <a:r>
              <a:rPr lang="en-US" altLang="en-US" sz="2500" u="sng"/>
              <a:t>Some</a:t>
            </a:r>
            <a:r>
              <a:rPr lang="en-US" altLang="en-US" sz="2500"/>
              <a:t> of the positively charged “bullets,” however, did bounce away from the gold sheet as if they had hit something </a:t>
            </a:r>
            <a:r>
              <a:rPr lang="en-US" altLang="en-US" sz="2500" u="sng"/>
              <a:t>solid</a:t>
            </a:r>
            <a:r>
              <a:rPr lang="en-US" altLang="en-US" sz="2500"/>
              <a:t>.  He knew that positive charges </a:t>
            </a:r>
            <a:r>
              <a:rPr lang="en-US" altLang="en-US" sz="2500" u="sng"/>
              <a:t>repel</a:t>
            </a:r>
            <a:r>
              <a:rPr lang="en-US" altLang="en-US" sz="2500"/>
              <a:t> positive charges.</a:t>
            </a:r>
          </a:p>
          <a:p>
            <a:pPr lvl="1">
              <a:lnSpc>
                <a:spcPct val="90000"/>
              </a:lnSpc>
            </a:pPr>
            <a:endParaRPr lang="en-US" altLang="en-US" sz="2500"/>
          </a:p>
        </p:txBody>
      </p:sp>
      <p:graphicFrame>
        <p:nvGraphicFramePr>
          <p:cNvPr id="25604" name="Object 4"/>
          <p:cNvGraphicFramePr>
            <a:graphicFrameLocks noGrp="1" noChangeAspect="1"/>
          </p:cNvGraphicFramePr>
          <p:nvPr>
            <p:ph sz="half" idx="2"/>
          </p:nvPr>
        </p:nvGraphicFramePr>
        <p:xfrm>
          <a:off x="5029200" y="1905000"/>
          <a:ext cx="3810000" cy="3098800"/>
        </p:xfrm>
        <a:graphic>
          <a:graphicData uri="http://schemas.openxmlformats.org/presentationml/2006/ole">
            <mc:AlternateContent xmlns:mc="http://schemas.openxmlformats.org/markup-compatibility/2006">
              <mc:Choice xmlns:v="urn:schemas-microsoft-com:vml" Requires="v">
                <p:oleObj spid="_x0000_s6152" name="Bitmap Image" r:id="rId3" imgW="2448267" imgH="1991003" progId="Paint.Picture">
                  <p:embed/>
                </p:oleObj>
              </mc:Choice>
              <mc:Fallback>
                <p:oleObj name="Bitmap Image" r:id="rId3" imgW="2448267" imgH="199100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905000"/>
                        <a:ext cx="3810000" cy="3098800"/>
                      </a:xfrm>
                      <a:prstGeom prst="rect">
                        <a:avLst/>
                      </a:prstGeom>
                    </p:spPr>
                  </p:pic>
                </p:oleObj>
              </mc:Fallback>
            </mc:AlternateContent>
          </a:graphicData>
        </a:graphic>
      </p:graphicFrame>
    </p:spTree>
    <p:extLst>
      <p:ext uri="{BB962C8B-B14F-4D97-AF65-F5344CB8AC3E}">
        <p14:creationId xmlns:p14="http://schemas.microsoft.com/office/powerpoint/2010/main" val="22226642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goldfoilex"/>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381000"/>
            <a:ext cx="9144000" cy="614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584760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altLang="en-US"/>
          </a:p>
        </p:txBody>
      </p:sp>
      <p:sp>
        <p:nvSpPr>
          <p:cNvPr id="6147" name="Rectangle 3"/>
          <p:cNvSpPr>
            <a:spLocks noGrp="1" noChangeArrowheads="1"/>
          </p:cNvSpPr>
          <p:nvPr>
            <p:ph type="body" sz="half" idx="1"/>
          </p:nvPr>
        </p:nvSpPr>
        <p:spPr>
          <a:xfrm>
            <a:off x="457200" y="1600200"/>
            <a:ext cx="4033838" cy="4530725"/>
          </a:xfrm>
        </p:spPr>
        <p:txBody>
          <a:bodyPr>
            <a:normAutofit lnSpcReduction="10000"/>
          </a:bodyPr>
          <a:lstStyle/>
          <a:p>
            <a:pPr>
              <a:lnSpc>
                <a:spcPct val="90000"/>
              </a:lnSpc>
            </a:pPr>
            <a:r>
              <a:rPr lang="en-US" altLang="en-US" sz="3600"/>
              <a:t>The atomic model has changed throughout the centuries, starting in 400 BC, when it looked like </a:t>
            </a:r>
            <a:r>
              <a:rPr lang="en-US" altLang="en-US" sz="4000"/>
              <a:t>a billiard ball  </a:t>
            </a:r>
            <a:r>
              <a:rPr lang="en-US" altLang="en-US" sz="4000">
                <a:cs typeface="Arial" panose="020B0604020202020204" pitchFamily="34" charset="0"/>
              </a:rPr>
              <a:t>→</a:t>
            </a:r>
            <a:r>
              <a:rPr lang="en-US" altLang="en-US" sz="4000"/>
              <a:t>            </a:t>
            </a:r>
            <a:endParaRPr lang="en-US" altLang="en-US" sz="4000">
              <a:cs typeface="Arial" panose="020B0604020202020204" pitchFamily="34" charset="0"/>
            </a:endParaRPr>
          </a:p>
        </p:txBody>
      </p:sp>
      <p:graphicFrame>
        <p:nvGraphicFramePr>
          <p:cNvPr id="6148" name="Object 4"/>
          <p:cNvGraphicFramePr>
            <a:graphicFrameLocks noGrp="1" noChangeAspect="1"/>
          </p:cNvGraphicFramePr>
          <p:nvPr>
            <p:ph sz="half" idx="2"/>
          </p:nvPr>
        </p:nvGraphicFramePr>
        <p:xfrm>
          <a:off x="5056188" y="1981200"/>
          <a:ext cx="3222625" cy="3656013"/>
        </p:xfrm>
        <a:graphic>
          <a:graphicData uri="http://schemas.openxmlformats.org/presentationml/2006/ole">
            <mc:AlternateContent xmlns:mc="http://schemas.openxmlformats.org/markup-compatibility/2006">
              <mc:Choice xmlns:v="urn:schemas-microsoft-com:vml" Requires="v">
                <p:oleObj spid="_x0000_s2056" name="Bitmap Image" r:id="rId3" imgW="800212" imgH="961905" progId="Paint.Picture">
                  <p:embed/>
                </p:oleObj>
              </mc:Choice>
              <mc:Fallback>
                <p:oleObj name="Bitmap Image" r:id="rId3" imgW="800212" imgH="96190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188" y="1981200"/>
                        <a:ext cx="3222625" cy="3656013"/>
                      </a:xfrm>
                      <a:prstGeom prst="rect">
                        <a:avLst/>
                      </a:prstGeom>
                    </p:spPr>
                  </p:pic>
                </p:oleObj>
              </mc:Fallback>
            </mc:AlternateContent>
          </a:graphicData>
        </a:graphic>
      </p:graphicFrame>
    </p:spTree>
    <p:extLst>
      <p:ext uri="{BB962C8B-B14F-4D97-AF65-F5344CB8AC3E}">
        <p14:creationId xmlns:p14="http://schemas.microsoft.com/office/powerpoint/2010/main" val="21951894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en-US" altLang="en-US"/>
          </a:p>
        </p:txBody>
      </p:sp>
      <p:sp>
        <p:nvSpPr>
          <p:cNvPr id="27651" name="Rectangle 3"/>
          <p:cNvSpPr>
            <a:spLocks noGrp="1" noChangeArrowheads="1"/>
          </p:cNvSpPr>
          <p:nvPr>
            <p:ph type="body" idx="1"/>
          </p:nvPr>
        </p:nvSpPr>
        <p:spPr/>
        <p:txBody>
          <a:bodyPr/>
          <a:lstStyle/>
          <a:p>
            <a:pPr>
              <a:lnSpc>
                <a:spcPct val="90000"/>
              </a:lnSpc>
            </a:pPr>
            <a:r>
              <a:rPr lang="en-US" altLang="en-US" sz="2800" dirty="0"/>
              <a:t>This could only mean that the gold atoms in the sheet were mostly </a:t>
            </a:r>
            <a:r>
              <a:rPr lang="en-US" altLang="en-US" sz="2800" u="sng" dirty="0"/>
              <a:t>open space</a:t>
            </a:r>
            <a:r>
              <a:rPr lang="en-US" altLang="en-US" sz="2800" dirty="0"/>
              <a:t>. Atoms were </a:t>
            </a:r>
            <a:r>
              <a:rPr lang="en-US" altLang="en-US" sz="2800" u="sng" dirty="0"/>
              <a:t>not</a:t>
            </a:r>
            <a:r>
              <a:rPr lang="en-US" altLang="en-US" sz="2800" dirty="0"/>
              <a:t> a pudding filled with a positively charged material.</a:t>
            </a:r>
          </a:p>
          <a:p>
            <a:pPr>
              <a:lnSpc>
                <a:spcPct val="90000"/>
              </a:lnSpc>
            </a:pPr>
            <a:r>
              <a:rPr lang="en-US" altLang="en-US" sz="2800" dirty="0"/>
              <a:t>Rutherford concluded that an atom had a </a:t>
            </a:r>
            <a:r>
              <a:rPr lang="en-US" altLang="en-US" sz="2800" u="sng" dirty="0"/>
              <a:t>small, dense, positively charged center</a:t>
            </a:r>
            <a:r>
              <a:rPr lang="en-US" altLang="en-US" sz="2800" dirty="0"/>
              <a:t> that </a:t>
            </a:r>
            <a:r>
              <a:rPr lang="en-US" altLang="en-US" sz="2800" u="sng" dirty="0"/>
              <a:t>repelled</a:t>
            </a:r>
            <a:r>
              <a:rPr lang="en-US" altLang="en-US" sz="2800" dirty="0"/>
              <a:t> his positively charged “bullets</a:t>
            </a:r>
            <a:r>
              <a:rPr lang="en-US" altLang="en-US" sz="2800" dirty="0" smtClean="0"/>
              <a:t>.” </a:t>
            </a:r>
            <a:r>
              <a:rPr lang="en-US" altLang="en-US" sz="2800" dirty="0" err="1" smtClean="0"/>
              <a:t>ie</a:t>
            </a:r>
            <a:r>
              <a:rPr lang="en-US" altLang="en-US" sz="2800" dirty="0" smtClean="0"/>
              <a:t> </a:t>
            </a:r>
            <a:r>
              <a:rPr lang="en-US" altLang="en-US" sz="2800" b="1" dirty="0" smtClean="0"/>
              <a:t>protons</a:t>
            </a:r>
            <a:endParaRPr lang="en-US" altLang="en-US" sz="2800" b="1" dirty="0"/>
          </a:p>
          <a:p>
            <a:pPr>
              <a:lnSpc>
                <a:spcPct val="90000"/>
              </a:lnSpc>
            </a:pPr>
            <a:r>
              <a:rPr lang="en-US" altLang="en-US" sz="2800" b="1" dirty="0"/>
              <a:t>He called the center of the atom the “</a:t>
            </a:r>
            <a:r>
              <a:rPr lang="en-US" altLang="en-US" sz="2800" b="1" u="sng" dirty="0"/>
              <a:t>nucleus</a:t>
            </a:r>
            <a:r>
              <a:rPr lang="en-US" altLang="en-US" sz="2800" b="1" dirty="0"/>
              <a:t>”</a:t>
            </a:r>
          </a:p>
          <a:p>
            <a:pPr>
              <a:lnSpc>
                <a:spcPct val="90000"/>
              </a:lnSpc>
            </a:pPr>
            <a:r>
              <a:rPr lang="en-US" altLang="en-US" sz="2800" dirty="0"/>
              <a:t>The nucleus is </a:t>
            </a:r>
            <a:r>
              <a:rPr lang="en-US" altLang="en-US" sz="2800" u="sng" dirty="0"/>
              <a:t>tiny </a:t>
            </a:r>
            <a:r>
              <a:rPr lang="en-US" altLang="en-US" sz="2800" dirty="0"/>
              <a:t>compared to the atom as a whole. </a:t>
            </a:r>
          </a:p>
          <a:p>
            <a:pPr>
              <a:lnSpc>
                <a:spcPct val="90000"/>
              </a:lnSpc>
            </a:pPr>
            <a:endParaRPr lang="en-US" altLang="en-US" sz="2800" dirty="0"/>
          </a:p>
        </p:txBody>
      </p:sp>
    </p:spTree>
    <p:extLst>
      <p:ext uri="{BB962C8B-B14F-4D97-AF65-F5344CB8AC3E}">
        <p14:creationId xmlns:p14="http://schemas.microsoft.com/office/powerpoint/2010/main" val="9071733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Rutherford</a:t>
            </a:r>
          </a:p>
        </p:txBody>
      </p:sp>
      <p:sp>
        <p:nvSpPr>
          <p:cNvPr id="28675" name="Rectangle 3"/>
          <p:cNvSpPr>
            <a:spLocks noGrp="1" noChangeArrowheads="1"/>
          </p:cNvSpPr>
          <p:nvPr>
            <p:ph type="body" sz="half" idx="2"/>
          </p:nvPr>
        </p:nvSpPr>
        <p:spPr>
          <a:xfrm>
            <a:off x="4652963" y="1600200"/>
            <a:ext cx="4033837" cy="4530725"/>
          </a:xfrm>
        </p:spPr>
        <p:txBody>
          <a:bodyPr>
            <a:normAutofit lnSpcReduction="10000"/>
          </a:bodyPr>
          <a:lstStyle/>
          <a:p>
            <a:r>
              <a:rPr lang="en-US" altLang="en-US" sz="2800"/>
              <a:t>Rutherford reasoned that all of an atom’s positively charged particles were </a:t>
            </a:r>
            <a:r>
              <a:rPr lang="en-US" altLang="en-US" sz="2800" u="sng"/>
              <a:t>contained</a:t>
            </a:r>
            <a:r>
              <a:rPr lang="en-US" altLang="en-US" sz="2800"/>
              <a:t> in the nucleus. The negatively charged particles were </a:t>
            </a:r>
            <a:r>
              <a:rPr lang="en-US" altLang="en-US" sz="2800" u="sng"/>
              <a:t>scattered</a:t>
            </a:r>
            <a:r>
              <a:rPr lang="en-US" altLang="en-US" sz="2800"/>
              <a:t> outside the nucleus around the atom’s </a:t>
            </a:r>
            <a:r>
              <a:rPr lang="en-US" altLang="en-US" sz="2800" u="sng"/>
              <a:t>edge</a:t>
            </a:r>
            <a:r>
              <a:rPr lang="en-US" altLang="en-US" sz="2800"/>
              <a:t>.</a:t>
            </a:r>
          </a:p>
          <a:p>
            <a:endParaRPr lang="en-US" altLang="en-US" sz="2800"/>
          </a:p>
        </p:txBody>
      </p:sp>
      <p:pic>
        <p:nvPicPr>
          <p:cNvPr id="28676" name="Picture 4" descr="ru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05000"/>
            <a:ext cx="3886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28677" name="Rectangle 5"/>
          <p:cNvSpPr>
            <a:spLocks noGrp="1" noChangeArrowheads="1" noTextEdit="1"/>
          </p:cNvSpPr>
          <p:nvPr>
            <p:ph type="clipArt" sz="half" idx="1"/>
          </p:nvPr>
        </p:nvSpPr>
        <p:spPr>
          <a:xfrm>
            <a:off x="457200" y="1600200"/>
            <a:ext cx="4033838" cy="4530725"/>
          </a:xfrm>
        </p:spPr>
      </p:sp>
    </p:spTree>
    <p:extLst>
      <p:ext uri="{BB962C8B-B14F-4D97-AF65-F5344CB8AC3E}">
        <p14:creationId xmlns:p14="http://schemas.microsoft.com/office/powerpoint/2010/main" val="21527219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Bohr Model</a:t>
            </a:r>
          </a:p>
        </p:txBody>
      </p:sp>
      <p:sp>
        <p:nvSpPr>
          <p:cNvPr id="29699" name="Rectangle 3"/>
          <p:cNvSpPr>
            <a:spLocks noGrp="1" noChangeArrowheads="1"/>
          </p:cNvSpPr>
          <p:nvPr>
            <p:ph type="body" sz="half" idx="1"/>
          </p:nvPr>
        </p:nvSpPr>
        <p:spPr>
          <a:xfrm>
            <a:off x="381000" y="1219200"/>
            <a:ext cx="4343400" cy="4911725"/>
          </a:xfrm>
        </p:spPr>
        <p:txBody>
          <a:bodyPr>
            <a:normAutofit fontScale="92500"/>
          </a:bodyPr>
          <a:lstStyle/>
          <a:p>
            <a:r>
              <a:rPr lang="en-US" altLang="en-US" sz="3600"/>
              <a:t>In 1913, the Danish scientist Niels Bohr proposed an improvement. In his model, he placed each electron in a </a:t>
            </a:r>
            <a:r>
              <a:rPr lang="en-US" altLang="en-US" sz="3600" u="sng"/>
              <a:t>specific</a:t>
            </a:r>
            <a:r>
              <a:rPr lang="en-US" altLang="en-US" sz="3600"/>
              <a:t> energy level.</a:t>
            </a:r>
          </a:p>
          <a:p>
            <a:endParaRPr lang="en-US" altLang="en-US" sz="3600"/>
          </a:p>
        </p:txBody>
      </p:sp>
      <p:pic>
        <p:nvPicPr>
          <p:cNvPr id="29700" name="Picture 4" descr="bohr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635625" y="2894013"/>
            <a:ext cx="2068513" cy="1943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1" name="Picture 5" descr="boh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828800"/>
            <a:ext cx="3733800" cy="371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8742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Bohr Model</a:t>
            </a:r>
          </a:p>
        </p:txBody>
      </p:sp>
      <p:pic>
        <p:nvPicPr>
          <p:cNvPr id="30724" name="Picture 4" descr="bohr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00188" y="1722438"/>
            <a:ext cx="1952625" cy="1943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3" name="Rectangle 3"/>
          <p:cNvSpPr>
            <a:spLocks noGrp="1" noChangeArrowheads="1"/>
          </p:cNvSpPr>
          <p:nvPr>
            <p:ph type="body" sz="half" idx="3"/>
          </p:nvPr>
        </p:nvSpPr>
        <p:spPr>
          <a:xfrm>
            <a:off x="4648200" y="1295400"/>
            <a:ext cx="4038600" cy="4835525"/>
          </a:xfrm>
        </p:spPr>
        <p:txBody>
          <a:bodyPr>
            <a:normAutofit lnSpcReduction="10000"/>
          </a:bodyPr>
          <a:lstStyle/>
          <a:p>
            <a:pPr>
              <a:lnSpc>
                <a:spcPct val="90000"/>
              </a:lnSpc>
            </a:pPr>
            <a:r>
              <a:rPr lang="en-US" altLang="en-US"/>
              <a:t>According to Bohr’s atomic model, electrons move in definite </a:t>
            </a:r>
            <a:r>
              <a:rPr lang="en-US" altLang="en-US" u="sng"/>
              <a:t>orbits</a:t>
            </a:r>
            <a:r>
              <a:rPr lang="en-US" altLang="en-US"/>
              <a:t> around the nucleus, much like planets circle the sun. These orbits, or energy </a:t>
            </a:r>
            <a:r>
              <a:rPr lang="en-US" altLang="en-US" u="sng"/>
              <a:t>levels</a:t>
            </a:r>
            <a:r>
              <a:rPr lang="en-US" altLang="en-US"/>
              <a:t>, are located at certain</a:t>
            </a:r>
            <a:r>
              <a:rPr lang="en-US" altLang="en-US" sz="3600"/>
              <a:t> </a:t>
            </a:r>
            <a:r>
              <a:rPr lang="en-US" altLang="en-US"/>
              <a:t>distances from the nucleus.</a:t>
            </a:r>
          </a:p>
        </p:txBody>
      </p:sp>
      <p:pic>
        <p:nvPicPr>
          <p:cNvPr id="30725" name="Picture 5" descr="hydrogen"/>
          <p:cNvPicPr>
            <a:picLocks noGrp="1" noChangeAspect="1" noChangeArrowheads="1" noCrop="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600200" y="4191000"/>
            <a:ext cx="1854200" cy="1941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328961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sp>
        <p:nvSpPr>
          <p:cNvPr id="4" name="Content Placeholder 3"/>
          <p:cNvSpPr>
            <a:spLocks noGrp="1"/>
          </p:cNvSpPr>
          <p:nvPr>
            <p:ph sz="quarter" idx="2"/>
          </p:nvPr>
        </p:nvSpPr>
        <p:spPr/>
        <p:txBody>
          <a:bodyPr/>
          <a:lstStyle/>
          <a:p>
            <a:endParaRPr lang="en-US"/>
          </a:p>
        </p:txBody>
      </p:sp>
      <p:sp>
        <p:nvSpPr>
          <p:cNvPr id="5" name="Text Placeholder 4"/>
          <p:cNvSpPr>
            <a:spLocks noGrp="1"/>
          </p:cNvSpPr>
          <p:nvPr>
            <p:ph type="body" sz="half" idx="3"/>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210"/>
            <a:ext cx="9144000" cy="6877210"/>
          </a:xfrm>
          <a:prstGeom prst="rect">
            <a:avLst/>
          </a:prstGeom>
        </p:spPr>
      </p:pic>
    </p:spTree>
    <p:extLst>
      <p:ext uri="{BB962C8B-B14F-4D97-AF65-F5344CB8AC3E}">
        <p14:creationId xmlns:p14="http://schemas.microsoft.com/office/powerpoint/2010/main" val="13914562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_or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76400"/>
            <a:ext cx="3714750" cy="3714750"/>
          </a:xfrm>
          <a:prstGeom prst="rect">
            <a:avLst/>
          </a:prstGeom>
          <a:noFill/>
          <a:extLst>
            <a:ext uri="{909E8E84-426E-40DD-AFC4-6F175D3DCCD1}">
              <a14:hiddenFill xmlns:a14="http://schemas.microsoft.com/office/drawing/2010/main">
                <a:solidFill>
                  <a:srgbClr val="FFFFFF"/>
                </a:solidFill>
              </a14:hiddenFill>
            </a:ext>
          </a:extLst>
        </p:spPr>
      </p:pic>
      <p:sp>
        <p:nvSpPr>
          <p:cNvPr id="31747" name="Text Box 3"/>
          <p:cNvSpPr txBox="1">
            <a:spLocks noChangeArrowheads="1"/>
          </p:cNvSpPr>
          <p:nvPr/>
        </p:nvSpPr>
        <p:spPr bwMode="auto">
          <a:xfrm>
            <a:off x="3413125" y="709613"/>
            <a:ext cx="30845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4400">
                <a:latin typeface="Times New Roman" panose="02020603050405020304" pitchFamily="18" charset="0"/>
              </a:rPr>
              <a:t>Wave Model</a:t>
            </a:r>
          </a:p>
        </p:txBody>
      </p:sp>
    </p:spTree>
    <p:extLst>
      <p:ext uri="{BB962C8B-B14F-4D97-AF65-F5344CB8AC3E}">
        <p14:creationId xmlns:p14="http://schemas.microsoft.com/office/powerpoint/2010/main" val="3776512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The Wave Model</a:t>
            </a:r>
          </a:p>
        </p:txBody>
      </p:sp>
      <p:sp>
        <p:nvSpPr>
          <p:cNvPr id="32772" name="Rectangle 4"/>
          <p:cNvSpPr>
            <a:spLocks noGrp="1" noChangeArrowheads="1"/>
          </p:cNvSpPr>
          <p:nvPr>
            <p:ph type="body" sz="half" idx="2"/>
          </p:nvPr>
        </p:nvSpPr>
        <p:spPr/>
        <p:txBody>
          <a:bodyPr>
            <a:normAutofit fontScale="92500" lnSpcReduction="10000"/>
          </a:bodyPr>
          <a:lstStyle/>
          <a:p>
            <a:pPr>
              <a:lnSpc>
                <a:spcPct val="80000"/>
              </a:lnSpc>
            </a:pPr>
            <a:r>
              <a:rPr lang="en-US" altLang="en-US"/>
              <a:t>Today’s atomic model is based on the principles of </a:t>
            </a:r>
            <a:r>
              <a:rPr lang="en-US" altLang="en-US" u="sng"/>
              <a:t>wave</a:t>
            </a:r>
            <a:r>
              <a:rPr lang="en-US" altLang="en-US"/>
              <a:t> </a:t>
            </a:r>
            <a:r>
              <a:rPr lang="en-US" altLang="en-US" u="sng"/>
              <a:t>mechanics</a:t>
            </a:r>
            <a:r>
              <a:rPr lang="en-US" altLang="en-US"/>
              <a:t>.</a:t>
            </a:r>
          </a:p>
          <a:p>
            <a:pPr>
              <a:lnSpc>
                <a:spcPct val="80000"/>
              </a:lnSpc>
            </a:pPr>
            <a:r>
              <a:rPr lang="en-US" altLang="en-US"/>
              <a:t>According to the theory of wave mechanics, electrons </a:t>
            </a:r>
            <a:r>
              <a:rPr lang="en-US" altLang="en-US" u="sng"/>
              <a:t>do not move</a:t>
            </a:r>
            <a:r>
              <a:rPr lang="en-US" altLang="en-US"/>
              <a:t> about an atom in a </a:t>
            </a:r>
            <a:r>
              <a:rPr lang="en-US" altLang="en-US" u="sng"/>
              <a:t>definite path,</a:t>
            </a:r>
            <a:r>
              <a:rPr lang="en-US" altLang="en-US"/>
              <a:t> like the planets around the sun.</a:t>
            </a:r>
          </a:p>
          <a:p>
            <a:pPr>
              <a:lnSpc>
                <a:spcPct val="80000"/>
              </a:lnSpc>
            </a:pPr>
            <a:endParaRPr lang="en-US" altLang="en-US"/>
          </a:p>
          <a:p>
            <a:pPr>
              <a:lnSpc>
                <a:spcPct val="80000"/>
              </a:lnSpc>
              <a:buFont typeface="Wingdings" panose="05000000000000000000" pitchFamily="2" charset="2"/>
              <a:buNone/>
            </a:pPr>
            <a:endParaRPr lang="en-US" altLang="en-US"/>
          </a:p>
        </p:txBody>
      </p:sp>
      <p:pic>
        <p:nvPicPr>
          <p:cNvPr id="32783" name="Picture 15" descr="hydcloud"/>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752600"/>
            <a:ext cx="3348038" cy="3348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81992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The Wave Model</a:t>
            </a:r>
          </a:p>
        </p:txBody>
      </p:sp>
      <p:sp>
        <p:nvSpPr>
          <p:cNvPr id="33795" name="Rectangle 3"/>
          <p:cNvSpPr>
            <a:spLocks noGrp="1" noChangeArrowheads="1"/>
          </p:cNvSpPr>
          <p:nvPr>
            <p:ph type="body" sz="half" idx="1"/>
          </p:nvPr>
        </p:nvSpPr>
        <p:spPr>
          <a:xfrm>
            <a:off x="457200" y="1600200"/>
            <a:ext cx="8229600" cy="3124200"/>
          </a:xfrm>
        </p:spPr>
        <p:txBody>
          <a:bodyPr>
            <a:normAutofit fontScale="92500"/>
          </a:bodyPr>
          <a:lstStyle/>
          <a:p>
            <a:pPr>
              <a:lnSpc>
                <a:spcPct val="90000"/>
              </a:lnSpc>
            </a:pPr>
            <a:r>
              <a:rPr lang="en-US" altLang="en-US" sz="2800"/>
              <a:t>In fact, it is </a:t>
            </a:r>
            <a:r>
              <a:rPr lang="en-US" altLang="en-US" sz="2800" u="sng"/>
              <a:t>impossible</a:t>
            </a:r>
            <a:r>
              <a:rPr lang="en-US" altLang="en-US" sz="2800"/>
              <a:t> to determine the exact location of an electron. The </a:t>
            </a:r>
            <a:r>
              <a:rPr lang="en-US" altLang="en-US" sz="2800" u="sng"/>
              <a:t>probable</a:t>
            </a:r>
            <a:r>
              <a:rPr lang="en-US" altLang="en-US" sz="2800"/>
              <a:t> location of an electron is based on how much </a:t>
            </a:r>
            <a:r>
              <a:rPr lang="en-US" altLang="en-US" sz="2800" u="sng"/>
              <a:t>energy</a:t>
            </a:r>
            <a:r>
              <a:rPr lang="en-US" altLang="en-US" sz="2800"/>
              <a:t> the electron has.</a:t>
            </a:r>
          </a:p>
          <a:p>
            <a:pPr>
              <a:lnSpc>
                <a:spcPct val="90000"/>
              </a:lnSpc>
            </a:pPr>
            <a:r>
              <a:rPr lang="en-US" altLang="en-US" sz="2800"/>
              <a:t>According to the modern atomic model, at atom has a </a:t>
            </a:r>
            <a:r>
              <a:rPr lang="en-US" altLang="en-US" sz="2800" u="sng"/>
              <a:t>small positively charged nucleus</a:t>
            </a:r>
            <a:r>
              <a:rPr lang="en-US" altLang="en-US" sz="2800"/>
              <a:t> surrounded by a large region in which there are enough electrons to make an atom neutral.</a:t>
            </a:r>
          </a:p>
          <a:p>
            <a:pPr>
              <a:lnSpc>
                <a:spcPct val="90000"/>
              </a:lnSpc>
            </a:pPr>
            <a:endParaRPr lang="en-US" altLang="en-US" sz="2400"/>
          </a:p>
          <a:p>
            <a:pPr>
              <a:lnSpc>
                <a:spcPct val="90000"/>
              </a:lnSpc>
              <a:buFont typeface="Wingdings" panose="05000000000000000000" pitchFamily="2" charset="2"/>
              <a:buNone/>
            </a:pPr>
            <a:endParaRPr lang="en-US" altLang="en-US" sz="2400"/>
          </a:p>
        </p:txBody>
      </p:sp>
      <p:pic>
        <p:nvPicPr>
          <p:cNvPr id="33796" name="Picture 4" descr="electron cloud"/>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657600" y="5334000"/>
            <a:ext cx="1398588" cy="1169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091173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b="1"/>
              <a:t>Electron Cloud:</a:t>
            </a:r>
          </a:p>
        </p:txBody>
      </p:sp>
      <p:sp>
        <p:nvSpPr>
          <p:cNvPr id="34819" name="Rectangle 3"/>
          <p:cNvSpPr>
            <a:spLocks noGrp="1" noChangeArrowheads="1"/>
          </p:cNvSpPr>
          <p:nvPr>
            <p:ph type="body" sz="half" idx="1"/>
          </p:nvPr>
        </p:nvSpPr>
        <p:spPr/>
        <p:txBody>
          <a:bodyPr/>
          <a:lstStyle/>
          <a:p>
            <a:pPr>
              <a:lnSpc>
                <a:spcPct val="80000"/>
              </a:lnSpc>
            </a:pPr>
            <a:r>
              <a:rPr lang="en-US" altLang="en-US" sz="2400"/>
              <a:t>A space in which electrons are likely to be found.</a:t>
            </a:r>
          </a:p>
          <a:p>
            <a:pPr>
              <a:lnSpc>
                <a:spcPct val="80000"/>
              </a:lnSpc>
            </a:pPr>
            <a:r>
              <a:rPr lang="en-US" altLang="en-US" sz="2400"/>
              <a:t>Electrons </a:t>
            </a:r>
            <a:r>
              <a:rPr lang="en-US" altLang="en-US" sz="2400" u="sng"/>
              <a:t>whirl</a:t>
            </a:r>
            <a:r>
              <a:rPr lang="en-US" altLang="en-US" sz="2400"/>
              <a:t> about the nucleus billions of times in one second</a:t>
            </a:r>
          </a:p>
          <a:p>
            <a:pPr>
              <a:lnSpc>
                <a:spcPct val="80000"/>
              </a:lnSpc>
            </a:pPr>
            <a:r>
              <a:rPr lang="en-US" altLang="en-US" sz="2400"/>
              <a:t>They are not moving around in </a:t>
            </a:r>
            <a:r>
              <a:rPr lang="en-US" altLang="en-US" sz="2400" u="sng"/>
              <a:t>random</a:t>
            </a:r>
            <a:r>
              <a:rPr lang="en-US" altLang="en-US" sz="2400"/>
              <a:t> patterns.</a:t>
            </a:r>
          </a:p>
          <a:p>
            <a:pPr>
              <a:lnSpc>
                <a:spcPct val="80000"/>
              </a:lnSpc>
            </a:pPr>
            <a:r>
              <a:rPr lang="en-US" altLang="en-US" sz="2400"/>
              <a:t>Location of electrons depends upon how much </a:t>
            </a:r>
            <a:r>
              <a:rPr lang="en-US" altLang="en-US" sz="2400" u="sng"/>
              <a:t>energy</a:t>
            </a:r>
            <a:r>
              <a:rPr lang="en-US" altLang="en-US" sz="2400"/>
              <a:t> the electron has.</a:t>
            </a:r>
          </a:p>
          <a:p>
            <a:pPr>
              <a:lnSpc>
                <a:spcPct val="80000"/>
              </a:lnSpc>
              <a:buFont typeface="Wingdings" panose="05000000000000000000" pitchFamily="2" charset="2"/>
              <a:buNone/>
            </a:pPr>
            <a:endParaRPr lang="en-US" altLang="en-US" sz="2400"/>
          </a:p>
        </p:txBody>
      </p:sp>
      <p:pic>
        <p:nvPicPr>
          <p:cNvPr id="34821" name="Picture 5" descr="hydclou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57800" y="2133600"/>
            <a:ext cx="2662238" cy="2662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905977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b="1"/>
              <a:t>Electron Cloud:</a:t>
            </a:r>
          </a:p>
        </p:txBody>
      </p:sp>
      <p:sp>
        <p:nvSpPr>
          <p:cNvPr id="47107" name="Rectangle 3"/>
          <p:cNvSpPr>
            <a:spLocks noGrp="1" noChangeArrowheads="1"/>
          </p:cNvSpPr>
          <p:nvPr>
            <p:ph type="body" idx="1"/>
          </p:nvPr>
        </p:nvSpPr>
        <p:spPr/>
        <p:txBody>
          <a:bodyPr/>
          <a:lstStyle/>
          <a:p>
            <a:pPr>
              <a:lnSpc>
                <a:spcPct val="80000"/>
              </a:lnSpc>
              <a:buFont typeface="Wingdings" panose="05000000000000000000" pitchFamily="2" charset="2"/>
              <a:buNone/>
            </a:pPr>
            <a:endParaRPr lang="en-US" altLang="en-US" sz="2800"/>
          </a:p>
          <a:p>
            <a:pPr>
              <a:lnSpc>
                <a:spcPct val="80000"/>
              </a:lnSpc>
            </a:pPr>
            <a:r>
              <a:rPr lang="en-US" altLang="en-US" sz="2800"/>
              <a:t>Depending on their energy they are locked into a certain area in the cloud.</a:t>
            </a:r>
          </a:p>
          <a:p>
            <a:pPr>
              <a:lnSpc>
                <a:spcPct val="80000"/>
              </a:lnSpc>
            </a:pPr>
            <a:r>
              <a:rPr lang="en-US" altLang="en-US" sz="2800" b="1"/>
              <a:t>Electrons with the </a:t>
            </a:r>
            <a:r>
              <a:rPr lang="en-US" altLang="en-US" sz="2800" b="1" u="sng"/>
              <a:t>lowest</a:t>
            </a:r>
            <a:r>
              <a:rPr lang="en-US" altLang="en-US" sz="2800" b="1"/>
              <a:t> energy are found in the energy level </a:t>
            </a:r>
            <a:r>
              <a:rPr lang="en-US" altLang="en-US" sz="2800" b="1" u="sng"/>
              <a:t>closest</a:t>
            </a:r>
            <a:r>
              <a:rPr lang="en-US" altLang="en-US" sz="2800" b="1"/>
              <a:t> to the nucleus</a:t>
            </a:r>
          </a:p>
          <a:p>
            <a:pPr>
              <a:lnSpc>
                <a:spcPct val="80000"/>
              </a:lnSpc>
            </a:pPr>
            <a:r>
              <a:rPr lang="en-US" altLang="en-US" sz="2800" b="1"/>
              <a:t>Electrons with the </a:t>
            </a:r>
            <a:r>
              <a:rPr lang="en-US" altLang="en-US" sz="2800" b="1" u="sng"/>
              <a:t>highest</a:t>
            </a:r>
            <a:r>
              <a:rPr lang="en-US" altLang="en-US" sz="2800" b="1"/>
              <a:t> energy are found in the </a:t>
            </a:r>
            <a:r>
              <a:rPr lang="en-US" altLang="en-US" sz="2800" b="1" u="sng"/>
              <a:t>outermost</a:t>
            </a:r>
            <a:r>
              <a:rPr lang="en-US" altLang="en-US" sz="2800" b="1"/>
              <a:t> energy levels, farther from the nucleus.</a:t>
            </a:r>
          </a:p>
          <a:p>
            <a:pPr>
              <a:lnSpc>
                <a:spcPct val="80000"/>
              </a:lnSpc>
            </a:pPr>
            <a:endParaRPr lang="en-US" altLang="en-US" sz="2800"/>
          </a:p>
          <a:p>
            <a:pPr>
              <a:lnSpc>
                <a:spcPct val="80000"/>
              </a:lnSpc>
            </a:pPr>
            <a:endParaRPr lang="en-US" altLang="en-US" sz="2800"/>
          </a:p>
        </p:txBody>
      </p:sp>
    </p:spTree>
    <p:extLst>
      <p:ext uri="{BB962C8B-B14F-4D97-AF65-F5344CB8AC3E}">
        <p14:creationId xmlns:p14="http://schemas.microsoft.com/office/powerpoint/2010/main" val="8357136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752600"/>
            <a:ext cx="8305800" cy="4525965"/>
          </a:xfrm>
        </p:spPr>
        <p:txBody>
          <a:bodyPr/>
          <a:lstStyle/>
          <a:p>
            <a:r>
              <a:rPr lang="en-US" b="1" dirty="0" smtClean="0">
                <a:solidFill>
                  <a:schemeClr val="accent6">
                    <a:lumMod val="75000"/>
                  </a:schemeClr>
                </a:solidFill>
              </a:rPr>
              <a:t>Chemistry has been important since ancient times </a:t>
            </a:r>
          </a:p>
          <a:p>
            <a:endParaRPr lang="en-US" sz="2400" b="1" dirty="0"/>
          </a:p>
          <a:p>
            <a:endParaRPr lang="en-US" b="1" dirty="0" smtClean="0">
              <a:solidFill>
                <a:schemeClr val="accent6">
                  <a:lumMod val="75000"/>
                </a:schemeClr>
              </a:solidFill>
            </a:endParaRPr>
          </a:p>
          <a:p>
            <a:r>
              <a:rPr lang="en-US" sz="2400" b="1" dirty="0" smtClean="0">
                <a:solidFill>
                  <a:schemeClr val="accent6">
                    <a:lumMod val="75000"/>
                  </a:schemeClr>
                </a:solidFill>
              </a:rPr>
              <a:t>As early as 400 BC Greek philosophers thought matter could be broken into smaller particles change this text</a:t>
            </a:r>
          </a:p>
        </p:txBody>
      </p:sp>
      <p:sp>
        <p:nvSpPr>
          <p:cNvPr id="8" name="Text Placeholder 7"/>
          <p:cNvSpPr>
            <a:spLocks noGrp="1"/>
          </p:cNvSpPr>
          <p:nvPr>
            <p:ph type="body" sz="quarter" idx="13"/>
          </p:nvPr>
        </p:nvSpPr>
        <p:spPr>
          <a:xfrm>
            <a:off x="152400" y="1050600"/>
            <a:ext cx="8251200" cy="457200"/>
          </a:xfrm>
        </p:spPr>
        <p:txBody>
          <a:bodyPr/>
          <a:lstStyle/>
          <a:p>
            <a:endParaRPr lang="en-US" dirty="0">
              <a:solidFill>
                <a:schemeClr val="accent6">
                  <a:lumMod val="75000"/>
                </a:schemeClr>
              </a:solidFill>
            </a:endParaRPr>
          </a:p>
        </p:txBody>
      </p:sp>
      <p:sp>
        <p:nvSpPr>
          <p:cNvPr id="6" name="Title 5"/>
          <p:cNvSpPr>
            <a:spLocks noGrp="1"/>
          </p:cNvSpPr>
          <p:nvPr>
            <p:ph type="title"/>
          </p:nvPr>
        </p:nvSpPr>
        <p:spPr>
          <a:xfrm>
            <a:off x="-76200" y="533400"/>
            <a:ext cx="8229600" cy="639763"/>
          </a:xfrm>
        </p:spPr>
        <p:txBody>
          <a:bodyPr/>
          <a:lstStyle/>
          <a:p>
            <a:r>
              <a:rPr lang="en-US" dirty="0" smtClean="0">
                <a:solidFill>
                  <a:schemeClr val="accent6">
                    <a:lumMod val="50000"/>
                  </a:schemeClr>
                </a:solidFill>
              </a:rPr>
              <a:t>History of Chemistry</a:t>
            </a:r>
            <a:endParaRPr lang="en-US" dirty="0">
              <a:solidFill>
                <a:schemeClr val="accent6">
                  <a:lumMod val="50000"/>
                </a:schemeClr>
              </a:solidFill>
            </a:endParaRPr>
          </a:p>
        </p:txBody>
      </p:sp>
      <p:sp>
        <p:nvSpPr>
          <p:cNvPr id="12" name="Rounded Rectangle 11"/>
          <p:cNvSpPr/>
          <p:nvPr/>
        </p:nvSpPr>
        <p:spPr>
          <a:xfrm>
            <a:off x="6324600" y="4572000"/>
            <a:ext cx="2362200" cy="1701138"/>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chemeClr val="bg1"/>
                </a:solidFill>
              </a:rPr>
              <a:t>Egyptians   also used chemistry in making embalming fluids</a:t>
            </a:r>
            <a:endParaRPr lang="en-US" b="1" dirty="0">
              <a:solidFill>
                <a:schemeClr val="bg1"/>
              </a:solidFill>
            </a:endParaRPr>
          </a:p>
        </p:txBody>
      </p:sp>
      <p:sp>
        <p:nvSpPr>
          <p:cNvPr id="10" name="Rounded Rectangle 9"/>
          <p:cNvSpPr/>
          <p:nvPr/>
        </p:nvSpPr>
        <p:spPr>
          <a:xfrm>
            <a:off x="2362200" y="4714001"/>
            <a:ext cx="2362200" cy="144780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smtClean="0">
                <a:solidFill>
                  <a:schemeClr val="accent6">
                    <a:lumMod val="50000"/>
                  </a:schemeClr>
                </a:solidFill>
              </a:rPr>
              <a:t>Prior to 1000 BC natural ores were used for making weapons</a:t>
            </a:r>
            <a:r>
              <a:rPr lang="en-US" sz="1100" dirty="0" smtClean="0">
                <a:solidFill>
                  <a:schemeClr val="accent6">
                    <a:lumMod val="50000"/>
                  </a:schemeClr>
                </a:solidFill>
              </a:rPr>
              <a:t>.</a:t>
            </a:r>
            <a:endParaRPr lang="en-US" sz="1100" dirty="0">
              <a:solidFill>
                <a:schemeClr val="accent6">
                  <a:lumMod val="50000"/>
                </a:schemeClr>
              </a:solidFill>
            </a:endParaRPr>
          </a:p>
        </p:txBody>
      </p:sp>
      <p:pic>
        <p:nvPicPr>
          <p:cNvPr id="15" name="Picture 14" descr="atom_element_small.png"/>
          <p:cNvPicPr>
            <a:picLocks noChangeAspect="1"/>
          </p:cNvPicPr>
          <p:nvPr/>
        </p:nvPicPr>
        <p:blipFill>
          <a:blip r:embed="rId2" cstate="print"/>
          <a:stretch>
            <a:fillRect/>
          </a:stretch>
        </p:blipFill>
        <p:spPr>
          <a:xfrm>
            <a:off x="122349" y="4714001"/>
            <a:ext cx="1824038" cy="1945640"/>
          </a:xfrm>
          <a:prstGeom prst="rect">
            <a:avLst/>
          </a:prstGeom>
        </p:spPr>
      </p:pic>
      <p:pic>
        <p:nvPicPr>
          <p:cNvPr id="16" name="Picture 15" descr="atom_element_small.png"/>
          <p:cNvPicPr>
            <a:picLocks noChangeAspect="1"/>
          </p:cNvPicPr>
          <p:nvPr/>
        </p:nvPicPr>
        <p:blipFill>
          <a:blip r:embed="rId2" cstate="print"/>
          <a:stretch>
            <a:fillRect/>
          </a:stretch>
        </p:blipFill>
        <p:spPr>
          <a:xfrm>
            <a:off x="7121413" y="200343"/>
            <a:ext cx="1824038" cy="19456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0475" y="381000"/>
            <a:ext cx="1543050" cy="2162175"/>
          </a:xfrm>
        </p:spPr>
      </p:pic>
      <p:sp>
        <p:nvSpPr>
          <p:cNvPr id="9" name="Text Placeholder 8"/>
          <p:cNvSpPr>
            <a:spLocks noGrp="1"/>
          </p:cNvSpPr>
          <p:nvPr>
            <p:ph type="body" sz="quarter" idx="13"/>
          </p:nvPr>
        </p:nvSpPr>
        <p:spPr>
          <a:xfrm>
            <a:off x="152400" y="1676400"/>
            <a:ext cx="8251200" cy="4495800"/>
          </a:xfrm>
        </p:spPr>
        <p:txBody>
          <a:bodyPr>
            <a:normAutofit/>
          </a:bodyPr>
          <a:lstStyle/>
          <a:p>
            <a:r>
              <a:rPr lang="en-US" dirty="0" smtClean="0"/>
              <a:t>Until 1932 it was believed that the atom was only composed of positively charge protons and negatively charged electrons.</a:t>
            </a:r>
          </a:p>
          <a:p>
            <a:endParaRPr lang="en-US" dirty="0"/>
          </a:p>
          <a:p>
            <a:r>
              <a:rPr lang="en-US" dirty="0" smtClean="0"/>
              <a:t>Chadwick bombarded hydrogen atoms in paraffin with beryllium emissions, but he also used helium, nitrogen and other elements as targets.</a:t>
            </a:r>
          </a:p>
          <a:p>
            <a:r>
              <a:rPr lang="en-US" dirty="0" smtClean="0"/>
              <a:t>By comparing the energies of recoiling charged particles from different targets, he proved that the beryllium emissions contained a neutral component with a mass equal to a proton</a:t>
            </a:r>
            <a:endParaRPr lang="en-US" dirty="0"/>
          </a:p>
        </p:txBody>
      </p:sp>
      <p:sp>
        <p:nvSpPr>
          <p:cNvPr id="7" name="Title 6"/>
          <p:cNvSpPr>
            <a:spLocks noGrp="1"/>
          </p:cNvSpPr>
          <p:nvPr>
            <p:ph type="title"/>
          </p:nvPr>
        </p:nvSpPr>
        <p:spPr/>
        <p:txBody>
          <a:bodyPr/>
          <a:lstStyle/>
          <a:p>
            <a:r>
              <a:rPr lang="en-US" dirty="0" smtClean="0"/>
              <a:t>James Chadwick 1932 discovered the neutron</a:t>
            </a:r>
            <a:endParaRPr lang="en-US" dirty="0"/>
          </a:p>
        </p:txBody>
      </p:sp>
    </p:spTree>
    <p:extLst>
      <p:ext uri="{BB962C8B-B14F-4D97-AF65-F5344CB8AC3E}">
        <p14:creationId xmlns:p14="http://schemas.microsoft.com/office/powerpoint/2010/main" val="26141282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imeline of atomic 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440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558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2400" y="533401"/>
            <a:ext cx="8534400" cy="6172200"/>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6056249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14" name="Group 74"/>
          <p:cNvGraphicFramePr>
            <a:graphicFrameLocks noGrp="1"/>
          </p:cNvGraphicFramePr>
          <p:nvPr/>
        </p:nvGraphicFramePr>
        <p:xfrm>
          <a:off x="228600" y="914400"/>
          <a:ext cx="8942705" cy="4323717"/>
        </p:xfrm>
        <a:graphic>
          <a:graphicData uri="http://schemas.openxmlformats.org/drawingml/2006/table">
            <a:tbl>
              <a:tblPr/>
              <a:tblGrid>
                <a:gridCol w="2127250"/>
                <a:gridCol w="1330325"/>
                <a:gridCol w="1343025"/>
                <a:gridCol w="1295400"/>
                <a:gridCol w="1295400"/>
                <a:gridCol w="1343025"/>
                <a:gridCol w="208280"/>
              </a:tblGrid>
              <a:tr h="415925">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Indivisible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Electron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Nucleus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Orbit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Electron Cloud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075">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Greek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     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Dalton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    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Thomson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  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Rutherford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  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    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Bohr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  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    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  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Wave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  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    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     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385009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u="sng" dirty="0" smtClean="0"/>
              <a:t>Atom</a:t>
            </a:r>
            <a:r>
              <a:rPr lang="en-US" sz="3200" dirty="0" smtClean="0"/>
              <a:t>: The smallest particle of an element that can exist either alone or in a combination with other atoms</a:t>
            </a:r>
          </a:p>
          <a:p>
            <a:endParaRPr lang="en-US" sz="3200" dirty="0"/>
          </a:p>
          <a:p>
            <a:r>
              <a:rPr lang="en-US" sz="3200" b="1" u="sng" dirty="0" smtClean="0"/>
              <a:t>Atomic structure</a:t>
            </a:r>
            <a:r>
              <a:rPr lang="en-US" sz="3200" dirty="0" smtClean="0"/>
              <a:t>:  Refers to the identity and arrangement of particles in the atom</a:t>
            </a:r>
          </a:p>
          <a:p>
            <a:endParaRPr lang="en-US" sz="3200" dirty="0"/>
          </a:p>
          <a:p>
            <a:endParaRPr lang="en-US" sz="3200" dirty="0"/>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r>
              <a:rPr lang="en-US" dirty="0" smtClean="0"/>
              <a:t>Structure of an atom</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4191000"/>
            <a:ext cx="9296400" cy="2821675"/>
          </a:xfrm>
          <a:prstGeom prst="rect">
            <a:avLst/>
          </a:prstGeom>
        </p:spPr>
      </p:pic>
    </p:spTree>
    <p:extLst>
      <p:ext uri="{BB962C8B-B14F-4D97-AF65-F5344CB8AC3E}">
        <p14:creationId xmlns:p14="http://schemas.microsoft.com/office/powerpoint/2010/main" val="36409543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
            <a:ext cx="9220200" cy="6915150"/>
          </a:xfrm>
          <a:prstGeom prst="rect">
            <a:avLst/>
          </a:prstGeom>
        </p:spPr>
      </p:pic>
    </p:spTree>
    <p:extLst>
      <p:ext uri="{BB962C8B-B14F-4D97-AF65-F5344CB8AC3E}">
        <p14:creationId xmlns:p14="http://schemas.microsoft.com/office/powerpoint/2010/main" val="33242660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Created by G.Baker www.thesciencequeen.net</a:t>
            </a:r>
          </a:p>
        </p:txBody>
      </p:sp>
      <p:sp>
        <p:nvSpPr>
          <p:cNvPr id="76802" name="Rectangle 2"/>
          <p:cNvSpPr>
            <a:spLocks noGrp="1" noChangeArrowheads="1"/>
          </p:cNvSpPr>
          <p:nvPr>
            <p:ph type="title"/>
          </p:nvPr>
        </p:nvSpPr>
        <p:spPr/>
        <p:txBody>
          <a:bodyPr/>
          <a:lstStyle/>
          <a:p>
            <a:r>
              <a:rPr lang="en-US" altLang="en-US"/>
              <a:t>An atom refresher</a:t>
            </a:r>
          </a:p>
        </p:txBody>
      </p:sp>
      <p:sp>
        <p:nvSpPr>
          <p:cNvPr id="76803" name="Rectangle 3"/>
          <p:cNvSpPr>
            <a:spLocks noGrp="1" noChangeArrowheads="1"/>
          </p:cNvSpPr>
          <p:nvPr>
            <p:ph type="body" idx="1"/>
          </p:nvPr>
        </p:nvSpPr>
        <p:spPr>
          <a:xfrm>
            <a:off x="1752600" y="1430338"/>
            <a:ext cx="4375150" cy="5113337"/>
          </a:xfrm>
        </p:spPr>
        <p:txBody>
          <a:bodyPr>
            <a:normAutofit fontScale="92500" lnSpcReduction="20000"/>
          </a:bodyPr>
          <a:lstStyle/>
          <a:p>
            <a:pPr>
              <a:lnSpc>
                <a:spcPct val="90000"/>
              </a:lnSpc>
            </a:pPr>
            <a:r>
              <a:rPr lang="en-US" altLang="en-US"/>
              <a:t>An atom has three parts:</a:t>
            </a:r>
          </a:p>
          <a:p>
            <a:pPr>
              <a:lnSpc>
                <a:spcPct val="90000"/>
              </a:lnSpc>
            </a:pPr>
            <a:r>
              <a:rPr lang="en-US" altLang="en-US" b="1" u="sng"/>
              <a:t>Proton</a:t>
            </a:r>
            <a:r>
              <a:rPr lang="en-US" altLang="en-US"/>
              <a:t> = positive</a:t>
            </a:r>
          </a:p>
          <a:p>
            <a:pPr>
              <a:lnSpc>
                <a:spcPct val="90000"/>
              </a:lnSpc>
            </a:pPr>
            <a:r>
              <a:rPr lang="en-US" altLang="en-US" b="1" u="sng"/>
              <a:t>Neutron</a:t>
            </a:r>
            <a:r>
              <a:rPr lang="en-US" altLang="en-US"/>
              <a:t> = no charge</a:t>
            </a:r>
          </a:p>
          <a:p>
            <a:pPr>
              <a:lnSpc>
                <a:spcPct val="90000"/>
              </a:lnSpc>
            </a:pPr>
            <a:r>
              <a:rPr lang="en-US" altLang="en-US" b="1" u="sng"/>
              <a:t>Electron</a:t>
            </a:r>
            <a:r>
              <a:rPr lang="en-US" altLang="en-US"/>
              <a:t> = negative</a:t>
            </a:r>
          </a:p>
          <a:p>
            <a:pPr>
              <a:lnSpc>
                <a:spcPct val="90000"/>
              </a:lnSpc>
            </a:pPr>
            <a:endParaRPr lang="en-US" altLang="en-US"/>
          </a:p>
          <a:p>
            <a:pPr>
              <a:lnSpc>
                <a:spcPct val="90000"/>
              </a:lnSpc>
            </a:pPr>
            <a:r>
              <a:rPr lang="en-US" altLang="en-US"/>
              <a:t>The proton &amp; neutron are found in the center of the atom, a place called the </a:t>
            </a:r>
            <a:r>
              <a:rPr lang="en-US" altLang="en-US" b="1" u="sng"/>
              <a:t>nucleus</a:t>
            </a:r>
            <a:r>
              <a:rPr lang="en-US" altLang="en-US"/>
              <a:t>.</a:t>
            </a:r>
          </a:p>
          <a:p>
            <a:pPr>
              <a:lnSpc>
                <a:spcPct val="90000"/>
              </a:lnSpc>
            </a:pPr>
            <a:r>
              <a:rPr lang="en-US" altLang="en-US"/>
              <a:t>The </a:t>
            </a:r>
            <a:r>
              <a:rPr lang="en-US" altLang="en-US" i="1" u="sng"/>
              <a:t>electrons </a:t>
            </a:r>
            <a:r>
              <a:rPr lang="en-US" altLang="en-US"/>
              <a:t>orbit the nucleus. </a:t>
            </a:r>
          </a:p>
        </p:txBody>
      </p:sp>
      <p:pic>
        <p:nvPicPr>
          <p:cNvPr id="76805" name="Picture 5" descr="http://wzus.ask.com/r?t=a&amp;d=us&amp;s=a&amp;c=p&amp;ti=1&amp;ai=30751&amp;l=dir&amp;o=0&amp;sv=0a300523&amp;ip=3fe6e06d&amp;u=http%3A%2F%2Feducation.jlab.org%2Fqa%2Fatom_model_03.gif"/>
          <p:cNvPicPr>
            <a:picLocks noChangeAspect="1" noChangeArrowheads="1"/>
          </p:cNvPicPr>
          <p:nvPr/>
        </p:nvPicPr>
        <p:blipFill>
          <a:blip r:embed="rId2">
            <a:extLst>
              <a:ext uri="{28A0092B-C50C-407E-A947-70E740481C1C}">
                <a14:useLocalDpi xmlns:a14="http://schemas.microsoft.com/office/drawing/2010/main" val="0"/>
              </a:ext>
            </a:extLst>
          </a:blip>
          <a:srcRect l="17053" r="11925"/>
          <a:stretch>
            <a:fillRect/>
          </a:stretch>
        </p:blipFill>
        <p:spPr bwMode="auto">
          <a:xfrm>
            <a:off x="5924550" y="2124075"/>
            <a:ext cx="2770188" cy="2608263"/>
          </a:xfrm>
          <a:prstGeom prst="rect">
            <a:avLst/>
          </a:prstGeom>
          <a:noFill/>
          <a:extLst>
            <a:ext uri="{909E8E84-426E-40DD-AFC4-6F175D3DCCD1}">
              <a14:hiddenFill xmlns:a14="http://schemas.microsoft.com/office/drawing/2010/main">
                <a:solidFill>
                  <a:srgbClr val="FFFFFF"/>
                </a:solidFill>
              </a14:hiddenFill>
            </a:ext>
          </a:extLst>
        </p:spPr>
      </p:pic>
      <p:sp>
        <p:nvSpPr>
          <p:cNvPr id="76806" name="Text Box 6"/>
          <p:cNvSpPr txBox="1">
            <a:spLocks noChangeArrowheads="1"/>
          </p:cNvSpPr>
          <p:nvPr/>
        </p:nvSpPr>
        <p:spPr bwMode="auto">
          <a:xfrm>
            <a:off x="5934075" y="4616450"/>
            <a:ext cx="2789238" cy="33655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t>Picture from http://education.jlab.org/qa/atom_model_03.gif</a:t>
            </a:r>
          </a:p>
        </p:txBody>
      </p:sp>
    </p:spTree>
    <p:extLst>
      <p:ext uri="{BB962C8B-B14F-4D97-AF65-F5344CB8AC3E}">
        <p14:creationId xmlns:p14="http://schemas.microsoft.com/office/powerpoint/2010/main" val="23499872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50182"/>
          </a:xfrm>
          <a:prstGeom prst="rect">
            <a:avLst/>
          </a:prstGeom>
        </p:spPr>
      </p:pic>
    </p:spTree>
    <p:extLst>
      <p:ext uri="{BB962C8B-B14F-4D97-AF65-F5344CB8AC3E}">
        <p14:creationId xmlns:p14="http://schemas.microsoft.com/office/powerpoint/2010/main" val="21119708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The nucleus makes up 99.9% mass of atom.</a:t>
            </a:r>
          </a:p>
          <a:p>
            <a:endParaRPr lang="en-US" sz="3600" dirty="0" smtClean="0"/>
          </a:p>
          <a:p>
            <a:r>
              <a:rPr lang="en-US" sz="3600" dirty="0" smtClean="0"/>
              <a:t>Surrounding the nucleus is a region occupied by negatively charged particles called electrons</a:t>
            </a:r>
          </a:p>
          <a:p>
            <a:endParaRPr lang="en-US" sz="3600" dirty="0"/>
          </a:p>
          <a:p>
            <a:r>
              <a:rPr lang="en-US" sz="3600" dirty="0" smtClean="0"/>
              <a:t>Abbreviation for electron is e-</a:t>
            </a:r>
          </a:p>
          <a:p>
            <a:endParaRPr lang="en-US" sz="3600" dirty="0"/>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005338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95" name="Oval 27"/>
          <p:cNvSpPr>
            <a:spLocks noChangeArrowheads="1"/>
          </p:cNvSpPr>
          <p:nvPr/>
        </p:nvSpPr>
        <p:spPr bwMode="auto">
          <a:xfrm>
            <a:off x="2895600" y="4495800"/>
            <a:ext cx="609600" cy="609600"/>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109570" name="Rectangle 2"/>
          <p:cNvSpPr>
            <a:spLocks noGrp="1" noChangeArrowheads="1"/>
          </p:cNvSpPr>
          <p:nvPr>
            <p:ph type="title"/>
          </p:nvPr>
        </p:nvSpPr>
        <p:spPr/>
        <p:txBody>
          <a:bodyPr/>
          <a:lstStyle/>
          <a:p>
            <a:r>
              <a:rPr lang="en-US" altLang="en-US">
                <a:latin typeface="Comic Sans MS" panose="030F0702030302020204" pitchFamily="66" charset="0"/>
              </a:rPr>
              <a:t>Atomic Number</a:t>
            </a:r>
          </a:p>
        </p:txBody>
      </p:sp>
      <p:sp>
        <p:nvSpPr>
          <p:cNvPr id="109571" name="Rectangle 3"/>
          <p:cNvSpPr>
            <a:spLocks noGrp="1" noChangeArrowheads="1"/>
          </p:cNvSpPr>
          <p:nvPr>
            <p:ph type="body" idx="1"/>
          </p:nvPr>
        </p:nvSpPr>
        <p:spPr>
          <a:xfrm>
            <a:off x="1066800" y="1905000"/>
            <a:ext cx="7620000" cy="533400"/>
          </a:xfrm>
        </p:spPr>
        <p:txBody>
          <a:bodyPr/>
          <a:lstStyle/>
          <a:p>
            <a:pPr>
              <a:lnSpc>
                <a:spcPct val="90000"/>
              </a:lnSpc>
            </a:pPr>
            <a:r>
              <a:rPr lang="en-US" altLang="en-US" sz="2400">
                <a:latin typeface="Comic Sans MS" panose="030F0702030302020204" pitchFamily="66" charset="0"/>
              </a:rPr>
              <a:t>The number of protons in the nucleus of an atom</a:t>
            </a:r>
          </a:p>
        </p:txBody>
      </p:sp>
      <p:grpSp>
        <p:nvGrpSpPr>
          <p:cNvPr id="109582" name="Group 14"/>
          <p:cNvGrpSpPr>
            <a:grpSpLocks/>
          </p:cNvGrpSpPr>
          <p:nvPr/>
        </p:nvGrpSpPr>
        <p:grpSpPr bwMode="auto">
          <a:xfrm>
            <a:off x="2667000" y="3733800"/>
            <a:ext cx="1524000" cy="1371600"/>
            <a:chOff x="1968" y="1584"/>
            <a:chExt cx="2160" cy="1872"/>
          </a:xfrm>
        </p:grpSpPr>
        <p:sp>
          <p:nvSpPr>
            <p:cNvPr id="109583" name="Oval 15"/>
            <p:cNvSpPr>
              <a:spLocks noChangeArrowheads="1"/>
            </p:cNvSpPr>
            <p:nvPr/>
          </p:nvSpPr>
          <p:spPr bwMode="auto">
            <a:xfrm>
              <a:off x="2208" y="1584"/>
              <a:ext cx="864" cy="816"/>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5400" b="1"/>
                <a:t>+</a:t>
              </a:r>
            </a:p>
          </p:txBody>
        </p:sp>
        <p:sp>
          <p:nvSpPr>
            <p:cNvPr id="109584" name="Oval 16"/>
            <p:cNvSpPr>
              <a:spLocks noChangeArrowheads="1"/>
            </p:cNvSpPr>
            <p:nvPr/>
          </p:nvSpPr>
          <p:spPr bwMode="auto">
            <a:xfrm>
              <a:off x="2928" y="1584"/>
              <a:ext cx="864" cy="816"/>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109585" name="Oval 17"/>
            <p:cNvSpPr>
              <a:spLocks noChangeArrowheads="1"/>
            </p:cNvSpPr>
            <p:nvPr/>
          </p:nvSpPr>
          <p:spPr bwMode="auto">
            <a:xfrm>
              <a:off x="3264" y="2112"/>
              <a:ext cx="864" cy="816"/>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5400" b="1"/>
                <a:t>+</a:t>
              </a:r>
            </a:p>
          </p:txBody>
        </p:sp>
        <p:sp>
          <p:nvSpPr>
            <p:cNvPr id="109586" name="Oval 18"/>
            <p:cNvSpPr>
              <a:spLocks noChangeArrowheads="1"/>
            </p:cNvSpPr>
            <p:nvPr/>
          </p:nvSpPr>
          <p:spPr bwMode="auto">
            <a:xfrm>
              <a:off x="1968" y="2304"/>
              <a:ext cx="864" cy="816"/>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109587" name="Oval 19"/>
            <p:cNvSpPr>
              <a:spLocks noChangeArrowheads="1"/>
            </p:cNvSpPr>
            <p:nvPr/>
          </p:nvSpPr>
          <p:spPr bwMode="auto">
            <a:xfrm>
              <a:off x="2784" y="2640"/>
              <a:ext cx="864" cy="816"/>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109588" name="Oval 20"/>
            <p:cNvSpPr>
              <a:spLocks noChangeArrowheads="1"/>
            </p:cNvSpPr>
            <p:nvPr/>
          </p:nvSpPr>
          <p:spPr bwMode="auto">
            <a:xfrm>
              <a:off x="2592" y="2160"/>
              <a:ext cx="864" cy="816"/>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5400" b="1"/>
                <a:t>+</a:t>
              </a:r>
            </a:p>
          </p:txBody>
        </p:sp>
      </p:grpSp>
      <p:sp>
        <p:nvSpPr>
          <p:cNvPr id="109589" name="Oval 21"/>
          <p:cNvSpPr>
            <a:spLocks noChangeArrowheads="1"/>
          </p:cNvSpPr>
          <p:nvPr/>
        </p:nvSpPr>
        <p:spPr bwMode="auto">
          <a:xfrm>
            <a:off x="2209800" y="3276600"/>
            <a:ext cx="2438400" cy="2286000"/>
          </a:xfrm>
          <a:prstGeom prst="ellipse">
            <a:avLst/>
          </a:prstGeom>
          <a:noFill/>
          <a:ln w="12700"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0" name="Oval 22"/>
          <p:cNvSpPr>
            <a:spLocks noChangeArrowheads="1"/>
          </p:cNvSpPr>
          <p:nvPr/>
        </p:nvSpPr>
        <p:spPr bwMode="auto">
          <a:xfrm>
            <a:off x="1752600" y="2895600"/>
            <a:ext cx="3352800" cy="3048000"/>
          </a:xfrm>
          <a:prstGeom prst="ellipse">
            <a:avLst/>
          </a:prstGeom>
          <a:noFill/>
          <a:ln w="12700"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1" name="Oval 23"/>
          <p:cNvSpPr>
            <a:spLocks noChangeArrowheads="1"/>
          </p:cNvSpPr>
          <p:nvPr/>
        </p:nvSpPr>
        <p:spPr bwMode="auto">
          <a:xfrm>
            <a:off x="4495800" y="4114800"/>
            <a:ext cx="228600" cy="228600"/>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109592" name="Oval 24"/>
          <p:cNvSpPr>
            <a:spLocks noChangeArrowheads="1"/>
          </p:cNvSpPr>
          <p:nvPr/>
        </p:nvSpPr>
        <p:spPr bwMode="auto">
          <a:xfrm>
            <a:off x="2057400" y="4419600"/>
            <a:ext cx="228600" cy="228600"/>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109593" name="Oval 25"/>
          <p:cNvSpPr>
            <a:spLocks noChangeArrowheads="1"/>
          </p:cNvSpPr>
          <p:nvPr/>
        </p:nvSpPr>
        <p:spPr bwMode="auto">
          <a:xfrm>
            <a:off x="2971800" y="2819400"/>
            <a:ext cx="228600" cy="228600"/>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109594" name="Text Box 26"/>
          <p:cNvSpPr txBox="1">
            <a:spLocks noChangeArrowheads="1"/>
          </p:cNvSpPr>
          <p:nvPr/>
        </p:nvSpPr>
        <p:spPr bwMode="auto">
          <a:xfrm>
            <a:off x="5867400" y="2976446"/>
            <a:ext cx="2286000" cy="156966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dirty="0" smtClean="0">
                <a:latin typeface="Comic Sans MS" panose="030F0702030302020204" pitchFamily="66" charset="0"/>
              </a:rPr>
              <a:t>The identification number of an element</a:t>
            </a:r>
            <a:endParaRPr lang="en-US" altLang="en-US" sz="2400" dirty="0">
              <a:latin typeface="Comic Sans MS" panose="030F0702030302020204" pitchFamily="66" charset="0"/>
            </a:endParaRPr>
          </a:p>
        </p:txBody>
      </p:sp>
    </p:spTree>
    <p:extLst>
      <p:ext uri="{BB962C8B-B14F-4D97-AF65-F5344CB8AC3E}">
        <p14:creationId xmlns:p14="http://schemas.microsoft.com/office/powerpoint/2010/main" val="29980106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dissolve">
                                      <p:cBhvr>
                                        <p:cTn id="7" dur="500"/>
                                        <p:tgtEl>
                                          <p:spTgt spid="109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path" presetSubtype="0" repeatCount="indefinite" fill="hold" grpId="0" nodeType="clickEffect">
                                  <p:stCondLst>
                                    <p:cond delay="0"/>
                                  </p:stCondLst>
                                  <p:childTnLst>
                                    <p:animMotion origin="layout" path="M -0.12986 -0.13872 C -0.05643 -0.13872 0.00416 -0.06196 0.00416 0.03376 C 0.00416 0.12787 -0.05643 0.20602 -0.12986 0.20602 C -0.20348 0.20602 -0.2625 0.12787 -0.2625 0.03376 C -0.2625 -0.06196 -0.20348 -0.13872 -0.12986 -0.13872 Z " pathEditMode="fixed" rAng="0" ptsTypes="fffff">
                                      <p:cBhvr>
                                        <p:cTn id="11" dur="90" fill="hold"/>
                                        <p:tgtEl>
                                          <p:spTgt spid="109591"/>
                                        </p:tgtEl>
                                        <p:attrNameLst>
                                          <p:attrName>ppt_x</p:attrName>
                                          <p:attrName>ppt_y</p:attrName>
                                        </p:attrNameLst>
                                      </p:cBhvr>
                                      <p:rCtr x="69" y="17225"/>
                                    </p:animMotion>
                                  </p:childTnLst>
                                </p:cTn>
                              </p:par>
                              <p:par>
                                <p:cTn id="12" presetID="1" presetClass="path" presetSubtype="0" repeatCount="indefinite" fill="hold" grpId="0" nodeType="withEffect">
                                  <p:stCondLst>
                                    <p:cond delay="0"/>
                                  </p:stCondLst>
                                  <p:childTnLst>
                                    <p:animMotion origin="layout" path="M 0.13681 -0.18312 C 0.21024 -0.18312 0.27083 -0.10636 0.27083 -0.01064 C 0.27083 0.08347 0.21024 0.16162 0.13681 0.16162 C 0.06319 0.16162 0.00417 0.08347 0.00417 -0.01064 C 0.00417 -0.10636 0.06319 -0.18312 0.13681 -0.18312 Z " pathEditMode="fixed" rAng="0" ptsTypes="fffff">
                                      <p:cBhvr>
                                        <p:cTn id="13" dur="90" fill="hold"/>
                                        <p:tgtEl>
                                          <p:spTgt spid="109592"/>
                                        </p:tgtEl>
                                        <p:attrNameLst>
                                          <p:attrName>ppt_x</p:attrName>
                                          <p:attrName>ppt_y</p:attrName>
                                        </p:attrNameLst>
                                      </p:cBhvr>
                                      <p:rCtr x="69" y="17225"/>
                                    </p:animMotion>
                                  </p:childTnLst>
                                </p:cTn>
                              </p:par>
                              <p:par>
                                <p:cTn id="14" presetID="1" presetClass="path" presetSubtype="0" repeatCount="indefinite" fill="hold" grpId="0" nodeType="withEffect">
                                  <p:stCondLst>
                                    <p:cond delay="0"/>
                                  </p:stCondLst>
                                  <p:childTnLst>
                                    <p:animMotion origin="layout" path="M 0.03611 -3.23699E-6 C 0.13715 -3.23699E-6 0.22066 0.09503 0.22066 0.21364 C 0.22066 0.33018 0.13715 0.42729 0.03611 0.42729 C -0.06493 0.42729 -0.14583 0.33018 -0.14583 0.21364 C -0.14583 0.09503 -0.06493 -3.23699E-6 0.03611 -3.23699E-6 Z " pathEditMode="fixed" rAng="0" ptsTypes="fffff">
                                      <p:cBhvr>
                                        <p:cTn id="15" dur="90" fill="hold"/>
                                        <p:tgtEl>
                                          <p:spTgt spid="109593"/>
                                        </p:tgtEl>
                                        <p:attrNameLst>
                                          <p:attrName>ppt_x</p:attrName>
                                          <p:attrName>ppt_y</p:attrName>
                                        </p:attrNameLst>
                                      </p:cBhvr>
                                      <p:rCtr x="122" y="21364"/>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9594"/>
                                        </p:tgtEl>
                                        <p:attrNameLst>
                                          <p:attrName>style.visibility</p:attrName>
                                        </p:attrNameLst>
                                      </p:cBhvr>
                                      <p:to>
                                        <p:strVal val="visible"/>
                                      </p:to>
                                    </p:set>
                                    <p:animEffect transition="in" filter="box(in)">
                                      <p:cBhvr>
                                        <p:cTn id="20" dur="500"/>
                                        <p:tgtEl>
                                          <p:spTgt spid="109594"/>
                                        </p:tgtEl>
                                      </p:cBhvr>
                                    </p:animEffect>
                                  </p:childTnLst>
                                </p:cTn>
                              </p:par>
                            </p:childTnLst>
                          </p:cTn>
                        </p:par>
                        <p:par>
                          <p:cTn id="21" fill="hold" nodeType="afterGroup">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109595"/>
                                        </p:tgtEl>
                                        <p:attrNameLst>
                                          <p:attrName>style.visibility</p:attrName>
                                        </p:attrNameLst>
                                      </p:cBhvr>
                                      <p:to>
                                        <p:strVal val="visible"/>
                                      </p:to>
                                    </p:set>
                                    <p:animEffect transition="in" filter="dissolve">
                                      <p:cBhvr>
                                        <p:cTn id="24" dur="500"/>
                                        <p:tgtEl>
                                          <p:spTgt spid="109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95" grpId="0" animBg="1"/>
      <p:bldP spid="109571" grpId="0" build="p"/>
      <p:bldP spid="109591" grpId="0" animBg="1"/>
      <p:bldP spid="109592" grpId="0" animBg="1"/>
      <p:bldP spid="109593" grpId="0" animBg="1"/>
      <p:bldP spid="10959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sz="quarter"/>
          </p:nvPr>
        </p:nvSpPr>
        <p:spPr/>
        <p:txBody>
          <a:bodyPr/>
          <a:lstStyle/>
          <a:p>
            <a:r>
              <a:rPr lang="en-US" altLang="en-US"/>
              <a:t>Who are these men?</a:t>
            </a:r>
          </a:p>
        </p:txBody>
      </p:sp>
      <p:pic>
        <p:nvPicPr>
          <p:cNvPr id="7172" name="Picture 4" descr="dalton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943600" y="1828800"/>
            <a:ext cx="1812925" cy="1997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5" descr="jjthom"/>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023714" y="4038600"/>
            <a:ext cx="1660525" cy="205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4" name="Picture 6" descr="boh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943600" y="4038600"/>
            <a:ext cx="2008188" cy="2076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5" name="AutoShape 7" descr="Ernest Rutherford"/>
          <p:cNvSpPr>
            <a:spLocks noChangeAspect="1" noChangeArrowheads="1"/>
          </p:cNvSpPr>
          <p:nvPr/>
        </p:nvSpPr>
        <p:spPr bwMode="auto">
          <a:xfrm>
            <a:off x="3905250" y="2486025"/>
            <a:ext cx="1333500" cy="18859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6" name="AutoShape 8" descr="Ernest Rutherford"/>
          <p:cNvSpPr>
            <a:spLocks noChangeAspect="1" noChangeArrowheads="1"/>
          </p:cNvSpPr>
          <p:nvPr/>
        </p:nvSpPr>
        <p:spPr bwMode="auto">
          <a:xfrm>
            <a:off x="3905250" y="2486025"/>
            <a:ext cx="1333500" cy="18859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7177" name="Picture 9" descr="rutherfo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038600"/>
            <a:ext cx="1574800" cy="2057400"/>
          </a:xfrm>
          <a:prstGeom prst="rect">
            <a:avLst/>
          </a:prstGeom>
          <a:noFill/>
          <a:extLst>
            <a:ext uri="{909E8E84-426E-40DD-AFC4-6F175D3DCCD1}">
              <a14:hiddenFill xmlns:a14="http://schemas.microsoft.com/office/drawing/2010/main">
                <a:solidFill>
                  <a:srgbClr val="FFFFFF"/>
                </a:solidFill>
              </a14:hiddenFill>
            </a:ext>
          </a:extLst>
        </p:spPr>
      </p:pic>
      <p:sp>
        <p:nvSpPr>
          <p:cNvPr id="7178" name="Text Box 10"/>
          <p:cNvSpPr txBox="1">
            <a:spLocks noChangeArrowheads="1"/>
          </p:cNvSpPr>
          <p:nvPr/>
        </p:nvSpPr>
        <p:spPr bwMode="auto">
          <a:xfrm>
            <a:off x="762000" y="1676400"/>
            <a:ext cx="3200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a:t>In this lesson, we’ll learn about the men whose quests for knowledge about the fundamental nature of the universe helped define our views.</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379" y="4073493"/>
            <a:ext cx="1584325" cy="2043645"/>
          </a:xfrm>
          <a:prstGeom prst="rect">
            <a:avLst/>
          </a:prstGeom>
        </p:spPr>
      </p:pic>
      <p:sp>
        <p:nvSpPr>
          <p:cNvPr id="2" name="Content Placeholder 1"/>
          <p:cNvSpPr>
            <a:spLocks noGrp="1"/>
          </p:cNvSpPr>
          <p:nvPr>
            <p:ph sz="quarter" idx="1"/>
          </p:nvPr>
        </p:nvSpPr>
        <p:spPr/>
        <p:txBody>
          <a:bodyPr/>
          <a:lstStyle/>
          <a:p>
            <a:endParaRPr lang="en-US"/>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9704" y="1946683"/>
            <a:ext cx="1605593" cy="1918880"/>
          </a:xfrm>
          <a:prstGeom prst="rect">
            <a:avLst/>
          </a:prstGeom>
        </p:spPr>
      </p:pic>
    </p:spTree>
    <p:extLst>
      <p:ext uri="{BB962C8B-B14F-4D97-AF65-F5344CB8AC3E}">
        <p14:creationId xmlns:p14="http://schemas.microsoft.com/office/powerpoint/2010/main" val="8098378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ppt_x</p:attrName>
                                        </p:attrNameLst>
                                      </p:cBhvr>
                                      <p:tavLst>
                                        <p:tav tm="0">
                                          <p:val>
                                            <p:strVal val="#ppt_x-.2"/>
                                          </p:val>
                                        </p:tav>
                                        <p:tav tm="100000">
                                          <p:val>
                                            <p:strVal val="#ppt_x"/>
                                          </p:val>
                                        </p:tav>
                                      </p:tavLst>
                                    </p:anim>
                                    <p:anim calcmode="lin" valueType="num">
                                      <p:cBhvr>
                                        <p:cTn id="8" dur="1000" fill="hold"/>
                                        <p:tgtEl>
                                          <p:spTgt spid="71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70"/>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7172">
                                            <p:bg/>
                                          </p:spTgt>
                                        </p:tgtEl>
                                        <p:attrNameLst>
                                          <p:attrName>style.visibility</p:attrName>
                                        </p:attrNameLst>
                                      </p:cBhvr>
                                      <p:to>
                                        <p:strVal val="visible"/>
                                      </p:to>
                                    </p:set>
                                    <p:animEffect transition="in" filter="fade">
                                      <p:cBhvr>
                                        <p:cTn id="13" dur="500"/>
                                        <p:tgtEl>
                                          <p:spTgt spid="7172">
                                            <p:bg/>
                                          </p:spTgt>
                                        </p:tgtEl>
                                      </p:cBhvr>
                                    </p:animEffect>
                                    <p:anim calcmode="lin" valueType="num">
                                      <p:cBhvr>
                                        <p:cTn id="14" dur="500" fill="hold"/>
                                        <p:tgtEl>
                                          <p:spTgt spid="7172">
                                            <p:bg/>
                                          </p:spTgt>
                                        </p:tgtEl>
                                        <p:attrNameLst>
                                          <p:attrName>ppt_x</p:attrName>
                                        </p:attrNameLst>
                                      </p:cBhvr>
                                      <p:tavLst>
                                        <p:tav tm="0">
                                          <p:val>
                                            <p:strVal val="#ppt_x"/>
                                          </p:val>
                                        </p:tav>
                                        <p:tav tm="100000">
                                          <p:val>
                                            <p:strVal val="#ppt_x"/>
                                          </p:val>
                                        </p:tav>
                                      </p:tavLst>
                                    </p:anim>
                                    <p:anim calcmode="lin" valueType="num">
                                      <p:cBhvr>
                                        <p:cTn id="15" dur="500" fill="hold"/>
                                        <p:tgtEl>
                                          <p:spTgt spid="7172">
                                            <p:bg/>
                                          </p:spTgt>
                                        </p:tgtEl>
                                        <p:attrNameLst>
                                          <p:attrName>ppt_y</p:attrName>
                                        </p:attrNameLst>
                                      </p:cBhvr>
                                      <p:tavLst>
                                        <p:tav tm="0">
                                          <p:val>
                                            <p:strVal val="#ppt_y+.05"/>
                                          </p:val>
                                        </p:tav>
                                        <p:tav tm="100000">
                                          <p:val>
                                            <p:strVal val="#ppt_y"/>
                                          </p:val>
                                        </p:tav>
                                      </p:tavLst>
                                    </p:anim>
                                  </p:childTnLst>
                                </p:cTn>
                              </p:par>
                            </p:childTnLst>
                          </p:cTn>
                        </p:par>
                        <p:par>
                          <p:cTn id="16" fill="hold" nodeType="afterGroup">
                            <p:stCondLst>
                              <p:cond delay="1500"/>
                            </p:stCondLst>
                            <p:childTnLst>
                              <p:par>
                                <p:cTn id="17" presetID="44" presetClass="entr" presetSubtype="0" fill="hold" grpId="0" nodeType="afterEffect">
                                  <p:stCondLst>
                                    <p:cond delay="0"/>
                                  </p:stCondLst>
                                  <p:childTnLst>
                                    <p:set>
                                      <p:cBhvr>
                                        <p:cTn id="18" dur="1" fill="hold">
                                          <p:stCondLst>
                                            <p:cond delay="0"/>
                                          </p:stCondLst>
                                        </p:cTn>
                                        <p:tgtEl>
                                          <p:spTgt spid="7173">
                                            <p:bg/>
                                          </p:spTgt>
                                        </p:tgtEl>
                                        <p:attrNameLst>
                                          <p:attrName>style.visibility</p:attrName>
                                        </p:attrNameLst>
                                      </p:cBhvr>
                                      <p:to>
                                        <p:strVal val="visible"/>
                                      </p:to>
                                    </p:set>
                                    <p:animEffect transition="in" filter="fade">
                                      <p:cBhvr>
                                        <p:cTn id="19" dur="500"/>
                                        <p:tgtEl>
                                          <p:spTgt spid="7173">
                                            <p:bg/>
                                          </p:spTgt>
                                        </p:tgtEl>
                                      </p:cBhvr>
                                    </p:animEffect>
                                    <p:anim calcmode="lin" valueType="num">
                                      <p:cBhvr>
                                        <p:cTn id="20" dur="500" fill="hold"/>
                                        <p:tgtEl>
                                          <p:spTgt spid="7173">
                                            <p:bg/>
                                          </p:spTgt>
                                        </p:tgtEl>
                                        <p:attrNameLst>
                                          <p:attrName>ppt_x</p:attrName>
                                        </p:attrNameLst>
                                      </p:cBhvr>
                                      <p:tavLst>
                                        <p:tav tm="0">
                                          <p:val>
                                            <p:strVal val="#ppt_x"/>
                                          </p:val>
                                        </p:tav>
                                        <p:tav tm="100000">
                                          <p:val>
                                            <p:strVal val="#ppt_x"/>
                                          </p:val>
                                        </p:tav>
                                      </p:tavLst>
                                    </p:anim>
                                    <p:anim calcmode="lin" valueType="num">
                                      <p:cBhvr>
                                        <p:cTn id="21" dur="500" fill="hold"/>
                                        <p:tgtEl>
                                          <p:spTgt spid="7173">
                                            <p:bg/>
                                          </p:spTgt>
                                        </p:tgtEl>
                                        <p:attrNameLst>
                                          <p:attrName>ppt_y</p:attrName>
                                        </p:attrNameLst>
                                      </p:cBhvr>
                                      <p:tavLst>
                                        <p:tav tm="0">
                                          <p:val>
                                            <p:strVal val="#ppt_y+.05"/>
                                          </p:val>
                                        </p:tav>
                                        <p:tav tm="100000">
                                          <p:val>
                                            <p:strVal val="#ppt_y"/>
                                          </p:val>
                                        </p:tav>
                                      </p:tavLst>
                                    </p:anim>
                                  </p:childTnLst>
                                </p:cTn>
                              </p:par>
                            </p:childTnLst>
                          </p:cTn>
                        </p:par>
                        <p:par>
                          <p:cTn id="22" fill="hold" nodeType="afterGroup">
                            <p:stCondLst>
                              <p:cond delay="2000"/>
                            </p:stCondLst>
                            <p:childTnLst>
                              <p:par>
                                <p:cTn id="23" presetID="37" presetClass="entr" presetSubtype="0" fill="hold" nodeType="afterEffect">
                                  <p:stCondLst>
                                    <p:cond delay="0"/>
                                  </p:stCondLst>
                                  <p:childTnLst>
                                    <p:set>
                                      <p:cBhvr>
                                        <p:cTn id="24" dur="1" fill="hold">
                                          <p:stCondLst>
                                            <p:cond delay="0"/>
                                          </p:stCondLst>
                                        </p:cTn>
                                        <p:tgtEl>
                                          <p:spTgt spid="7177"/>
                                        </p:tgtEl>
                                        <p:attrNameLst>
                                          <p:attrName>style.visibility</p:attrName>
                                        </p:attrNameLst>
                                      </p:cBhvr>
                                      <p:to>
                                        <p:strVal val="visible"/>
                                      </p:to>
                                    </p:set>
                                    <p:animEffect transition="in" filter="fade">
                                      <p:cBhvr>
                                        <p:cTn id="25" dur="1000"/>
                                        <p:tgtEl>
                                          <p:spTgt spid="7177"/>
                                        </p:tgtEl>
                                      </p:cBhvr>
                                    </p:animEffect>
                                    <p:anim calcmode="lin" valueType="num">
                                      <p:cBhvr>
                                        <p:cTn id="26" dur="1000" fill="hold"/>
                                        <p:tgtEl>
                                          <p:spTgt spid="7177"/>
                                        </p:tgtEl>
                                        <p:attrNameLst>
                                          <p:attrName>ppt_x</p:attrName>
                                        </p:attrNameLst>
                                      </p:cBhvr>
                                      <p:tavLst>
                                        <p:tav tm="0">
                                          <p:val>
                                            <p:strVal val="#ppt_x"/>
                                          </p:val>
                                        </p:tav>
                                        <p:tav tm="100000">
                                          <p:val>
                                            <p:strVal val="#ppt_x"/>
                                          </p:val>
                                        </p:tav>
                                      </p:tavLst>
                                    </p:anim>
                                    <p:anim calcmode="lin" valueType="num">
                                      <p:cBhvr>
                                        <p:cTn id="27" dur="900" decel="100000" fill="hold"/>
                                        <p:tgtEl>
                                          <p:spTgt spid="717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177"/>
                                        </p:tgtEl>
                                        <p:attrNameLst>
                                          <p:attrName>ppt_y</p:attrName>
                                        </p:attrNameLst>
                                      </p:cBhvr>
                                      <p:tavLst>
                                        <p:tav tm="0">
                                          <p:val>
                                            <p:strVal val="#ppt_y-.03"/>
                                          </p:val>
                                        </p:tav>
                                        <p:tav tm="100000">
                                          <p:val>
                                            <p:strVal val="#ppt_y"/>
                                          </p:val>
                                        </p:tav>
                                      </p:tavLst>
                                    </p:anim>
                                  </p:childTnLst>
                                </p:cTn>
                              </p:par>
                            </p:childTnLst>
                          </p:cTn>
                        </p:par>
                        <p:par>
                          <p:cTn id="29" fill="hold" nodeType="afterGroup">
                            <p:stCondLst>
                              <p:cond delay="3000"/>
                            </p:stCondLst>
                            <p:childTnLst>
                              <p:par>
                                <p:cTn id="30" presetID="37" presetClass="entr" presetSubtype="0" fill="hold" nodeType="afterEffect">
                                  <p:stCondLst>
                                    <p:cond delay="0"/>
                                  </p:stCondLst>
                                  <p:childTnLst>
                                    <p:set>
                                      <p:cBhvr>
                                        <p:cTn id="31" dur="1" fill="hold">
                                          <p:stCondLst>
                                            <p:cond delay="0"/>
                                          </p:stCondLst>
                                        </p:cTn>
                                        <p:tgtEl>
                                          <p:spTgt spid="7174"/>
                                        </p:tgtEl>
                                        <p:attrNameLst>
                                          <p:attrName>style.visibility</p:attrName>
                                        </p:attrNameLst>
                                      </p:cBhvr>
                                      <p:to>
                                        <p:strVal val="visible"/>
                                      </p:to>
                                    </p:set>
                                    <p:animEffect transition="in" filter="fade">
                                      <p:cBhvr>
                                        <p:cTn id="32" dur="1000"/>
                                        <p:tgtEl>
                                          <p:spTgt spid="7174"/>
                                        </p:tgtEl>
                                      </p:cBhvr>
                                    </p:animEffect>
                                    <p:anim calcmode="lin" valueType="num">
                                      <p:cBhvr>
                                        <p:cTn id="33" dur="1000" fill="hold"/>
                                        <p:tgtEl>
                                          <p:spTgt spid="7174"/>
                                        </p:tgtEl>
                                        <p:attrNameLst>
                                          <p:attrName>ppt_x</p:attrName>
                                        </p:attrNameLst>
                                      </p:cBhvr>
                                      <p:tavLst>
                                        <p:tav tm="0">
                                          <p:val>
                                            <p:strVal val="#ppt_x"/>
                                          </p:val>
                                        </p:tav>
                                        <p:tav tm="100000">
                                          <p:val>
                                            <p:strVal val="#ppt_x"/>
                                          </p:val>
                                        </p:tav>
                                      </p:tavLst>
                                    </p:anim>
                                    <p:anim calcmode="lin" valueType="num">
                                      <p:cBhvr>
                                        <p:cTn id="34" dur="900" decel="100000" fill="hold"/>
                                        <p:tgtEl>
                                          <p:spTgt spid="7174"/>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174"/>
                                        </p:tgtEl>
                                        <p:attrNameLst>
                                          <p:attrName>ppt_y</p:attrName>
                                        </p:attrNameLst>
                                      </p:cBhvr>
                                      <p:tavLst>
                                        <p:tav tm="0">
                                          <p:val>
                                            <p:strVal val="#ppt_y-.03"/>
                                          </p:val>
                                        </p:tav>
                                        <p:tav tm="100000">
                                          <p:val>
                                            <p:strVal val="#ppt_y"/>
                                          </p:val>
                                        </p:tav>
                                      </p:tavLst>
                                    </p:anim>
                                  </p:childTnLst>
                                </p:cTn>
                              </p:par>
                            </p:childTnLst>
                          </p:cTn>
                        </p:par>
                        <p:par>
                          <p:cTn id="36" fill="hold" nodeType="afterGroup">
                            <p:stCondLst>
                              <p:cond delay="4000"/>
                            </p:stCondLst>
                            <p:childTnLst>
                              <p:par>
                                <p:cTn id="37" presetID="47" presetClass="entr" presetSubtype="0" fill="hold" grpId="0" nodeType="afterEffect">
                                  <p:stCondLst>
                                    <p:cond delay="0"/>
                                  </p:stCondLst>
                                  <p:childTnLst>
                                    <p:set>
                                      <p:cBhvr>
                                        <p:cTn id="38" dur="1" fill="hold">
                                          <p:stCondLst>
                                            <p:cond delay="0"/>
                                          </p:stCondLst>
                                        </p:cTn>
                                        <p:tgtEl>
                                          <p:spTgt spid="7178"/>
                                        </p:tgtEl>
                                        <p:attrNameLst>
                                          <p:attrName>style.visibility</p:attrName>
                                        </p:attrNameLst>
                                      </p:cBhvr>
                                      <p:to>
                                        <p:strVal val="visible"/>
                                      </p:to>
                                    </p:set>
                                    <p:animEffect transition="in" filter="fade">
                                      <p:cBhvr>
                                        <p:cTn id="39" dur="1000"/>
                                        <p:tgtEl>
                                          <p:spTgt spid="7178"/>
                                        </p:tgtEl>
                                      </p:cBhvr>
                                    </p:animEffect>
                                    <p:anim calcmode="lin" valueType="num">
                                      <p:cBhvr>
                                        <p:cTn id="40" dur="1000" fill="hold"/>
                                        <p:tgtEl>
                                          <p:spTgt spid="7178"/>
                                        </p:tgtEl>
                                        <p:attrNameLst>
                                          <p:attrName>ppt_x</p:attrName>
                                        </p:attrNameLst>
                                      </p:cBhvr>
                                      <p:tavLst>
                                        <p:tav tm="0">
                                          <p:val>
                                            <p:strVal val="#ppt_x"/>
                                          </p:val>
                                        </p:tav>
                                        <p:tav tm="100000">
                                          <p:val>
                                            <p:strVal val="#ppt_x"/>
                                          </p:val>
                                        </p:tav>
                                      </p:tavLst>
                                    </p:anim>
                                    <p:anim calcmode="lin" valueType="num">
                                      <p:cBhvr>
                                        <p:cTn id="41" dur="1000" fill="hold"/>
                                        <p:tgtEl>
                                          <p:spTgt spid="71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2" grpId="0" build="p" animBg="1"/>
      <p:bldP spid="7173" grpId="0" build="p" animBg="1"/>
      <p:bldP spid="717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5" name="Oval 1051"/>
          <p:cNvSpPr>
            <a:spLocks noChangeArrowheads="1"/>
          </p:cNvSpPr>
          <p:nvPr/>
        </p:nvSpPr>
        <p:spPr bwMode="auto">
          <a:xfrm>
            <a:off x="6172200" y="4800600"/>
            <a:ext cx="609600" cy="609600"/>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22530" name="Rectangle 2"/>
          <p:cNvSpPr>
            <a:spLocks noGrp="1" noChangeArrowheads="1"/>
          </p:cNvSpPr>
          <p:nvPr>
            <p:ph type="title"/>
          </p:nvPr>
        </p:nvSpPr>
        <p:spPr/>
        <p:txBody>
          <a:bodyPr/>
          <a:lstStyle/>
          <a:p>
            <a:r>
              <a:rPr lang="en-US" altLang="en-US">
                <a:latin typeface="Comic Sans MS" panose="030F0702030302020204" pitchFamily="66" charset="0"/>
              </a:rPr>
              <a:t>Mass Number</a:t>
            </a:r>
          </a:p>
        </p:txBody>
      </p:sp>
      <p:sp>
        <p:nvSpPr>
          <p:cNvPr id="22531" name="Rectangle 3"/>
          <p:cNvSpPr>
            <a:spLocks noGrp="1" noChangeArrowheads="1"/>
          </p:cNvSpPr>
          <p:nvPr>
            <p:ph type="body" idx="1"/>
          </p:nvPr>
        </p:nvSpPr>
        <p:spPr>
          <a:xfrm>
            <a:off x="1066800" y="1752600"/>
            <a:ext cx="7620000" cy="1219200"/>
          </a:xfrm>
        </p:spPr>
        <p:txBody>
          <a:bodyPr/>
          <a:lstStyle/>
          <a:p>
            <a:pPr>
              <a:lnSpc>
                <a:spcPct val="80000"/>
              </a:lnSpc>
            </a:pPr>
            <a:r>
              <a:rPr lang="en-US" altLang="en-US" sz="1900">
                <a:latin typeface="Comic Sans MS" panose="030F0702030302020204" pitchFamily="66" charset="0"/>
              </a:rPr>
              <a:t>The total number of protons and neutrons in an atom’s nucleus</a:t>
            </a:r>
          </a:p>
          <a:p>
            <a:pPr>
              <a:lnSpc>
                <a:spcPct val="80000"/>
              </a:lnSpc>
            </a:pPr>
            <a:r>
              <a:rPr lang="en-US" altLang="en-US" sz="1900">
                <a:latin typeface="Comic Sans MS" panose="030F0702030302020204" pitchFamily="66" charset="0"/>
              </a:rPr>
              <a:t>Expressed in </a:t>
            </a:r>
            <a:r>
              <a:rPr lang="en-US" altLang="en-US" sz="1900" b="1" u="sng">
                <a:latin typeface="Comic Sans MS" panose="030F0702030302020204" pitchFamily="66" charset="0"/>
              </a:rPr>
              <a:t>A</a:t>
            </a:r>
            <a:r>
              <a:rPr lang="en-US" altLang="en-US" sz="1900">
                <a:latin typeface="Comic Sans MS" panose="030F0702030302020204" pitchFamily="66" charset="0"/>
              </a:rPr>
              <a:t>tomic </a:t>
            </a:r>
            <a:r>
              <a:rPr lang="en-US" altLang="en-US" sz="1900" b="1" u="sng">
                <a:latin typeface="Comic Sans MS" panose="030F0702030302020204" pitchFamily="66" charset="0"/>
              </a:rPr>
              <a:t>M</a:t>
            </a:r>
            <a:r>
              <a:rPr lang="en-US" altLang="en-US" sz="1900">
                <a:latin typeface="Comic Sans MS" panose="030F0702030302020204" pitchFamily="66" charset="0"/>
              </a:rPr>
              <a:t>ass </a:t>
            </a:r>
            <a:r>
              <a:rPr lang="en-US" altLang="en-US" sz="1900" b="1" u="sng">
                <a:latin typeface="Comic Sans MS" panose="030F0702030302020204" pitchFamily="66" charset="0"/>
              </a:rPr>
              <a:t>U</a:t>
            </a:r>
            <a:r>
              <a:rPr lang="en-US" altLang="en-US" sz="1900">
                <a:latin typeface="Comic Sans MS" panose="030F0702030302020204" pitchFamily="66" charset="0"/>
              </a:rPr>
              <a:t>nits (amu)</a:t>
            </a:r>
          </a:p>
          <a:p>
            <a:pPr lvl="1">
              <a:lnSpc>
                <a:spcPct val="80000"/>
              </a:lnSpc>
            </a:pPr>
            <a:r>
              <a:rPr lang="en-US" altLang="en-US" sz="1900">
                <a:latin typeface="Comic Sans MS" panose="030F0702030302020204" pitchFamily="66" charset="0"/>
              </a:rPr>
              <a:t>Each proton or neutron has a mass of 1 amu</a:t>
            </a:r>
          </a:p>
        </p:txBody>
      </p:sp>
      <p:grpSp>
        <p:nvGrpSpPr>
          <p:cNvPr id="43014" name="Group 1030"/>
          <p:cNvGrpSpPr>
            <a:grpSpLocks/>
          </p:cNvGrpSpPr>
          <p:nvPr/>
        </p:nvGrpSpPr>
        <p:grpSpPr bwMode="auto">
          <a:xfrm>
            <a:off x="5943600" y="4038600"/>
            <a:ext cx="1524000" cy="1371600"/>
            <a:chOff x="1968" y="1584"/>
            <a:chExt cx="2160" cy="1872"/>
          </a:xfrm>
        </p:grpSpPr>
        <p:sp>
          <p:nvSpPr>
            <p:cNvPr id="43015" name="Oval 1031"/>
            <p:cNvSpPr>
              <a:spLocks noChangeArrowheads="1"/>
            </p:cNvSpPr>
            <p:nvPr/>
          </p:nvSpPr>
          <p:spPr bwMode="auto">
            <a:xfrm>
              <a:off x="2208" y="1584"/>
              <a:ext cx="864" cy="816"/>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5400" b="1"/>
                <a:t>+</a:t>
              </a:r>
            </a:p>
          </p:txBody>
        </p:sp>
        <p:sp>
          <p:nvSpPr>
            <p:cNvPr id="43016" name="Oval 1032"/>
            <p:cNvSpPr>
              <a:spLocks noChangeArrowheads="1"/>
            </p:cNvSpPr>
            <p:nvPr/>
          </p:nvSpPr>
          <p:spPr bwMode="auto">
            <a:xfrm>
              <a:off x="2928" y="1584"/>
              <a:ext cx="864" cy="816"/>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43017" name="Oval 1033"/>
            <p:cNvSpPr>
              <a:spLocks noChangeArrowheads="1"/>
            </p:cNvSpPr>
            <p:nvPr/>
          </p:nvSpPr>
          <p:spPr bwMode="auto">
            <a:xfrm>
              <a:off x="3264" y="2112"/>
              <a:ext cx="864" cy="816"/>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5400" b="1"/>
                <a:t>+</a:t>
              </a:r>
            </a:p>
          </p:txBody>
        </p:sp>
        <p:sp>
          <p:nvSpPr>
            <p:cNvPr id="43018" name="Oval 1034"/>
            <p:cNvSpPr>
              <a:spLocks noChangeArrowheads="1"/>
            </p:cNvSpPr>
            <p:nvPr/>
          </p:nvSpPr>
          <p:spPr bwMode="auto">
            <a:xfrm>
              <a:off x="1968" y="2304"/>
              <a:ext cx="864" cy="816"/>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43019" name="Oval 1035"/>
            <p:cNvSpPr>
              <a:spLocks noChangeArrowheads="1"/>
            </p:cNvSpPr>
            <p:nvPr/>
          </p:nvSpPr>
          <p:spPr bwMode="auto">
            <a:xfrm>
              <a:off x="2784" y="2640"/>
              <a:ext cx="864" cy="816"/>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43020" name="Oval 1036"/>
            <p:cNvSpPr>
              <a:spLocks noChangeArrowheads="1"/>
            </p:cNvSpPr>
            <p:nvPr/>
          </p:nvSpPr>
          <p:spPr bwMode="auto">
            <a:xfrm>
              <a:off x="2592" y="2160"/>
              <a:ext cx="864" cy="816"/>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5400" b="1"/>
                <a:t>+</a:t>
              </a:r>
            </a:p>
          </p:txBody>
        </p:sp>
      </p:grpSp>
      <p:sp>
        <p:nvSpPr>
          <p:cNvPr id="43021" name="Oval 1037"/>
          <p:cNvSpPr>
            <a:spLocks noChangeArrowheads="1"/>
          </p:cNvSpPr>
          <p:nvPr/>
        </p:nvSpPr>
        <p:spPr bwMode="auto">
          <a:xfrm>
            <a:off x="5486400" y="3581400"/>
            <a:ext cx="2438400" cy="2286000"/>
          </a:xfrm>
          <a:prstGeom prst="ellipse">
            <a:avLst/>
          </a:prstGeom>
          <a:noFill/>
          <a:ln w="12700"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2" name="Oval 1038"/>
          <p:cNvSpPr>
            <a:spLocks noChangeArrowheads="1"/>
          </p:cNvSpPr>
          <p:nvPr/>
        </p:nvSpPr>
        <p:spPr bwMode="auto">
          <a:xfrm>
            <a:off x="5029200" y="3200400"/>
            <a:ext cx="3352800" cy="3048000"/>
          </a:xfrm>
          <a:prstGeom prst="ellipse">
            <a:avLst/>
          </a:prstGeom>
          <a:noFill/>
          <a:ln w="12700"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3" name="Oval 1039"/>
          <p:cNvSpPr>
            <a:spLocks noChangeArrowheads="1"/>
          </p:cNvSpPr>
          <p:nvPr/>
        </p:nvSpPr>
        <p:spPr bwMode="auto">
          <a:xfrm>
            <a:off x="7772400" y="4419600"/>
            <a:ext cx="228600" cy="228600"/>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43024" name="Oval 1040"/>
          <p:cNvSpPr>
            <a:spLocks noChangeArrowheads="1"/>
          </p:cNvSpPr>
          <p:nvPr/>
        </p:nvSpPr>
        <p:spPr bwMode="auto">
          <a:xfrm>
            <a:off x="5791200" y="5486400"/>
            <a:ext cx="228600" cy="228600"/>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43025" name="Oval 1041"/>
          <p:cNvSpPr>
            <a:spLocks noChangeArrowheads="1"/>
          </p:cNvSpPr>
          <p:nvPr/>
        </p:nvSpPr>
        <p:spPr bwMode="auto">
          <a:xfrm>
            <a:off x="6248400" y="3124200"/>
            <a:ext cx="228600" cy="228600"/>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43026" name="Text Box 1042"/>
          <p:cNvSpPr txBox="1">
            <a:spLocks noChangeArrowheads="1"/>
          </p:cNvSpPr>
          <p:nvPr/>
        </p:nvSpPr>
        <p:spPr bwMode="auto">
          <a:xfrm>
            <a:off x="1371600" y="2819400"/>
            <a:ext cx="3200400" cy="739775"/>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latin typeface="Comic Sans MS" panose="030F0702030302020204" pitchFamily="66" charset="0"/>
              </a:rPr>
              <a:t>What would be the mass number of this atom?</a:t>
            </a:r>
          </a:p>
        </p:txBody>
      </p:sp>
      <p:sp>
        <p:nvSpPr>
          <p:cNvPr id="43027" name="Line 1043"/>
          <p:cNvSpPr>
            <a:spLocks noChangeShapeType="1"/>
          </p:cNvSpPr>
          <p:nvPr/>
        </p:nvSpPr>
        <p:spPr bwMode="auto">
          <a:xfrm flipH="1" flipV="1">
            <a:off x="3505200" y="3886200"/>
            <a:ext cx="2514600" cy="457200"/>
          </a:xfrm>
          <a:prstGeom prst="line">
            <a:avLst/>
          </a:prstGeom>
          <a:noFill/>
          <a:ln w="38100">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028" name="Oval 1044"/>
          <p:cNvSpPr>
            <a:spLocks noChangeArrowheads="1"/>
          </p:cNvSpPr>
          <p:nvPr/>
        </p:nvSpPr>
        <p:spPr bwMode="auto">
          <a:xfrm>
            <a:off x="2286000" y="3657600"/>
            <a:ext cx="381000" cy="38100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a:t>+</a:t>
            </a:r>
          </a:p>
        </p:txBody>
      </p:sp>
      <p:sp>
        <p:nvSpPr>
          <p:cNvPr id="43029" name="Line 1045"/>
          <p:cNvSpPr>
            <a:spLocks noChangeShapeType="1"/>
          </p:cNvSpPr>
          <p:nvPr/>
        </p:nvSpPr>
        <p:spPr bwMode="auto">
          <a:xfrm flipH="1" flipV="1">
            <a:off x="3505200" y="4267200"/>
            <a:ext cx="2362200" cy="533400"/>
          </a:xfrm>
          <a:prstGeom prst="line">
            <a:avLst/>
          </a:prstGeom>
          <a:noFill/>
          <a:ln w="38100">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032" name="Oval 1048"/>
          <p:cNvSpPr>
            <a:spLocks noChangeArrowheads="1"/>
          </p:cNvSpPr>
          <p:nvPr/>
        </p:nvSpPr>
        <p:spPr bwMode="auto">
          <a:xfrm>
            <a:off x="2286000" y="4114800"/>
            <a:ext cx="381000" cy="381000"/>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43033" name="Text Box 1049"/>
          <p:cNvSpPr txBox="1">
            <a:spLocks noChangeArrowheads="1"/>
          </p:cNvSpPr>
          <p:nvPr/>
        </p:nvSpPr>
        <p:spPr bwMode="auto">
          <a:xfrm>
            <a:off x="2743200" y="3657600"/>
            <a:ext cx="777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b="1">
                <a:latin typeface="Comic Sans MS" panose="030F0702030302020204" pitchFamily="66" charset="0"/>
                <a:sym typeface="Wingdings" panose="05000000000000000000" pitchFamily="2" charset="2"/>
              </a:rPr>
              <a:t> </a:t>
            </a:r>
            <a:r>
              <a:rPr lang="en-US" altLang="en-US" sz="1800" b="1">
                <a:latin typeface="Comic Sans MS" panose="030F0702030302020204" pitchFamily="66" charset="0"/>
              </a:rPr>
              <a:t>3</a:t>
            </a:r>
          </a:p>
        </p:txBody>
      </p:sp>
      <p:sp>
        <p:nvSpPr>
          <p:cNvPr id="43034" name="Text Box 1050"/>
          <p:cNvSpPr txBox="1">
            <a:spLocks noChangeArrowheads="1"/>
          </p:cNvSpPr>
          <p:nvPr/>
        </p:nvSpPr>
        <p:spPr bwMode="auto">
          <a:xfrm>
            <a:off x="2743200" y="4038600"/>
            <a:ext cx="777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b="1">
                <a:latin typeface="Comic Sans MS" panose="030F0702030302020204" pitchFamily="66" charset="0"/>
                <a:sym typeface="Wingdings" panose="05000000000000000000" pitchFamily="2" charset="2"/>
              </a:rPr>
              <a:t> </a:t>
            </a:r>
            <a:r>
              <a:rPr lang="en-US" altLang="en-US" sz="1800" b="1">
                <a:latin typeface="Comic Sans MS" panose="030F0702030302020204" pitchFamily="66" charset="0"/>
              </a:rPr>
              <a:t>4</a:t>
            </a:r>
          </a:p>
        </p:txBody>
      </p:sp>
      <p:sp>
        <p:nvSpPr>
          <p:cNvPr id="43036" name="Text Box 1052"/>
          <p:cNvSpPr txBox="1">
            <a:spLocks noChangeArrowheads="1"/>
          </p:cNvSpPr>
          <p:nvPr/>
        </p:nvSpPr>
        <p:spPr bwMode="auto">
          <a:xfrm>
            <a:off x="1752600" y="4572000"/>
            <a:ext cx="2590800" cy="619125"/>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latin typeface="Comic Sans MS" panose="030F0702030302020204" pitchFamily="66" charset="0"/>
              </a:rPr>
              <a:t>3 protons + 4 neutrons </a:t>
            </a:r>
            <a:r>
              <a:rPr lang="en-US" altLang="en-US" sz="1600">
                <a:latin typeface="Comic Sans MS" panose="030F0702030302020204" pitchFamily="66" charset="0"/>
                <a:sym typeface="Wingdings" panose="05000000000000000000" pitchFamily="2" charset="2"/>
              </a:rPr>
              <a:t>= a mass number of 7 amu</a:t>
            </a:r>
            <a:endParaRPr lang="en-US" altLang="en-US" sz="1600">
              <a:latin typeface="Comic Sans MS" panose="030F0702030302020204" pitchFamily="66" charset="0"/>
            </a:endParaRPr>
          </a:p>
        </p:txBody>
      </p:sp>
      <p:sp>
        <p:nvSpPr>
          <p:cNvPr id="43037" name="Text Box 1053"/>
          <p:cNvSpPr txBox="1">
            <a:spLocks noChangeArrowheads="1"/>
          </p:cNvSpPr>
          <p:nvPr/>
        </p:nvSpPr>
        <p:spPr bwMode="auto">
          <a:xfrm>
            <a:off x="1295400" y="5410200"/>
            <a:ext cx="3733800" cy="954088"/>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a:latin typeface="Comic Sans MS" panose="030F0702030302020204" pitchFamily="66" charset="0"/>
              </a:rPr>
              <a:t>Why did we not account for the electrons when calculating the mass number?</a:t>
            </a:r>
          </a:p>
        </p:txBody>
      </p:sp>
    </p:spTree>
    <p:extLst>
      <p:ext uri="{BB962C8B-B14F-4D97-AF65-F5344CB8AC3E}">
        <p14:creationId xmlns:p14="http://schemas.microsoft.com/office/powerpoint/2010/main" val="2845206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path" presetSubtype="0" repeatCount="indefinite" fill="hold" grpId="0" nodeType="clickEffect">
                                  <p:stCondLst>
                                    <p:cond delay="0"/>
                                  </p:stCondLst>
                                  <p:childTnLst>
                                    <p:animMotion origin="layout" path="M -0.12986 -0.14983 C -0.05642 -0.14983 0.00417 -0.07307 0.00417 0.02266 C 0.00417 0.11676 -0.05642 0.19491 -0.12986 0.19491 C -0.20347 0.19491 -0.2625 0.11676 -0.2625 0.02266 C -0.2625 -0.07307 -0.20347 -0.14983 -0.12986 -0.14983 Z " pathEditMode="fixed" rAng="0" ptsTypes="fffff">
                                      <p:cBhvr>
                                        <p:cTn id="6" dur="90" fill="hold"/>
                                        <p:tgtEl>
                                          <p:spTgt spid="43023"/>
                                        </p:tgtEl>
                                        <p:attrNameLst>
                                          <p:attrName>ppt_x</p:attrName>
                                          <p:attrName>ppt_y</p:attrName>
                                        </p:attrNameLst>
                                      </p:cBhvr>
                                      <p:rCtr x="69" y="17225"/>
                                    </p:animMotion>
                                  </p:childTnLst>
                                </p:cTn>
                              </p:par>
                              <p:par>
                                <p:cTn id="7" presetID="1" presetClass="path" presetSubtype="0" repeatCount="indefinite" fill="hold" grpId="0" nodeType="withEffect">
                                  <p:stCondLst>
                                    <p:cond delay="0"/>
                                  </p:stCondLst>
                                  <p:childTnLst>
                                    <p:animMotion origin="layout" path="M 0.08681 -0.3052 C 0.16025 -0.3052 0.22084 -0.22844 0.22084 -0.13271 C 0.22084 -0.03861 0.16025 0.03954 0.08681 0.03954 C 0.0132 0.03954 -0.04583 -0.03861 -0.04583 -0.13271 C -0.04583 -0.22844 0.0132 -0.3052 0.08681 -0.3052 Z " pathEditMode="fixed" rAng="0" ptsTypes="fffff">
                                      <p:cBhvr>
                                        <p:cTn id="8" dur="90" fill="hold"/>
                                        <p:tgtEl>
                                          <p:spTgt spid="43024"/>
                                        </p:tgtEl>
                                        <p:attrNameLst>
                                          <p:attrName>ppt_x</p:attrName>
                                          <p:attrName>ppt_y</p:attrName>
                                        </p:attrNameLst>
                                      </p:cBhvr>
                                      <p:rCtr x="69" y="17225"/>
                                    </p:animMotion>
                                  </p:childTnLst>
                                </p:cTn>
                              </p:par>
                              <p:par>
                                <p:cTn id="9" presetID="1" presetClass="path" presetSubtype="0" repeatCount="indefinite" fill="hold" grpId="0" nodeType="withEffect">
                                  <p:stCondLst>
                                    <p:cond delay="0"/>
                                  </p:stCondLst>
                                  <p:childTnLst>
                                    <p:animMotion origin="layout" path="M 0.03611 -0.01665 C 0.13716 -0.01665 0.22066 0.08924 0.22066 0.22196 C 0.22066 0.35167 0.13716 0.46057 0.03611 0.46057 C -0.06493 0.46057 -0.14583 0.35167 -0.14583 0.22196 C -0.14583 0.08924 -0.06493 -0.01665 0.03611 -0.01665 Z " pathEditMode="relative" rAng="0" ptsTypes="fffff">
                                      <p:cBhvr>
                                        <p:cTn id="10" dur="90" fill="hold"/>
                                        <p:tgtEl>
                                          <p:spTgt spid="43025"/>
                                        </p:tgtEl>
                                        <p:attrNameLst>
                                          <p:attrName>ppt_x</p:attrName>
                                          <p:attrName>ppt_y</p:attrName>
                                        </p:attrNameLst>
                                      </p:cBhvr>
                                      <p:rCtr x="122" y="23861"/>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2531">
                                            <p:txEl>
                                              <p:pRg st="0" end="0"/>
                                            </p:txEl>
                                          </p:spTgt>
                                        </p:tgtEl>
                                        <p:attrNameLst>
                                          <p:attrName>style.visibility</p:attrName>
                                        </p:attrNameLst>
                                      </p:cBhvr>
                                      <p:to>
                                        <p:strVal val="visible"/>
                                      </p:to>
                                    </p:set>
                                    <p:animEffect transition="in" filter="dissolve">
                                      <p:cBhvr>
                                        <p:cTn id="15" dur="500"/>
                                        <p:tgtEl>
                                          <p:spTgt spid="2253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22531">
                                            <p:txEl>
                                              <p:pRg st="1" end="1"/>
                                            </p:txEl>
                                          </p:spTgt>
                                        </p:tgtEl>
                                        <p:attrNameLst>
                                          <p:attrName>style.visibility</p:attrName>
                                        </p:attrNameLst>
                                      </p:cBhvr>
                                      <p:to>
                                        <p:strVal val="visible"/>
                                      </p:to>
                                    </p:set>
                                    <p:animEffect transition="in" filter="dissolve">
                                      <p:cBhvr>
                                        <p:cTn id="20" dur="500"/>
                                        <p:tgtEl>
                                          <p:spTgt spid="2253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22531">
                                            <p:txEl>
                                              <p:pRg st="2" end="2"/>
                                            </p:txEl>
                                          </p:spTgt>
                                        </p:tgtEl>
                                        <p:attrNameLst>
                                          <p:attrName>style.visibility</p:attrName>
                                        </p:attrNameLst>
                                      </p:cBhvr>
                                      <p:to>
                                        <p:strVal val="visible"/>
                                      </p:to>
                                    </p:set>
                                    <p:animEffect transition="in" filter="dissolve">
                                      <p:cBhvr>
                                        <p:cTn id="25" dur="500"/>
                                        <p:tgtEl>
                                          <p:spTgt spid="2253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43026"/>
                                        </p:tgtEl>
                                        <p:attrNameLst>
                                          <p:attrName>style.visibility</p:attrName>
                                        </p:attrNameLst>
                                      </p:cBhvr>
                                      <p:to>
                                        <p:strVal val="visible"/>
                                      </p:to>
                                    </p:set>
                                    <p:animEffect transition="in" filter="box(in)">
                                      <p:cBhvr>
                                        <p:cTn id="30" dur="500"/>
                                        <p:tgtEl>
                                          <p:spTgt spid="4302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3027"/>
                                        </p:tgtEl>
                                        <p:attrNameLst>
                                          <p:attrName>style.visibility</p:attrName>
                                        </p:attrNameLst>
                                      </p:cBhvr>
                                      <p:to>
                                        <p:strVal val="visible"/>
                                      </p:to>
                                    </p:set>
                                    <p:animEffect transition="in" filter="wipe(right)">
                                      <p:cBhvr>
                                        <p:cTn id="35" dur="500"/>
                                        <p:tgtEl>
                                          <p:spTgt spid="4302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43028"/>
                                        </p:tgtEl>
                                        <p:attrNameLst>
                                          <p:attrName>style.visibility</p:attrName>
                                        </p:attrNameLst>
                                      </p:cBhvr>
                                      <p:to>
                                        <p:strVal val="visible"/>
                                      </p:to>
                                    </p:set>
                                    <p:animEffect transition="in" filter="circle(in)">
                                      <p:cBhvr>
                                        <p:cTn id="40" dur="2000"/>
                                        <p:tgtEl>
                                          <p:spTgt spid="4302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3033"/>
                                        </p:tgtEl>
                                        <p:attrNameLst>
                                          <p:attrName>style.visibility</p:attrName>
                                        </p:attrNameLst>
                                      </p:cBhvr>
                                      <p:to>
                                        <p:strVal val="visible"/>
                                      </p:to>
                                    </p:set>
                                    <p:animEffect transition="in" filter="wipe(left)">
                                      <p:cBhvr>
                                        <p:cTn id="45" dur="500"/>
                                        <p:tgtEl>
                                          <p:spTgt spid="4303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43029"/>
                                        </p:tgtEl>
                                        <p:attrNameLst>
                                          <p:attrName>style.visibility</p:attrName>
                                        </p:attrNameLst>
                                      </p:cBhvr>
                                      <p:to>
                                        <p:strVal val="visible"/>
                                      </p:to>
                                    </p:set>
                                    <p:animEffect transition="in" filter="wipe(right)">
                                      <p:cBhvr>
                                        <p:cTn id="50" dur="500"/>
                                        <p:tgtEl>
                                          <p:spTgt spid="4302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43032"/>
                                        </p:tgtEl>
                                        <p:attrNameLst>
                                          <p:attrName>style.visibility</p:attrName>
                                        </p:attrNameLst>
                                      </p:cBhvr>
                                      <p:to>
                                        <p:strVal val="visible"/>
                                      </p:to>
                                    </p:set>
                                    <p:animEffect transition="in" filter="circle(in)">
                                      <p:cBhvr>
                                        <p:cTn id="55" dur="2000"/>
                                        <p:tgtEl>
                                          <p:spTgt spid="4303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3034"/>
                                        </p:tgtEl>
                                        <p:attrNameLst>
                                          <p:attrName>style.visibility</p:attrName>
                                        </p:attrNameLst>
                                      </p:cBhvr>
                                      <p:to>
                                        <p:strVal val="visible"/>
                                      </p:to>
                                    </p:set>
                                    <p:animEffect transition="in" filter="wipe(left)">
                                      <p:cBhvr>
                                        <p:cTn id="60" dur="500"/>
                                        <p:tgtEl>
                                          <p:spTgt spid="4303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43036"/>
                                        </p:tgtEl>
                                        <p:attrNameLst>
                                          <p:attrName>style.visibility</p:attrName>
                                        </p:attrNameLst>
                                      </p:cBhvr>
                                      <p:to>
                                        <p:strVal val="visible"/>
                                      </p:to>
                                    </p:set>
                                    <p:animEffect transition="in" filter="box(in)">
                                      <p:cBhvr>
                                        <p:cTn id="65" dur="500"/>
                                        <p:tgtEl>
                                          <p:spTgt spid="4303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43037"/>
                                        </p:tgtEl>
                                        <p:attrNameLst>
                                          <p:attrName>style.visibility</p:attrName>
                                        </p:attrNameLst>
                                      </p:cBhvr>
                                      <p:to>
                                        <p:strVal val="visible"/>
                                      </p:to>
                                    </p:set>
                                    <p:animEffect transition="in" filter="box(in)">
                                      <p:cBhvr>
                                        <p:cTn id="70" dur="500"/>
                                        <p:tgtEl>
                                          <p:spTgt spid="43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3" grpId="0" animBg="1"/>
      <p:bldP spid="43024" grpId="0" animBg="1"/>
      <p:bldP spid="43025" grpId="0" animBg="1"/>
      <p:bldP spid="43026" grpId="0" animBg="1"/>
      <p:bldP spid="43027" grpId="0" animBg="1"/>
      <p:bldP spid="43028" grpId="0" animBg="1"/>
      <p:bldP spid="43029" grpId="0" animBg="1"/>
      <p:bldP spid="43032" grpId="0" animBg="1"/>
      <p:bldP spid="43033" grpId="0"/>
      <p:bldP spid="43034" grpId="0"/>
      <p:bldP spid="43036" grpId="0" animBg="1"/>
      <p:bldP spid="4303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latin typeface="Comic Sans MS" panose="030F0702030302020204" pitchFamily="66" charset="0"/>
              </a:rPr>
              <a:t>Building Atoms</a:t>
            </a:r>
          </a:p>
        </p:txBody>
      </p:sp>
      <p:sp>
        <p:nvSpPr>
          <p:cNvPr id="97283" name="Rectangle 3"/>
          <p:cNvSpPr>
            <a:spLocks noGrp="1" noChangeArrowheads="1"/>
          </p:cNvSpPr>
          <p:nvPr>
            <p:ph type="body" sz="half" idx="1"/>
          </p:nvPr>
        </p:nvSpPr>
        <p:spPr>
          <a:xfrm>
            <a:off x="1143000" y="1752600"/>
            <a:ext cx="7315200" cy="914400"/>
          </a:xfrm>
        </p:spPr>
        <p:txBody>
          <a:bodyPr>
            <a:normAutofit lnSpcReduction="10000"/>
          </a:bodyPr>
          <a:lstStyle/>
          <a:p>
            <a:pPr algn="ctr">
              <a:lnSpc>
                <a:spcPct val="80000"/>
              </a:lnSpc>
              <a:buFontTx/>
              <a:buNone/>
            </a:pPr>
            <a:r>
              <a:rPr lang="en-US" altLang="en-US" sz="2400" dirty="0">
                <a:latin typeface="Comic Sans MS" panose="030F0702030302020204" pitchFamily="66" charset="0"/>
              </a:rPr>
              <a:t>	Using the </a:t>
            </a:r>
            <a:r>
              <a:rPr lang="en-US" altLang="en-US" sz="2400" dirty="0" smtClean="0">
                <a:latin typeface="Comic Sans MS" panose="030F0702030302020204" pitchFamily="66" charset="0"/>
              </a:rPr>
              <a:t>periodic table  be sure you can determine the  </a:t>
            </a:r>
            <a:r>
              <a:rPr lang="en-US" altLang="en-US" sz="2400" dirty="0">
                <a:latin typeface="Comic Sans MS" panose="030F0702030302020204" pitchFamily="66" charset="0"/>
              </a:rPr>
              <a:t>proton, neutron, and electron </a:t>
            </a:r>
            <a:r>
              <a:rPr lang="en-US" altLang="en-US" sz="2400" dirty="0" smtClean="0">
                <a:latin typeface="Comic Sans MS" panose="030F0702030302020204" pitchFamily="66" charset="0"/>
              </a:rPr>
              <a:t>for any element given to you.</a:t>
            </a:r>
            <a:endParaRPr lang="en-US" altLang="en-US" sz="2400" dirty="0">
              <a:latin typeface="Comic Sans MS" panose="030F0702030302020204" pitchFamily="66" charset="0"/>
            </a:endParaRPr>
          </a:p>
        </p:txBody>
      </p:sp>
      <p:graphicFrame>
        <p:nvGraphicFramePr>
          <p:cNvPr id="97329" name="Group 49"/>
          <p:cNvGraphicFramePr>
            <a:graphicFrameLocks noGrp="1"/>
          </p:cNvGraphicFramePr>
          <p:nvPr>
            <p:ph sz="quarter" idx="2"/>
          </p:nvPr>
        </p:nvGraphicFramePr>
        <p:xfrm>
          <a:off x="1295400" y="3124200"/>
          <a:ext cx="7315200" cy="3108960"/>
        </p:xfrm>
        <a:graphic>
          <a:graphicData uri="http://schemas.openxmlformats.org/drawingml/2006/table">
            <a:tbl>
              <a:tblPr/>
              <a:tblGrid>
                <a:gridCol w="1828800"/>
                <a:gridCol w="1828800"/>
                <a:gridCol w="1828800"/>
                <a:gridCol w="1828800"/>
              </a:tblGrid>
              <a:tr h="330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anose="030F0702030302020204" pitchFamily="66" charset="0"/>
                        </a:rPr>
                        <a:t>Atoms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anose="030F0702030302020204" pitchFamily="66" charset="0"/>
                        </a:rPr>
                        <a:t>Protons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anose="030F0702030302020204" pitchFamily="66" charset="0"/>
                        </a:rPr>
                        <a:t>Neutrons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anose="030F0702030302020204" pitchFamily="66" charset="0"/>
                        </a:rPr>
                        <a:t>Electrons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30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anose="030F0702030302020204" pitchFamily="66" charset="0"/>
                        </a:rPr>
                        <a:t>Carbon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anose="030F0702030302020204" pitchFamily="66"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anose="030F0702030302020204" pitchFamily="66"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anose="030F0702030302020204" pitchFamily="66"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anose="030F0702030302020204" pitchFamily="66" charset="0"/>
                        </a:rPr>
                        <a:t>Beryllium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anose="030F0702030302020204" pitchFamily="66"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anose="030F0702030302020204" pitchFamily="66"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anose="030F0702030302020204" pitchFamily="66"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anose="030F0702030302020204" pitchFamily="66" charset="0"/>
                        </a:rPr>
                        <a:t>Oxygen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anose="030F0702030302020204" pitchFamily="66"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anose="030F0702030302020204" pitchFamily="66"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anose="030F0702030302020204" pitchFamily="66"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anose="030F0702030302020204" pitchFamily="66" charset="0"/>
                        </a:rPr>
                        <a:t>Lithium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anose="030F0702030302020204" pitchFamily="66"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anose="030F0702030302020204" pitchFamily="66"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anose="030F0702030302020204" pitchFamily="66"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anose="030F0702030302020204" pitchFamily="66" charset="0"/>
                        </a:rPr>
                        <a:t>Sodium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anose="030F0702030302020204" pitchFamily="66"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anose="030F0702030302020204" pitchFamily="66"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anose="030F0702030302020204" pitchFamily="66"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7326" name="Picture 46" descr="j0296981"/>
          <p:cNvPicPr>
            <a:picLocks noGrp="1" noChangeAspect="1" noChangeArrowheads="1" noCrop="1"/>
          </p:cNvPicPr>
          <p:nvPr>
            <p:ph sz="quarter" idx="3"/>
          </p:nvPr>
        </p:nvPicPr>
        <p:blipFill>
          <a:blip r:embed="rId2">
            <a:extLst>
              <a:ext uri="{28A0092B-C50C-407E-A947-70E740481C1C}">
                <a14:useLocalDpi xmlns:a14="http://schemas.microsoft.com/office/drawing/2010/main" val="0"/>
              </a:ext>
            </a:extLst>
          </a:blip>
          <a:srcRect/>
          <a:stretch>
            <a:fillRect/>
          </a:stretch>
        </p:blipFill>
        <p:spPr>
          <a:xfrm rot="19455670">
            <a:off x="7239000" y="152400"/>
            <a:ext cx="1123950" cy="15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7331" name="Picture 51" descr="AG00266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381000"/>
            <a:ext cx="220663"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177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latin typeface="Comic Sans MS" panose="030F0702030302020204" pitchFamily="66" charset="0"/>
              </a:rPr>
              <a:t>Atom Builder</a:t>
            </a:r>
          </a:p>
        </p:txBody>
      </p:sp>
      <p:sp>
        <p:nvSpPr>
          <p:cNvPr id="60419" name="Rectangle 3"/>
          <p:cNvSpPr>
            <a:spLocks noGrp="1" noChangeArrowheads="1"/>
          </p:cNvSpPr>
          <p:nvPr>
            <p:ph type="body" sz="half" idx="1"/>
          </p:nvPr>
        </p:nvSpPr>
        <p:spPr/>
        <p:txBody>
          <a:bodyPr/>
          <a:lstStyle/>
          <a:p>
            <a:r>
              <a:rPr lang="en-US" altLang="en-US" sz="2000">
                <a:latin typeface="Comic Sans MS" panose="030F0702030302020204" pitchFamily="66" charset="0"/>
              </a:rPr>
              <a:t>Using the interactive website link below, practice building atoms.</a:t>
            </a:r>
          </a:p>
          <a:p>
            <a:pPr algn="ctr">
              <a:buFontTx/>
              <a:buNone/>
            </a:pPr>
            <a:endParaRPr lang="en-US" altLang="en-US" sz="2000">
              <a:latin typeface="Comic Sans MS" panose="030F0702030302020204" pitchFamily="66" charset="0"/>
            </a:endParaRPr>
          </a:p>
          <a:p>
            <a:pPr algn="ctr"/>
            <a:r>
              <a:rPr lang="en-US" altLang="en-US" sz="1800">
                <a:latin typeface="Comic Sans MS" panose="030F0702030302020204" pitchFamily="66" charset="0"/>
                <a:hlinkClick r:id="rId2"/>
              </a:rPr>
              <a:t>http://www.pbs.org/wgbh/aso/tryit/atom/</a:t>
            </a:r>
            <a:endParaRPr lang="en-US" altLang="en-US" sz="1800">
              <a:latin typeface="Comic Sans MS" panose="030F0702030302020204" pitchFamily="66" charset="0"/>
            </a:endParaRPr>
          </a:p>
        </p:txBody>
      </p:sp>
      <p:pic>
        <p:nvPicPr>
          <p:cNvPr id="60445" name="Picture 29" descr="Atom Builder"/>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791200" y="1676400"/>
            <a:ext cx="2286000" cy="2173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44" name="Rectangle 28"/>
          <p:cNvSpPr>
            <a:spLocks noChangeArrowheads="1"/>
          </p:cNvSpPr>
          <p:nvPr/>
        </p:nvSpPr>
        <p:spPr bwMode="auto">
          <a:xfrm>
            <a:off x="4419600" y="4343400"/>
            <a:ext cx="4343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r>
              <a:rPr lang="en-US" altLang="en-US" sz="2000">
                <a:latin typeface="Comic Sans MS" panose="030F0702030302020204" pitchFamily="66" charset="0"/>
              </a:rPr>
              <a:t>Using the classzone.com link below, click on the “Build an Atom” simulation and practice building atoms.</a:t>
            </a:r>
          </a:p>
          <a:p>
            <a:pPr>
              <a:buFontTx/>
              <a:buNone/>
            </a:pPr>
            <a:endParaRPr lang="en-US" altLang="en-US" sz="2000">
              <a:latin typeface="Comic Sans MS" panose="030F0702030302020204" pitchFamily="66" charset="0"/>
            </a:endParaRPr>
          </a:p>
          <a:p>
            <a:pPr algn="ctr">
              <a:buFontTx/>
              <a:buNone/>
            </a:pPr>
            <a:r>
              <a:rPr lang="en-US" altLang="en-US" sz="1400">
                <a:latin typeface="Comic Sans MS" panose="030F0702030302020204" pitchFamily="66" charset="0"/>
                <a:hlinkClick r:id="rId4"/>
              </a:rPr>
              <a:t>http://</a:t>
            </a:r>
            <a:r>
              <a:rPr lang="en-US" altLang="en-US" sz="1200">
                <a:latin typeface="Comic Sans MS" panose="030F0702030302020204" pitchFamily="66" charset="0"/>
                <a:hlinkClick r:id="rId4"/>
              </a:rPr>
              <a:t>www.classzone.com/books/ml_sci_physical/page_build.cfm?id=resour_ch1&amp;u=2##</a:t>
            </a:r>
            <a:r>
              <a:rPr lang="en-US" altLang="en-US" sz="1200">
                <a:latin typeface="Comic Sans MS" panose="030F0702030302020204" pitchFamily="66" charset="0"/>
              </a:rPr>
              <a:t> </a:t>
            </a:r>
          </a:p>
        </p:txBody>
      </p:sp>
      <p:pic>
        <p:nvPicPr>
          <p:cNvPr id="60447" name="Picture 31" descr="Build Atoms Yourself"/>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a:xfrm>
            <a:off x="1295400" y="4419600"/>
            <a:ext cx="2209800" cy="1736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49" name="AutoShape 33"/>
          <p:cNvSpPr>
            <a:spLocks noChangeArrowheads="1"/>
          </p:cNvSpPr>
          <p:nvPr/>
        </p:nvSpPr>
        <p:spPr bwMode="auto">
          <a:xfrm>
            <a:off x="4724400" y="2438400"/>
            <a:ext cx="685800" cy="228600"/>
          </a:xfrm>
          <a:prstGeom prst="leftRightArrow">
            <a:avLst>
              <a:gd name="adj1" fmla="val 50000"/>
              <a:gd name="adj2" fmla="val 6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0" name="AutoShape 34"/>
          <p:cNvSpPr>
            <a:spLocks noChangeArrowheads="1"/>
          </p:cNvSpPr>
          <p:nvPr/>
        </p:nvSpPr>
        <p:spPr bwMode="auto">
          <a:xfrm>
            <a:off x="3657600" y="5181600"/>
            <a:ext cx="685800" cy="228600"/>
          </a:xfrm>
          <a:prstGeom prst="leftRightArrow">
            <a:avLst>
              <a:gd name="adj1" fmla="val 50000"/>
              <a:gd name="adj2" fmla="val 6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0503991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60449"/>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1000" fill="hold"/>
                                        <p:tgtEl>
                                          <p:spTgt spid="6045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49" grpId="0" animBg="1"/>
      <p:bldP spid="6045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b="1">
                <a:latin typeface="Comic Sans MS" panose="030F0702030302020204" pitchFamily="66" charset="0"/>
              </a:rPr>
              <a:t>FORCES IN THE ATOM</a:t>
            </a:r>
          </a:p>
        </p:txBody>
      </p:sp>
      <p:sp>
        <p:nvSpPr>
          <p:cNvPr id="14339" name="Rectangle 3"/>
          <p:cNvSpPr>
            <a:spLocks noGrp="1" noChangeArrowheads="1"/>
          </p:cNvSpPr>
          <p:nvPr>
            <p:ph type="body" idx="1"/>
          </p:nvPr>
        </p:nvSpPr>
        <p:spPr/>
        <p:txBody>
          <a:bodyPr/>
          <a:lstStyle/>
          <a:p>
            <a:pPr algn="ctr"/>
            <a:r>
              <a:rPr lang="en-US" altLang="en-US" sz="4000">
                <a:latin typeface="Comic Sans MS" panose="030F0702030302020204" pitchFamily="66" charset="0"/>
              </a:rPr>
              <a:t>Gravitational Force</a:t>
            </a:r>
          </a:p>
          <a:p>
            <a:pPr algn="ctr"/>
            <a:r>
              <a:rPr lang="en-US" altLang="en-US" sz="4000">
                <a:latin typeface="Comic Sans MS" panose="030F0702030302020204" pitchFamily="66" charset="0"/>
              </a:rPr>
              <a:t>Electromagnetic Force</a:t>
            </a:r>
          </a:p>
          <a:p>
            <a:pPr algn="ctr"/>
            <a:r>
              <a:rPr lang="en-US" altLang="en-US" sz="4000">
                <a:latin typeface="Comic Sans MS" panose="030F0702030302020204" pitchFamily="66" charset="0"/>
              </a:rPr>
              <a:t>Strong Force</a:t>
            </a:r>
          </a:p>
          <a:p>
            <a:pPr algn="ctr"/>
            <a:r>
              <a:rPr lang="en-US" altLang="en-US" sz="4000">
                <a:latin typeface="Comic Sans MS" panose="030F0702030302020204" pitchFamily="66" charset="0"/>
              </a:rPr>
              <a:t>Weak Force</a:t>
            </a:r>
          </a:p>
        </p:txBody>
      </p:sp>
    </p:spTree>
    <p:extLst>
      <p:ext uri="{BB962C8B-B14F-4D97-AF65-F5344CB8AC3E}">
        <p14:creationId xmlns:p14="http://schemas.microsoft.com/office/powerpoint/2010/main" val="32320488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ssolve">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dissolve">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dissolve">
                                      <p:cBhvr>
                                        <p:cTn id="22"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latin typeface="Comic Sans MS" panose="030F0702030302020204" pitchFamily="66" charset="0"/>
              </a:rPr>
              <a:t>Gravitational Force</a:t>
            </a:r>
          </a:p>
        </p:txBody>
      </p:sp>
      <p:sp>
        <p:nvSpPr>
          <p:cNvPr id="15363" name="Rectangle 3"/>
          <p:cNvSpPr>
            <a:spLocks noGrp="1" noChangeArrowheads="1"/>
          </p:cNvSpPr>
          <p:nvPr>
            <p:ph type="body" idx="1"/>
          </p:nvPr>
        </p:nvSpPr>
        <p:spPr>
          <a:xfrm>
            <a:off x="1066800" y="1752600"/>
            <a:ext cx="3276600" cy="3352800"/>
          </a:xfrm>
        </p:spPr>
        <p:txBody>
          <a:bodyPr/>
          <a:lstStyle/>
          <a:p>
            <a:pPr>
              <a:lnSpc>
                <a:spcPct val="80000"/>
              </a:lnSpc>
            </a:pPr>
            <a:r>
              <a:rPr lang="en-US" altLang="en-US" sz="2400">
                <a:latin typeface="Comic Sans MS" panose="030F0702030302020204" pitchFamily="66" charset="0"/>
              </a:rPr>
              <a:t>The force of attraction of objects due to their masses</a:t>
            </a:r>
          </a:p>
          <a:p>
            <a:pPr>
              <a:lnSpc>
                <a:spcPct val="80000"/>
              </a:lnSpc>
            </a:pPr>
            <a:r>
              <a:rPr lang="en-US" altLang="en-US" sz="2400">
                <a:latin typeface="Comic Sans MS" panose="030F0702030302020204" pitchFamily="66" charset="0"/>
              </a:rPr>
              <a:t>The amount of gravity between objects depends on their masses and the distance between them</a:t>
            </a:r>
            <a:endParaRPr lang="en-US" altLang="en-US" sz="2400" i="1">
              <a:effectLst>
                <a:outerShdw blurRad="38100" dist="38100" dir="2700000" algn="tl">
                  <a:srgbClr val="FFFFFF"/>
                </a:outerShdw>
              </a:effectLst>
              <a:latin typeface="Comic Sans MS" panose="030F0702030302020204" pitchFamily="66" charset="0"/>
            </a:endParaRPr>
          </a:p>
        </p:txBody>
      </p:sp>
      <p:sp>
        <p:nvSpPr>
          <p:cNvPr id="18440" name="Text Box 8"/>
          <p:cNvSpPr txBox="1">
            <a:spLocks noChangeArrowheads="1"/>
          </p:cNvSpPr>
          <p:nvPr/>
        </p:nvSpPr>
        <p:spPr bwMode="auto">
          <a:xfrm>
            <a:off x="685800" y="5257800"/>
            <a:ext cx="8077200" cy="92333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dirty="0" smtClean="0">
                <a:latin typeface="Comic Sans MS" panose="030F0702030302020204" pitchFamily="66" charset="0"/>
              </a:rPr>
              <a:t>These are the weakest forces in nature.  Inside the nucleus of an atom the effects are very small compared to the effects due to the other forces</a:t>
            </a:r>
            <a:endParaRPr lang="en-US" altLang="en-US" dirty="0">
              <a:latin typeface="Comic Sans MS" panose="030F0702030302020204" pitchFamily="66" charset="0"/>
            </a:endParaRPr>
          </a:p>
        </p:txBody>
      </p:sp>
      <p:pic>
        <p:nvPicPr>
          <p:cNvPr id="18445" name="Picture 13" descr="j021908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752600"/>
            <a:ext cx="750888" cy="762000"/>
          </a:xfrm>
          <a:prstGeom prst="rect">
            <a:avLst/>
          </a:prstGeom>
          <a:noFill/>
          <a:extLst>
            <a:ext uri="{909E8E84-426E-40DD-AFC4-6F175D3DCCD1}">
              <a14:hiddenFill xmlns:a14="http://schemas.microsoft.com/office/drawing/2010/main">
                <a:solidFill>
                  <a:srgbClr val="FFFFFF"/>
                </a:solidFill>
              </a14:hiddenFill>
            </a:ext>
          </a:extLst>
        </p:spPr>
      </p:pic>
      <p:pic>
        <p:nvPicPr>
          <p:cNvPr id="18446" name="Picture 14" descr="j01740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9718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8447" name="AutoShape 15"/>
          <p:cNvSpPr>
            <a:spLocks noChangeArrowheads="1"/>
          </p:cNvSpPr>
          <p:nvPr/>
        </p:nvSpPr>
        <p:spPr bwMode="auto">
          <a:xfrm rot="-2389665">
            <a:off x="6324600" y="3048000"/>
            <a:ext cx="609600" cy="228600"/>
          </a:xfrm>
          <a:prstGeom prst="rightArrow">
            <a:avLst>
              <a:gd name="adj1" fmla="val 50000"/>
              <a:gd name="adj2" fmla="val 666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8" name="AutoShape 16"/>
          <p:cNvSpPr>
            <a:spLocks noChangeArrowheads="1"/>
          </p:cNvSpPr>
          <p:nvPr/>
        </p:nvSpPr>
        <p:spPr bwMode="auto">
          <a:xfrm rot="8281493">
            <a:off x="6934200" y="2514600"/>
            <a:ext cx="609600" cy="228600"/>
          </a:xfrm>
          <a:prstGeom prst="rightArrow">
            <a:avLst>
              <a:gd name="adj1" fmla="val 50000"/>
              <a:gd name="adj2" fmla="val 666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2431074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dissolve">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8446"/>
                                        </p:tgtEl>
                                        <p:attrNameLst>
                                          <p:attrName>style.visibility</p:attrName>
                                        </p:attrNameLst>
                                      </p:cBhvr>
                                      <p:to>
                                        <p:strVal val="visible"/>
                                      </p:to>
                                    </p:set>
                                    <p:animEffect transition="in" filter="dissolve">
                                      <p:cBhvr>
                                        <p:cTn id="17" dur="500"/>
                                        <p:tgtEl>
                                          <p:spTgt spid="18446"/>
                                        </p:tgtEl>
                                      </p:cBhvr>
                                    </p:animEffect>
                                  </p:childTnLst>
                                </p:cTn>
                              </p:par>
                              <p:par>
                                <p:cTn id="18" presetID="9" presetClass="entr" presetSubtype="0" fill="hold" nodeType="withEffect">
                                  <p:stCondLst>
                                    <p:cond delay="0"/>
                                  </p:stCondLst>
                                  <p:childTnLst>
                                    <p:set>
                                      <p:cBhvr>
                                        <p:cTn id="19" dur="1" fill="hold">
                                          <p:stCondLst>
                                            <p:cond delay="0"/>
                                          </p:stCondLst>
                                        </p:cTn>
                                        <p:tgtEl>
                                          <p:spTgt spid="18445"/>
                                        </p:tgtEl>
                                        <p:attrNameLst>
                                          <p:attrName>style.visibility</p:attrName>
                                        </p:attrNameLst>
                                      </p:cBhvr>
                                      <p:to>
                                        <p:strVal val="visible"/>
                                      </p:to>
                                    </p:set>
                                    <p:animEffect transition="in" filter="dissolve">
                                      <p:cBhvr>
                                        <p:cTn id="20" dur="500"/>
                                        <p:tgtEl>
                                          <p:spTgt spid="18445"/>
                                        </p:tgtEl>
                                      </p:cBhvr>
                                    </p:animEffect>
                                  </p:childTnLst>
                                </p:cTn>
                              </p:par>
                            </p:childTnLst>
                          </p:cTn>
                        </p:par>
                        <p:par>
                          <p:cTn id="21" fill="hold" nodeType="afterGroup">
                            <p:stCondLst>
                              <p:cond delay="500"/>
                            </p:stCondLst>
                            <p:childTnLst>
                              <p:par>
                                <p:cTn id="22" presetID="22" presetClass="entr" presetSubtype="4" repeatCount="indefinite" fill="hold" grpId="0" nodeType="afterEffect">
                                  <p:stCondLst>
                                    <p:cond delay="0"/>
                                  </p:stCondLst>
                                  <p:childTnLst>
                                    <p:set>
                                      <p:cBhvr>
                                        <p:cTn id="23" dur="1" fill="hold">
                                          <p:stCondLst>
                                            <p:cond delay="0"/>
                                          </p:stCondLst>
                                        </p:cTn>
                                        <p:tgtEl>
                                          <p:spTgt spid="18447"/>
                                        </p:tgtEl>
                                        <p:attrNameLst>
                                          <p:attrName>style.visibility</p:attrName>
                                        </p:attrNameLst>
                                      </p:cBhvr>
                                      <p:to>
                                        <p:strVal val="visible"/>
                                      </p:to>
                                    </p:set>
                                    <p:animEffect transition="in" filter="wipe(down)">
                                      <p:cBhvr>
                                        <p:cTn id="24" dur="500"/>
                                        <p:tgtEl>
                                          <p:spTgt spid="18447"/>
                                        </p:tgtEl>
                                      </p:cBhvr>
                                    </p:animEffect>
                                  </p:childTnLst>
                                </p:cTn>
                              </p:par>
                              <p:par>
                                <p:cTn id="25" presetID="22" presetClass="entr" presetSubtype="1" repeatCount="indefinite" fill="hold" grpId="0" nodeType="withEffect">
                                  <p:stCondLst>
                                    <p:cond delay="0"/>
                                  </p:stCondLst>
                                  <p:childTnLst>
                                    <p:set>
                                      <p:cBhvr>
                                        <p:cTn id="26" dur="1" fill="hold">
                                          <p:stCondLst>
                                            <p:cond delay="0"/>
                                          </p:stCondLst>
                                        </p:cTn>
                                        <p:tgtEl>
                                          <p:spTgt spid="18448"/>
                                        </p:tgtEl>
                                        <p:attrNameLst>
                                          <p:attrName>style.visibility</p:attrName>
                                        </p:attrNameLst>
                                      </p:cBhvr>
                                      <p:to>
                                        <p:strVal val="visible"/>
                                      </p:to>
                                    </p:set>
                                    <p:animEffect transition="in" filter="wipe(up)">
                                      <p:cBhvr>
                                        <p:cTn id="27" dur="500"/>
                                        <p:tgtEl>
                                          <p:spTgt spid="184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440"/>
                                        </p:tgtEl>
                                        <p:attrNameLst>
                                          <p:attrName>style.visibility</p:attrName>
                                        </p:attrNameLst>
                                      </p:cBhvr>
                                      <p:to>
                                        <p:strVal val="visible"/>
                                      </p:to>
                                    </p:set>
                                    <p:animEffect transition="in" filter="box(in)">
                                      <p:cBhvr>
                                        <p:cTn id="32"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p:bldP spid="18447" grpId="0" animBg="1"/>
      <p:bldP spid="18448"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latin typeface="Comic Sans MS" panose="030F0702030302020204" pitchFamily="66" charset="0"/>
              </a:rPr>
              <a:t>Electromagnetic Force</a:t>
            </a:r>
          </a:p>
        </p:txBody>
      </p:sp>
      <p:sp>
        <p:nvSpPr>
          <p:cNvPr id="16387" name="Rectangle 3"/>
          <p:cNvSpPr>
            <a:spLocks noGrp="1" noChangeArrowheads="1"/>
          </p:cNvSpPr>
          <p:nvPr>
            <p:ph type="body" sz="half" idx="1"/>
          </p:nvPr>
        </p:nvSpPr>
        <p:spPr>
          <a:xfrm>
            <a:off x="990600" y="1752600"/>
            <a:ext cx="3657600" cy="3962400"/>
          </a:xfrm>
        </p:spPr>
        <p:txBody>
          <a:bodyPr/>
          <a:lstStyle/>
          <a:p>
            <a:r>
              <a:rPr lang="en-US" altLang="en-US" sz="2400">
                <a:latin typeface="Comic Sans MS" panose="030F0702030302020204" pitchFamily="66" charset="0"/>
              </a:rPr>
              <a:t>The force that results from the repulsion of like charges and the attraction of opposites</a:t>
            </a:r>
          </a:p>
          <a:p>
            <a:r>
              <a:rPr lang="en-US" altLang="en-US" sz="2400">
                <a:latin typeface="Comic Sans MS" panose="030F0702030302020204" pitchFamily="66" charset="0"/>
              </a:rPr>
              <a:t>The force that holds the electrons around the nucleus</a:t>
            </a:r>
            <a:endParaRPr lang="en-US" altLang="en-US" sz="2000" b="1">
              <a:effectLst>
                <a:outerShdw blurRad="38100" dist="38100" dir="2700000" algn="tl">
                  <a:srgbClr val="FFFFFF"/>
                </a:outerShdw>
              </a:effectLst>
              <a:latin typeface="Comic Sans MS" panose="030F0702030302020204" pitchFamily="66" charset="0"/>
            </a:endParaRPr>
          </a:p>
        </p:txBody>
      </p:sp>
      <p:sp>
        <p:nvSpPr>
          <p:cNvPr id="24588" name="Oval 1036"/>
          <p:cNvSpPr>
            <a:spLocks noChangeArrowheads="1"/>
          </p:cNvSpPr>
          <p:nvPr/>
        </p:nvSpPr>
        <p:spPr bwMode="auto">
          <a:xfrm>
            <a:off x="4800600" y="2667000"/>
            <a:ext cx="228600" cy="228600"/>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24589" name="Oval 1037"/>
          <p:cNvSpPr>
            <a:spLocks noChangeArrowheads="1"/>
          </p:cNvSpPr>
          <p:nvPr/>
        </p:nvSpPr>
        <p:spPr bwMode="auto">
          <a:xfrm>
            <a:off x="6324600" y="1752600"/>
            <a:ext cx="457200" cy="45720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a:t>+</a:t>
            </a:r>
          </a:p>
        </p:txBody>
      </p:sp>
      <p:sp>
        <p:nvSpPr>
          <p:cNvPr id="24590" name="Oval 1038"/>
          <p:cNvSpPr>
            <a:spLocks noChangeArrowheads="1"/>
          </p:cNvSpPr>
          <p:nvPr/>
        </p:nvSpPr>
        <p:spPr bwMode="auto">
          <a:xfrm>
            <a:off x="7391400" y="2590800"/>
            <a:ext cx="457200" cy="45720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a:t>+</a:t>
            </a:r>
          </a:p>
        </p:txBody>
      </p:sp>
      <p:sp>
        <p:nvSpPr>
          <p:cNvPr id="24591" name="Oval 1039"/>
          <p:cNvSpPr>
            <a:spLocks noChangeArrowheads="1"/>
          </p:cNvSpPr>
          <p:nvPr/>
        </p:nvSpPr>
        <p:spPr bwMode="auto">
          <a:xfrm>
            <a:off x="5791200" y="1752600"/>
            <a:ext cx="457200" cy="45720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a:t>+</a:t>
            </a:r>
          </a:p>
        </p:txBody>
      </p:sp>
      <p:sp>
        <p:nvSpPr>
          <p:cNvPr id="24593" name="Oval 1041"/>
          <p:cNvSpPr>
            <a:spLocks noChangeArrowheads="1"/>
          </p:cNvSpPr>
          <p:nvPr/>
        </p:nvSpPr>
        <p:spPr bwMode="auto">
          <a:xfrm>
            <a:off x="6324600" y="3429000"/>
            <a:ext cx="228600" cy="228600"/>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24594" name="Oval 1042"/>
          <p:cNvSpPr>
            <a:spLocks noChangeArrowheads="1"/>
          </p:cNvSpPr>
          <p:nvPr/>
        </p:nvSpPr>
        <p:spPr bwMode="auto">
          <a:xfrm>
            <a:off x="6019800" y="3429000"/>
            <a:ext cx="228600" cy="228600"/>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24599" name="Text Box 1047"/>
          <p:cNvSpPr txBox="1">
            <a:spLocks noChangeArrowheads="1"/>
          </p:cNvSpPr>
          <p:nvPr/>
        </p:nvSpPr>
        <p:spPr bwMode="auto">
          <a:xfrm>
            <a:off x="5105400" y="3962400"/>
            <a:ext cx="2133600" cy="1406525"/>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a:latin typeface="Comic Sans MS" panose="030F0702030302020204" pitchFamily="66" charset="0"/>
              </a:rPr>
              <a:t>Notice how the particles with the same charge move apart and the particles with different charges move together.</a:t>
            </a:r>
          </a:p>
        </p:txBody>
      </p:sp>
      <p:sp>
        <p:nvSpPr>
          <p:cNvPr id="24602" name="Text Box 1050"/>
          <p:cNvSpPr txBox="1">
            <a:spLocks noChangeArrowheads="1"/>
          </p:cNvSpPr>
          <p:nvPr/>
        </p:nvSpPr>
        <p:spPr bwMode="auto">
          <a:xfrm>
            <a:off x="1905000" y="5638800"/>
            <a:ext cx="3048000" cy="67945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a:latin typeface="Comic Sans MS" panose="030F0702030302020204" pitchFamily="66" charset="0"/>
              </a:rPr>
              <a:t>Why are neutrons not pictured above?</a:t>
            </a:r>
          </a:p>
        </p:txBody>
      </p:sp>
    </p:spTree>
    <p:extLst>
      <p:ext uri="{BB962C8B-B14F-4D97-AF65-F5344CB8AC3E}">
        <p14:creationId xmlns:p14="http://schemas.microsoft.com/office/powerpoint/2010/main" val="2013713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dissolve">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dissolve">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591"/>
                                        </p:tgtEl>
                                        <p:attrNameLst>
                                          <p:attrName>style.visibility</p:attrName>
                                        </p:attrNameLst>
                                      </p:cBhvr>
                                      <p:to>
                                        <p:strVal val="visible"/>
                                      </p:to>
                                    </p:set>
                                    <p:animEffect transition="in" filter="circle(in)">
                                      <p:cBhvr>
                                        <p:cTn id="17" dur="1500"/>
                                        <p:tgtEl>
                                          <p:spTgt spid="24591"/>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4589"/>
                                        </p:tgtEl>
                                        <p:attrNameLst>
                                          <p:attrName>style.visibility</p:attrName>
                                        </p:attrNameLst>
                                      </p:cBhvr>
                                      <p:to>
                                        <p:strVal val="visible"/>
                                      </p:to>
                                    </p:set>
                                    <p:animEffect transition="in" filter="circle(in)">
                                      <p:cBhvr>
                                        <p:cTn id="20" dur="1500"/>
                                        <p:tgtEl>
                                          <p:spTgt spid="24589"/>
                                        </p:tgtEl>
                                      </p:cBhvr>
                                    </p:animEffect>
                                  </p:childTnLst>
                                </p:cTn>
                              </p:par>
                            </p:childTnLst>
                          </p:cTn>
                        </p:par>
                        <p:par>
                          <p:cTn id="21" fill="hold" nodeType="afterGroup">
                            <p:stCondLst>
                              <p:cond delay="1500"/>
                            </p:stCondLst>
                            <p:childTnLst>
                              <p:par>
                                <p:cTn id="22" presetID="63" presetClass="path" presetSubtype="0" repeatCount="indefinite" accel="50000" decel="50000" fill="hold" grpId="1" nodeType="afterEffect">
                                  <p:stCondLst>
                                    <p:cond delay="0"/>
                                  </p:stCondLst>
                                  <p:childTnLst>
                                    <p:animMotion origin="layout" path="M 3.33333E-6 3.37349E-6 L 0.2 3.37349E-6 " pathEditMode="relative" rAng="0" ptsTypes="AA">
                                      <p:cBhvr>
                                        <p:cTn id="23" dur="2000" fill="hold"/>
                                        <p:tgtEl>
                                          <p:spTgt spid="24589"/>
                                        </p:tgtEl>
                                        <p:attrNameLst>
                                          <p:attrName>ppt_x</p:attrName>
                                          <p:attrName>ppt_y</p:attrName>
                                        </p:attrNameLst>
                                      </p:cBhvr>
                                      <p:rCtr x="10000" y="0"/>
                                    </p:animMotion>
                                  </p:childTnLst>
                                </p:cTn>
                              </p:par>
                              <p:par>
                                <p:cTn id="24" presetID="35" presetClass="path" presetSubtype="0" repeatCount="indefinite" accel="50000" decel="50000" fill="hold" grpId="1" nodeType="withEffect">
                                  <p:stCondLst>
                                    <p:cond delay="0"/>
                                  </p:stCondLst>
                                  <p:childTnLst>
                                    <p:animMotion origin="layout" path="M -3.33333E-6 3.37349E-6 L -0.2 3.37349E-6 " pathEditMode="relative" rAng="0" ptsTypes="AA">
                                      <p:cBhvr>
                                        <p:cTn id="25" dur="2000" fill="hold"/>
                                        <p:tgtEl>
                                          <p:spTgt spid="24591"/>
                                        </p:tgtEl>
                                        <p:attrNameLst>
                                          <p:attrName>ppt_x</p:attrName>
                                          <p:attrName>ppt_y</p:attrName>
                                        </p:attrNameLst>
                                      </p:cBhvr>
                                      <p:rCtr x="-10000" y="0"/>
                                    </p:animMotion>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4593"/>
                                        </p:tgtEl>
                                        <p:attrNameLst>
                                          <p:attrName>style.visibility</p:attrName>
                                        </p:attrNameLst>
                                      </p:cBhvr>
                                      <p:to>
                                        <p:strVal val="visible"/>
                                      </p:to>
                                    </p:set>
                                    <p:animEffect transition="in" filter="circle(in)">
                                      <p:cBhvr>
                                        <p:cTn id="30" dur="2000"/>
                                        <p:tgtEl>
                                          <p:spTgt spid="24593"/>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4594"/>
                                        </p:tgtEl>
                                        <p:attrNameLst>
                                          <p:attrName>style.visibility</p:attrName>
                                        </p:attrNameLst>
                                      </p:cBhvr>
                                      <p:to>
                                        <p:strVal val="visible"/>
                                      </p:to>
                                    </p:set>
                                    <p:animEffect transition="in" filter="circle(in)">
                                      <p:cBhvr>
                                        <p:cTn id="33" dur="2000"/>
                                        <p:tgtEl>
                                          <p:spTgt spid="24594"/>
                                        </p:tgtEl>
                                      </p:cBhvr>
                                    </p:animEffect>
                                  </p:childTnLst>
                                </p:cTn>
                              </p:par>
                            </p:childTnLst>
                          </p:cTn>
                        </p:par>
                        <p:par>
                          <p:cTn id="34" fill="hold" nodeType="afterGroup">
                            <p:stCondLst>
                              <p:cond delay="2000"/>
                            </p:stCondLst>
                            <p:childTnLst>
                              <p:par>
                                <p:cTn id="35" presetID="63" presetClass="path" presetSubtype="0" repeatCount="indefinite" accel="50000" decel="50000" fill="hold" grpId="1" nodeType="afterEffect">
                                  <p:stCondLst>
                                    <p:cond delay="0"/>
                                  </p:stCondLst>
                                  <p:childTnLst>
                                    <p:animMotion origin="layout" path="M 3.33333E-6 4.4949E-6 L 0.2125 -0.00557 " pathEditMode="relative" rAng="0" ptsTypes="AA">
                                      <p:cBhvr>
                                        <p:cTn id="36" dur="2000" fill="hold"/>
                                        <p:tgtEl>
                                          <p:spTgt spid="24593"/>
                                        </p:tgtEl>
                                        <p:attrNameLst>
                                          <p:attrName>ppt_x</p:attrName>
                                          <p:attrName>ppt_y</p:attrName>
                                        </p:attrNameLst>
                                      </p:cBhvr>
                                      <p:rCtr x="10625" y="-278"/>
                                    </p:animMotion>
                                  </p:childTnLst>
                                </p:cTn>
                              </p:par>
                              <p:par>
                                <p:cTn id="37" presetID="35" presetClass="path" presetSubtype="0" repeatCount="indefinite" accel="50000" decel="50000" fill="hold" grpId="1" nodeType="withEffect">
                                  <p:stCondLst>
                                    <p:cond delay="0"/>
                                  </p:stCondLst>
                                  <p:childTnLst>
                                    <p:animMotion origin="layout" path="M -3.33333E-6 4.4949E-6 L -0.20416 -0.00557 " pathEditMode="relative" rAng="0" ptsTypes="AA">
                                      <p:cBhvr>
                                        <p:cTn id="38" dur="2000" fill="hold"/>
                                        <p:tgtEl>
                                          <p:spTgt spid="24594"/>
                                        </p:tgtEl>
                                        <p:attrNameLst>
                                          <p:attrName>ppt_x</p:attrName>
                                          <p:attrName>ppt_y</p:attrName>
                                        </p:attrNameLst>
                                      </p:cBhvr>
                                      <p:rCtr x="-10208" y="-278"/>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4588"/>
                                        </p:tgtEl>
                                        <p:attrNameLst>
                                          <p:attrName>style.visibility</p:attrName>
                                        </p:attrNameLst>
                                      </p:cBhvr>
                                      <p:to>
                                        <p:strVal val="visible"/>
                                      </p:to>
                                    </p:set>
                                    <p:animEffect transition="in" filter="circle(in)">
                                      <p:cBhvr>
                                        <p:cTn id="43" dur="1000"/>
                                        <p:tgtEl>
                                          <p:spTgt spid="24588"/>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4590"/>
                                        </p:tgtEl>
                                        <p:attrNameLst>
                                          <p:attrName>style.visibility</p:attrName>
                                        </p:attrNameLst>
                                      </p:cBhvr>
                                      <p:to>
                                        <p:strVal val="visible"/>
                                      </p:to>
                                    </p:set>
                                    <p:animEffect transition="in" filter="circle(in)">
                                      <p:cBhvr>
                                        <p:cTn id="46" dur="1000"/>
                                        <p:tgtEl>
                                          <p:spTgt spid="2459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63" presetClass="path" presetSubtype="0" repeatCount="indefinite" accel="50000" decel="50000" fill="hold" grpId="1" nodeType="clickEffect">
                                  <p:stCondLst>
                                    <p:cond delay="0"/>
                                  </p:stCondLst>
                                  <p:childTnLst>
                                    <p:animMotion origin="layout" path="M 0.0 -2.12234E-6 L 0.12083 0.00556 " pathEditMode="fixed" rAng="0" ptsTypes="AA">
                                      <p:cBhvr>
                                        <p:cTn id="50" dur="2000" fill="hold"/>
                                        <p:tgtEl>
                                          <p:spTgt spid="24588"/>
                                        </p:tgtEl>
                                        <p:attrNameLst>
                                          <p:attrName>ppt_x</p:attrName>
                                          <p:attrName>ppt_y</p:attrName>
                                        </p:attrNameLst>
                                      </p:cBhvr>
                                      <p:rCtr x="6042" y="278"/>
                                    </p:animMotion>
                                  </p:childTnLst>
                                </p:cTn>
                              </p:par>
                              <p:par>
                                <p:cTn id="51" presetID="35" presetClass="path" presetSubtype="0" repeatCount="indefinite" accel="50000" decel="50000" fill="hold" grpId="1" nodeType="withEffect">
                                  <p:stCondLst>
                                    <p:cond delay="0"/>
                                  </p:stCondLst>
                                  <p:childTnLst>
                                    <p:animMotion origin="layout" path="M 0.0 -2.12234E-6 L -0.125 -2.12234E-6 " pathEditMode="relative" rAng="0" ptsTypes="AA">
                                      <p:cBhvr>
                                        <p:cTn id="52" dur="2000" fill="hold"/>
                                        <p:tgtEl>
                                          <p:spTgt spid="24590"/>
                                        </p:tgtEl>
                                        <p:attrNameLst>
                                          <p:attrName>ppt_x</p:attrName>
                                          <p:attrName>ppt_y</p:attrName>
                                        </p:attrNameLst>
                                      </p:cBhvr>
                                      <p:rCtr x="-6250" y="0"/>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4599"/>
                                        </p:tgtEl>
                                        <p:attrNameLst>
                                          <p:attrName>style.visibility</p:attrName>
                                        </p:attrNameLst>
                                      </p:cBhvr>
                                      <p:to>
                                        <p:strVal val="visible"/>
                                      </p:to>
                                    </p:set>
                                    <p:animEffect transition="in" filter="box(in)">
                                      <p:cBhvr>
                                        <p:cTn id="57" dur="500"/>
                                        <p:tgtEl>
                                          <p:spTgt spid="2459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4602"/>
                                        </p:tgtEl>
                                        <p:attrNameLst>
                                          <p:attrName>style.visibility</p:attrName>
                                        </p:attrNameLst>
                                      </p:cBhvr>
                                      <p:to>
                                        <p:strVal val="visible"/>
                                      </p:to>
                                    </p:set>
                                    <p:animEffect transition="in" filter="box(in)">
                                      <p:cBhvr>
                                        <p:cTn id="62" dur="500"/>
                                        <p:tgtEl>
                                          <p:spTgt spid="24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animBg="1"/>
      <p:bldP spid="24588" grpId="1" animBg="1"/>
      <p:bldP spid="24589" grpId="0" animBg="1"/>
      <p:bldP spid="24589" grpId="1" animBg="1"/>
      <p:bldP spid="24590" grpId="0" animBg="1"/>
      <p:bldP spid="24590" grpId="1" animBg="1"/>
      <p:bldP spid="24591" grpId="0" animBg="1"/>
      <p:bldP spid="24591" grpId="1" animBg="1"/>
      <p:bldP spid="24593" grpId="0" animBg="1"/>
      <p:bldP spid="24593" grpId="1" animBg="1"/>
      <p:bldP spid="24594" grpId="0" animBg="1"/>
      <p:bldP spid="24594" grpId="1" animBg="1"/>
      <p:bldP spid="24599" grpId="0" animBg="1"/>
      <p:bldP spid="24602"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latin typeface="Comic Sans MS" panose="030F0702030302020204" pitchFamily="66" charset="0"/>
              </a:rPr>
              <a:t>Strong Force</a:t>
            </a:r>
          </a:p>
        </p:txBody>
      </p:sp>
      <p:sp>
        <p:nvSpPr>
          <p:cNvPr id="17411" name="Rectangle 3"/>
          <p:cNvSpPr>
            <a:spLocks noGrp="1" noChangeArrowheads="1"/>
          </p:cNvSpPr>
          <p:nvPr>
            <p:ph type="body" sz="half" idx="1"/>
          </p:nvPr>
        </p:nvSpPr>
        <p:spPr>
          <a:xfrm>
            <a:off x="1066800" y="1752600"/>
            <a:ext cx="3276600" cy="3200400"/>
          </a:xfrm>
        </p:spPr>
        <p:txBody>
          <a:bodyPr/>
          <a:lstStyle/>
          <a:p>
            <a:r>
              <a:rPr lang="en-US" altLang="en-US" sz="2400" dirty="0">
                <a:latin typeface="Comic Sans MS" panose="030F0702030302020204" pitchFamily="66" charset="0"/>
              </a:rPr>
              <a:t>The force that holds the atomic nucleus together</a:t>
            </a:r>
          </a:p>
          <a:p>
            <a:r>
              <a:rPr lang="en-US" altLang="en-US" sz="2400" dirty="0">
                <a:latin typeface="Comic Sans MS" panose="030F0702030302020204" pitchFamily="66" charset="0"/>
              </a:rPr>
              <a:t>The force that counteracts the electromagnetic force</a:t>
            </a:r>
            <a:endParaRPr lang="en-US" altLang="en-US" sz="2400" b="1" i="1" dirty="0">
              <a:effectLst>
                <a:outerShdw blurRad="38100" dist="38100" dir="2700000" algn="tl">
                  <a:srgbClr val="FFFFFF"/>
                </a:outerShdw>
              </a:effectLst>
              <a:latin typeface="Comic Sans MS" panose="030F0702030302020204" pitchFamily="66" charset="0"/>
            </a:endParaRPr>
          </a:p>
        </p:txBody>
      </p:sp>
      <p:pic>
        <p:nvPicPr>
          <p:cNvPr id="17415" name="Picture 7" descr="j0078746[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352800" y="4800600"/>
            <a:ext cx="1295400" cy="1192213"/>
          </a:xfrm>
          <a:extLst>
            <a:ext uri="{909E8E84-426E-40DD-AFC4-6F175D3DCCD1}">
              <a14:hiddenFill xmlns:a14="http://schemas.microsoft.com/office/drawing/2010/main">
                <a:solidFill>
                  <a:srgbClr val="FFFFFF"/>
                </a:solidFill>
              </a14:hiddenFill>
            </a:ext>
          </a:extLst>
        </p:spPr>
      </p:pic>
      <p:sp>
        <p:nvSpPr>
          <p:cNvPr id="17416" name="WordArt 8"/>
          <p:cNvSpPr>
            <a:spLocks noChangeArrowheads="1" noChangeShapeType="1" noTextEdit="1"/>
          </p:cNvSpPr>
          <p:nvPr/>
        </p:nvSpPr>
        <p:spPr bwMode="auto">
          <a:xfrm>
            <a:off x="3429000" y="6019800"/>
            <a:ext cx="1171575" cy="192088"/>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1384"/>
              </a:avLst>
            </a:prstTxWarp>
          </a:bodyPr>
          <a:lstStyle/>
          <a:p>
            <a:pPr algn="ctr"/>
            <a:endParaRPr lang="en-US" sz="2000" kern="10" dirty="0">
              <a:ln w="9525">
                <a:solidFill>
                  <a:srgbClr val="000000"/>
                </a:solidFill>
                <a:miter lim="800000"/>
                <a:headEnd/>
                <a:tailEnd/>
              </a:ln>
              <a:solidFill>
                <a:srgbClr val="000000"/>
              </a:solidFill>
              <a:latin typeface="Comic Sans MS" panose="030F0702030302020204" pitchFamily="66" charset="0"/>
            </a:endParaRPr>
          </a:p>
        </p:txBody>
      </p:sp>
      <p:sp>
        <p:nvSpPr>
          <p:cNvPr id="25606" name="Text Box 6"/>
          <p:cNvSpPr txBox="1">
            <a:spLocks noChangeArrowheads="1"/>
          </p:cNvSpPr>
          <p:nvPr/>
        </p:nvSpPr>
        <p:spPr bwMode="auto">
          <a:xfrm>
            <a:off x="1676400" y="5105400"/>
            <a:ext cx="1371600" cy="1754326"/>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dirty="0" smtClean="0">
                <a:latin typeface="Comic Sans MS" panose="030F0702030302020204" pitchFamily="66" charset="0"/>
              </a:rPr>
              <a:t>works only when protons are very close together</a:t>
            </a:r>
            <a:r>
              <a:rPr lang="en-US" altLang="en-US" sz="1200" dirty="0" smtClean="0">
                <a:latin typeface="Comic Sans MS" panose="030F0702030302020204" pitchFamily="66" charset="0"/>
              </a:rPr>
              <a:t>…</a:t>
            </a:r>
            <a:endParaRPr lang="en-US" altLang="en-US" sz="1200" dirty="0">
              <a:latin typeface="Comic Sans MS" panose="030F0702030302020204" pitchFamily="66" charset="0"/>
            </a:endParaRPr>
          </a:p>
        </p:txBody>
      </p:sp>
      <p:sp>
        <p:nvSpPr>
          <p:cNvPr id="25607" name="Oval 7"/>
          <p:cNvSpPr>
            <a:spLocks noChangeArrowheads="1"/>
          </p:cNvSpPr>
          <p:nvPr/>
        </p:nvSpPr>
        <p:spPr bwMode="auto">
          <a:xfrm>
            <a:off x="6248400" y="3657600"/>
            <a:ext cx="457200" cy="45720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a:t>+</a:t>
            </a:r>
          </a:p>
        </p:txBody>
      </p:sp>
      <p:sp>
        <p:nvSpPr>
          <p:cNvPr id="25612" name="Oval 12"/>
          <p:cNvSpPr>
            <a:spLocks noChangeArrowheads="1"/>
          </p:cNvSpPr>
          <p:nvPr/>
        </p:nvSpPr>
        <p:spPr bwMode="auto">
          <a:xfrm>
            <a:off x="5943600" y="3048000"/>
            <a:ext cx="1828800" cy="1676400"/>
          </a:xfrm>
          <a:prstGeom prst="ellipse">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5" name="Oval 15"/>
          <p:cNvSpPr>
            <a:spLocks noChangeArrowheads="1"/>
          </p:cNvSpPr>
          <p:nvPr/>
        </p:nvSpPr>
        <p:spPr bwMode="auto">
          <a:xfrm>
            <a:off x="6629400" y="3276600"/>
            <a:ext cx="457200" cy="45720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a:t>+</a:t>
            </a:r>
          </a:p>
        </p:txBody>
      </p:sp>
      <p:sp>
        <p:nvSpPr>
          <p:cNvPr id="25616" name="Oval 16"/>
          <p:cNvSpPr>
            <a:spLocks noChangeArrowheads="1"/>
          </p:cNvSpPr>
          <p:nvPr/>
        </p:nvSpPr>
        <p:spPr bwMode="auto">
          <a:xfrm>
            <a:off x="7010400" y="3657600"/>
            <a:ext cx="457200" cy="45720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a:t>+</a:t>
            </a:r>
          </a:p>
        </p:txBody>
      </p:sp>
      <p:sp>
        <p:nvSpPr>
          <p:cNvPr id="25617" name="Oval 17"/>
          <p:cNvSpPr>
            <a:spLocks noChangeArrowheads="1"/>
          </p:cNvSpPr>
          <p:nvPr/>
        </p:nvSpPr>
        <p:spPr bwMode="auto">
          <a:xfrm>
            <a:off x="6629400" y="4038600"/>
            <a:ext cx="457200" cy="45720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a:t>+</a:t>
            </a:r>
          </a:p>
        </p:txBody>
      </p:sp>
      <p:sp>
        <p:nvSpPr>
          <p:cNvPr id="25618" name="Text Box 18"/>
          <p:cNvSpPr txBox="1">
            <a:spLocks noChangeArrowheads="1"/>
          </p:cNvSpPr>
          <p:nvPr/>
        </p:nvSpPr>
        <p:spPr bwMode="auto">
          <a:xfrm>
            <a:off x="5334000" y="1526726"/>
            <a:ext cx="3048000" cy="954107"/>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400" dirty="0">
                <a:latin typeface="Comic Sans MS" panose="030F0702030302020204" pitchFamily="66" charset="0"/>
              </a:rPr>
              <a:t>Notice how the electromagnetic force causes the protons to repel each other but, the strong force holds them together.</a:t>
            </a:r>
          </a:p>
        </p:txBody>
      </p:sp>
      <p:sp>
        <p:nvSpPr>
          <p:cNvPr id="25619" name="Text Box 19"/>
          <p:cNvSpPr txBox="1">
            <a:spLocks noChangeArrowheads="1"/>
          </p:cNvSpPr>
          <p:nvPr/>
        </p:nvSpPr>
        <p:spPr bwMode="auto">
          <a:xfrm>
            <a:off x="5334000" y="5334000"/>
            <a:ext cx="2971800" cy="954088"/>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a:latin typeface="Comic Sans MS" panose="030F0702030302020204" pitchFamily="66" charset="0"/>
              </a:rPr>
              <a:t>Would an atom have a nucleus if the strong force did not exist?  </a:t>
            </a:r>
          </a:p>
        </p:txBody>
      </p:sp>
      <p:sp>
        <p:nvSpPr>
          <p:cNvPr id="25620" name="AutoShape 20"/>
          <p:cNvSpPr>
            <a:spLocks noChangeArrowheads="1"/>
          </p:cNvSpPr>
          <p:nvPr/>
        </p:nvSpPr>
        <p:spPr bwMode="auto">
          <a:xfrm rot="-2219326">
            <a:off x="5486400" y="4419600"/>
            <a:ext cx="533400" cy="304800"/>
          </a:xfrm>
          <a:prstGeom prst="rightArrow">
            <a:avLst>
              <a:gd name="adj1" fmla="val 35417"/>
              <a:gd name="adj2" fmla="val 72917"/>
            </a:avLst>
          </a:prstGeom>
          <a:solidFill>
            <a:schemeClr val="tx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2" name="AutoShape 22"/>
          <p:cNvSpPr>
            <a:spLocks noChangeArrowheads="1"/>
          </p:cNvSpPr>
          <p:nvPr/>
        </p:nvSpPr>
        <p:spPr bwMode="auto">
          <a:xfrm rot="12851960">
            <a:off x="7696200" y="4419600"/>
            <a:ext cx="533400" cy="304800"/>
          </a:xfrm>
          <a:prstGeom prst="rightArrow">
            <a:avLst>
              <a:gd name="adj1" fmla="val 35417"/>
              <a:gd name="adj2" fmla="val 72917"/>
            </a:avLst>
          </a:prstGeom>
          <a:solidFill>
            <a:schemeClr val="tx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3" name="AutoShape 23"/>
          <p:cNvSpPr>
            <a:spLocks noChangeArrowheads="1"/>
          </p:cNvSpPr>
          <p:nvPr/>
        </p:nvSpPr>
        <p:spPr bwMode="auto">
          <a:xfrm rot="9083669">
            <a:off x="7696200" y="3048000"/>
            <a:ext cx="533400" cy="304800"/>
          </a:xfrm>
          <a:prstGeom prst="rightArrow">
            <a:avLst>
              <a:gd name="adj1" fmla="val 35417"/>
              <a:gd name="adj2" fmla="val 72917"/>
            </a:avLst>
          </a:prstGeom>
          <a:solidFill>
            <a:schemeClr val="tx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4" name="AutoShape 24"/>
          <p:cNvSpPr>
            <a:spLocks noChangeArrowheads="1"/>
          </p:cNvSpPr>
          <p:nvPr/>
        </p:nvSpPr>
        <p:spPr bwMode="auto">
          <a:xfrm rot="1779340">
            <a:off x="5486400" y="3048000"/>
            <a:ext cx="533400" cy="304800"/>
          </a:xfrm>
          <a:prstGeom prst="rightArrow">
            <a:avLst>
              <a:gd name="adj1" fmla="val 35417"/>
              <a:gd name="adj2" fmla="val 72917"/>
            </a:avLst>
          </a:prstGeom>
          <a:solidFill>
            <a:schemeClr val="tx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3075596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dissolve">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5607"/>
                                        </p:tgtEl>
                                        <p:attrNameLst>
                                          <p:attrName>style.visibility</p:attrName>
                                        </p:attrNameLst>
                                      </p:cBhvr>
                                      <p:to>
                                        <p:strVal val="visible"/>
                                      </p:to>
                                    </p:set>
                                    <p:animEffect transition="in" filter="circle(in)">
                                      <p:cBhvr>
                                        <p:cTn id="17" dur="1500"/>
                                        <p:tgtEl>
                                          <p:spTgt spid="25607"/>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5615"/>
                                        </p:tgtEl>
                                        <p:attrNameLst>
                                          <p:attrName>style.visibility</p:attrName>
                                        </p:attrNameLst>
                                      </p:cBhvr>
                                      <p:to>
                                        <p:strVal val="visible"/>
                                      </p:to>
                                    </p:set>
                                    <p:animEffect transition="in" filter="circle(in)">
                                      <p:cBhvr>
                                        <p:cTn id="20" dur="1500"/>
                                        <p:tgtEl>
                                          <p:spTgt spid="2561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5616"/>
                                        </p:tgtEl>
                                        <p:attrNameLst>
                                          <p:attrName>style.visibility</p:attrName>
                                        </p:attrNameLst>
                                      </p:cBhvr>
                                      <p:to>
                                        <p:strVal val="visible"/>
                                      </p:to>
                                    </p:set>
                                    <p:animEffect transition="in" filter="circle(in)">
                                      <p:cBhvr>
                                        <p:cTn id="23" dur="1500"/>
                                        <p:tgtEl>
                                          <p:spTgt spid="25616"/>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5617"/>
                                        </p:tgtEl>
                                        <p:attrNameLst>
                                          <p:attrName>style.visibility</p:attrName>
                                        </p:attrNameLst>
                                      </p:cBhvr>
                                      <p:to>
                                        <p:strVal val="visible"/>
                                      </p:to>
                                    </p:set>
                                    <p:animEffect transition="in" filter="circle(in)">
                                      <p:cBhvr>
                                        <p:cTn id="26" dur="1500"/>
                                        <p:tgtEl>
                                          <p:spTgt spid="25617"/>
                                        </p:tgtEl>
                                      </p:cBhvr>
                                    </p:animEffect>
                                  </p:childTnLst>
                                </p:cTn>
                              </p:par>
                            </p:childTnLst>
                          </p:cTn>
                        </p:par>
                        <p:par>
                          <p:cTn id="27" fill="hold" nodeType="afterGroup">
                            <p:stCondLst>
                              <p:cond delay="1500"/>
                            </p:stCondLst>
                            <p:childTnLst>
                              <p:par>
                                <p:cTn id="28" presetID="35" presetClass="path" presetSubtype="0" repeatCount="indefinite" autoRev="1" fill="hold" grpId="1" nodeType="afterEffect">
                                  <p:stCondLst>
                                    <p:cond delay="0"/>
                                  </p:stCondLst>
                                  <p:childTnLst>
                                    <p:animMotion origin="layout" path="M 3.33333E-6 -1.57553E-7 L -0.025 -1.57553E-7 " pathEditMode="relative" rAng="0" ptsTypes="AA">
                                      <p:cBhvr>
                                        <p:cTn id="29" dur="1000" fill="hold"/>
                                        <p:tgtEl>
                                          <p:spTgt spid="25607"/>
                                        </p:tgtEl>
                                        <p:attrNameLst>
                                          <p:attrName>ppt_x</p:attrName>
                                          <p:attrName>ppt_y</p:attrName>
                                        </p:attrNameLst>
                                      </p:cBhvr>
                                      <p:rCtr x="-1250" y="0"/>
                                    </p:animMotion>
                                  </p:childTnLst>
                                </p:cTn>
                              </p:par>
                              <p:par>
                                <p:cTn id="30" presetID="35" presetClass="path" presetSubtype="0" repeatCount="indefinite" autoRev="1" fill="hold" grpId="1" nodeType="withEffect">
                                  <p:stCondLst>
                                    <p:cond delay="0"/>
                                  </p:stCondLst>
                                  <p:childTnLst>
                                    <p:animMotion origin="layout" path="M 3.33333E-6 2.65987E-6 L 3.33333E-6 -0.03337 " pathEditMode="relative" rAng="0" ptsTypes="AA">
                                      <p:cBhvr>
                                        <p:cTn id="31" dur="1000" fill="hold"/>
                                        <p:tgtEl>
                                          <p:spTgt spid="25615"/>
                                        </p:tgtEl>
                                        <p:attrNameLst>
                                          <p:attrName>ppt_x</p:attrName>
                                          <p:attrName>ppt_y</p:attrName>
                                        </p:attrNameLst>
                                      </p:cBhvr>
                                      <p:rCtr x="0" y="-1668"/>
                                    </p:animMotion>
                                  </p:childTnLst>
                                </p:cTn>
                              </p:par>
                              <p:par>
                                <p:cTn id="32" presetID="35" presetClass="path" presetSubtype="0" repeatCount="indefinite" autoRev="1" fill="hold" grpId="1" nodeType="withEffect">
                                  <p:stCondLst>
                                    <p:cond delay="0"/>
                                  </p:stCondLst>
                                  <p:childTnLst>
                                    <p:animMotion origin="layout" path="M 0.025 -1.57553E-7 L -3.33333E-6 -1.57553E-7 " pathEditMode="relative" rAng="0" ptsTypes="AA">
                                      <p:cBhvr>
                                        <p:cTn id="33" dur="1000" spd="-100000" fill="hold"/>
                                        <p:tgtEl>
                                          <p:spTgt spid="25616"/>
                                        </p:tgtEl>
                                        <p:attrNameLst>
                                          <p:attrName>ppt_x</p:attrName>
                                          <p:attrName>ppt_y</p:attrName>
                                        </p:attrNameLst>
                                      </p:cBhvr>
                                      <p:rCtr x="-1250" y="0"/>
                                    </p:animMotion>
                                  </p:childTnLst>
                                </p:cTn>
                              </p:par>
                              <p:par>
                                <p:cTn id="34" presetID="35" presetClass="path" presetSubtype="0" repeatCount="indefinite" autoRev="1" fill="hold" grpId="1" nodeType="withEffect">
                                  <p:stCondLst>
                                    <p:cond delay="0"/>
                                  </p:stCondLst>
                                  <p:childTnLst>
                                    <p:animMotion origin="layout" path="M 3.33333E-6 0.03336 L 3.33333E-6 -2.96571E-7 " pathEditMode="relative" rAng="0" ptsTypes="AA">
                                      <p:cBhvr>
                                        <p:cTn id="35" dur="1000" spd="-100000" fill="hold"/>
                                        <p:tgtEl>
                                          <p:spTgt spid="25617"/>
                                        </p:tgtEl>
                                        <p:attrNameLst>
                                          <p:attrName>ppt_x</p:attrName>
                                          <p:attrName>ppt_y</p:attrName>
                                        </p:attrNameLst>
                                      </p:cBhvr>
                                      <p:rCtr x="0" y="-1668"/>
                                    </p:animMotion>
                                  </p:childTnLst>
                                </p:cTn>
                              </p:par>
                              <p:par>
                                <p:cTn id="36" presetID="1" presetClass="entr" presetSubtype="0" fill="hold" grpId="0" nodeType="withEffect">
                                  <p:stCondLst>
                                    <p:cond delay="500"/>
                                  </p:stCondLst>
                                  <p:childTnLst>
                                    <p:set>
                                      <p:cBhvr>
                                        <p:cTn id="37" dur="1" fill="hold">
                                          <p:stCondLst>
                                            <p:cond delay="0"/>
                                          </p:stCondLst>
                                        </p:cTn>
                                        <p:tgtEl>
                                          <p:spTgt spid="25612"/>
                                        </p:tgtEl>
                                        <p:attrNameLst>
                                          <p:attrName>style.visibility</p:attrName>
                                        </p:attrNameLst>
                                      </p:cBhvr>
                                      <p:to>
                                        <p:strVal val="visible"/>
                                      </p:to>
                                    </p:set>
                                  </p:childTnLst>
                                </p:cTn>
                              </p:par>
                              <p:par>
                                <p:cTn id="38" presetID="26" presetClass="emph" presetSubtype="0" repeatCount="indefinite" fill="hold" grpId="1" nodeType="withEffect">
                                  <p:stCondLst>
                                    <p:cond delay="0"/>
                                  </p:stCondLst>
                                  <p:childTnLst>
                                    <p:animEffect transition="out" filter="fade">
                                      <p:cBhvr>
                                        <p:cTn id="39" dur="2000" tmFilter="0, 0; .2, .5; .8, .5; 1, 0"/>
                                        <p:tgtEl>
                                          <p:spTgt spid="25612"/>
                                        </p:tgtEl>
                                      </p:cBhvr>
                                    </p:animEffect>
                                    <p:animScale>
                                      <p:cBhvr>
                                        <p:cTn id="40" dur="1000" autoRev="1" fill="hold"/>
                                        <p:tgtEl>
                                          <p:spTgt spid="25612"/>
                                        </p:tgtEl>
                                      </p:cBhvr>
                                      <p:by x="105000" y="105000"/>
                                    </p:animScale>
                                  </p:childTnLst>
                                </p:cTn>
                              </p:par>
                              <p:par>
                                <p:cTn id="41" presetID="1" presetClass="entr" presetSubtype="0" fill="hold" grpId="0" nodeType="withEffect">
                                  <p:stCondLst>
                                    <p:cond delay="0"/>
                                  </p:stCondLst>
                                  <p:childTnLst>
                                    <p:set>
                                      <p:cBhvr>
                                        <p:cTn id="42" dur="1" fill="hold">
                                          <p:stCondLst>
                                            <p:cond delay="0"/>
                                          </p:stCondLst>
                                        </p:cTn>
                                        <p:tgtEl>
                                          <p:spTgt spid="25620"/>
                                        </p:tgtEl>
                                        <p:attrNameLst>
                                          <p:attrName>style.visibility</p:attrName>
                                        </p:attrNameLst>
                                      </p:cBhvr>
                                      <p:to>
                                        <p:strVal val="visible"/>
                                      </p:to>
                                    </p:set>
                                  </p:childTnLst>
                                </p:cTn>
                              </p:par>
                              <p:par>
                                <p:cTn id="43" presetID="35" presetClass="emph" presetSubtype="0" repeatCount="indefinite" fill="hold" grpId="1" nodeType="withEffect">
                                  <p:stCondLst>
                                    <p:cond delay="0"/>
                                  </p:stCondLst>
                                  <p:childTnLst>
                                    <p:anim calcmode="discrete" valueType="str">
                                      <p:cBhvr>
                                        <p:cTn id="44" dur="2000" fill="hold"/>
                                        <p:tgtEl>
                                          <p:spTgt spid="25620"/>
                                        </p:tgtEl>
                                        <p:attrNameLst>
                                          <p:attrName>style.visibility</p:attrName>
                                        </p:attrNameLst>
                                      </p:cBhvr>
                                      <p:tavLst>
                                        <p:tav tm="0">
                                          <p:val>
                                            <p:strVal val="hidden"/>
                                          </p:val>
                                        </p:tav>
                                        <p:tav tm="50000">
                                          <p:val>
                                            <p:strVal val="visible"/>
                                          </p:val>
                                        </p:tav>
                                      </p:tavLst>
                                    </p:anim>
                                  </p:childTnLst>
                                </p:cTn>
                              </p:par>
                              <p:par>
                                <p:cTn id="45" presetID="1" presetClass="entr" presetSubtype="0" fill="hold" grpId="0" nodeType="withEffect">
                                  <p:stCondLst>
                                    <p:cond delay="0"/>
                                  </p:stCondLst>
                                  <p:childTnLst>
                                    <p:set>
                                      <p:cBhvr>
                                        <p:cTn id="46" dur="1" fill="hold">
                                          <p:stCondLst>
                                            <p:cond delay="0"/>
                                          </p:stCondLst>
                                        </p:cTn>
                                        <p:tgtEl>
                                          <p:spTgt spid="25622"/>
                                        </p:tgtEl>
                                        <p:attrNameLst>
                                          <p:attrName>style.visibility</p:attrName>
                                        </p:attrNameLst>
                                      </p:cBhvr>
                                      <p:to>
                                        <p:strVal val="visible"/>
                                      </p:to>
                                    </p:set>
                                  </p:childTnLst>
                                </p:cTn>
                              </p:par>
                              <p:par>
                                <p:cTn id="47" presetID="35" presetClass="emph" presetSubtype="0" repeatCount="indefinite" fill="hold" grpId="1" nodeType="withEffect">
                                  <p:stCondLst>
                                    <p:cond delay="0"/>
                                  </p:stCondLst>
                                  <p:childTnLst>
                                    <p:anim calcmode="discrete" valueType="str">
                                      <p:cBhvr>
                                        <p:cTn id="48" dur="2000" fill="hold"/>
                                        <p:tgtEl>
                                          <p:spTgt spid="25622"/>
                                        </p:tgtEl>
                                        <p:attrNameLst>
                                          <p:attrName>style.visibility</p:attrName>
                                        </p:attrNameLst>
                                      </p:cBhvr>
                                      <p:tavLst>
                                        <p:tav tm="0">
                                          <p:val>
                                            <p:strVal val="hidden"/>
                                          </p:val>
                                        </p:tav>
                                        <p:tav tm="50000">
                                          <p:val>
                                            <p:strVal val="visible"/>
                                          </p:val>
                                        </p:tav>
                                      </p:tavLst>
                                    </p:anim>
                                  </p:childTnLst>
                                </p:cTn>
                              </p:par>
                              <p:par>
                                <p:cTn id="49" presetID="1" presetClass="entr" presetSubtype="0" fill="hold" grpId="0" nodeType="withEffect">
                                  <p:stCondLst>
                                    <p:cond delay="0"/>
                                  </p:stCondLst>
                                  <p:childTnLst>
                                    <p:set>
                                      <p:cBhvr>
                                        <p:cTn id="50" dur="1" fill="hold">
                                          <p:stCondLst>
                                            <p:cond delay="0"/>
                                          </p:stCondLst>
                                        </p:cTn>
                                        <p:tgtEl>
                                          <p:spTgt spid="25623"/>
                                        </p:tgtEl>
                                        <p:attrNameLst>
                                          <p:attrName>style.visibility</p:attrName>
                                        </p:attrNameLst>
                                      </p:cBhvr>
                                      <p:to>
                                        <p:strVal val="visible"/>
                                      </p:to>
                                    </p:set>
                                  </p:childTnLst>
                                </p:cTn>
                              </p:par>
                              <p:par>
                                <p:cTn id="51" presetID="35" presetClass="emph" presetSubtype="0" repeatCount="indefinite" fill="hold" grpId="1" nodeType="withEffect">
                                  <p:stCondLst>
                                    <p:cond delay="0"/>
                                  </p:stCondLst>
                                  <p:childTnLst>
                                    <p:anim calcmode="discrete" valueType="str">
                                      <p:cBhvr>
                                        <p:cTn id="52" dur="2000" fill="hold"/>
                                        <p:tgtEl>
                                          <p:spTgt spid="25623"/>
                                        </p:tgtEl>
                                        <p:attrNameLst>
                                          <p:attrName>style.visibility</p:attrName>
                                        </p:attrNameLst>
                                      </p:cBhvr>
                                      <p:tavLst>
                                        <p:tav tm="0">
                                          <p:val>
                                            <p:strVal val="hidden"/>
                                          </p:val>
                                        </p:tav>
                                        <p:tav tm="50000">
                                          <p:val>
                                            <p:strVal val="visible"/>
                                          </p:val>
                                        </p:tav>
                                      </p:tavLst>
                                    </p:anim>
                                  </p:childTnLst>
                                </p:cTn>
                              </p:par>
                              <p:par>
                                <p:cTn id="53" presetID="1" presetClass="entr" presetSubtype="0" fill="hold" grpId="0" nodeType="withEffect">
                                  <p:stCondLst>
                                    <p:cond delay="0"/>
                                  </p:stCondLst>
                                  <p:childTnLst>
                                    <p:set>
                                      <p:cBhvr>
                                        <p:cTn id="54" dur="1" fill="hold">
                                          <p:stCondLst>
                                            <p:cond delay="0"/>
                                          </p:stCondLst>
                                        </p:cTn>
                                        <p:tgtEl>
                                          <p:spTgt spid="25624"/>
                                        </p:tgtEl>
                                        <p:attrNameLst>
                                          <p:attrName>style.visibility</p:attrName>
                                        </p:attrNameLst>
                                      </p:cBhvr>
                                      <p:to>
                                        <p:strVal val="visible"/>
                                      </p:to>
                                    </p:set>
                                  </p:childTnLst>
                                </p:cTn>
                              </p:par>
                              <p:par>
                                <p:cTn id="55" presetID="35" presetClass="emph" presetSubtype="0" repeatCount="indefinite" fill="hold" grpId="1" nodeType="withEffect">
                                  <p:stCondLst>
                                    <p:cond delay="0"/>
                                  </p:stCondLst>
                                  <p:childTnLst>
                                    <p:anim calcmode="discrete" valueType="str">
                                      <p:cBhvr>
                                        <p:cTn id="56" dur="2000" fill="hold"/>
                                        <p:tgtEl>
                                          <p:spTgt spid="25624"/>
                                        </p:tgtEl>
                                        <p:attrNameLst>
                                          <p:attrName>style.visibility</p:attrName>
                                        </p:attrNameLst>
                                      </p:cBhvr>
                                      <p:tavLst>
                                        <p:tav tm="0">
                                          <p:val>
                                            <p:strVal val="hidden"/>
                                          </p:val>
                                        </p:tav>
                                        <p:tav tm="50000">
                                          <p:val>
                                            <p:strVal val="visible"/>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25618"/>
                                        </p:tgtEl>
                                        <p:attrNameLst>
                                          <p:attrName>style.visibility</p:attrName>
                                        </p:attrNameLst>
                                      </p:cBhvr>
                                      <p:to>
                                        <p:strVal val="visible"/>
                                      </p:to>
                                    </p:set>
                                    <p:animEffect transition="in" filter="box(in)">
                                      <p:cBhvr>
                                        <p:cTn id="61" dur="500"/>
                                        <p:tgtEl>
                                          <p:spTgt spid="2561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25619"/>
                                        </p:tgtEl>
                                        <p:attrNameLst>
                                          <p:attrName>style.visibility</p:attrName>
                                        </p:attrNameLst>
                                      </p:cBhvr>
                                      <p:to>
                                        <p:strVal val="visible"/>
                                      </p:to>
                                    </p:set>
                                    <p:animEffect transition="in" filter="box(in)">
                                      <p:cBhvr>
                                        <p:cTn id="66" dur="500"/>
                                        <p:tgtEl>
                                          <p:spTgt spid="2561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25606"/>
                                        </p:tgtEl>
                                        <p:attrNameLst>
                                          <p:attrName>style.visibility</p:attrName>
                                        </p:attrNameLst>
                                      </p:cBhvr>
                                      <p:to>
                                        <p:strVal val="visible"/>
                                      </p:to>
                                    </p:set>
                                    <p:animEffect transition="in" filter="box(in)">
                                      <p:cBhvr>
                                        <p:cTn id="71" dur="500"/>
                                        <p:tgtEl>
                                          <p:spTgt spid="25606"/>
                                        </p:tgtEl>
                                      </p:cBhvr>
                                    </p:animEffect>
                                  </p:childTnLst>
                                </p:cTn>
                              </p:par>
                            </p:childTnLst>
                          </p:cTn>
                        </p:par>
                        <p:par>
                          <p:cTn id="72" fill="hold" nodeType="afterGroup">
                            <p:stCondLst>
                              <p:cond delay="500"/>
                            </p:stCondLst>
                            <p:childTnLst>
                              <p:par>
                                <p:cTn id="73" presetID="1" presetClass="entr" presetSubtype="0" fill="hold" nodeType="afterEffect">
                                  <p:stCondLst>
                                    <p:cond delay="0"/>
                                  </p:stCondLst>
                                  <p:childTnLst>
                                    <p:set>
                                      <p:cBhvr>
                                        <p:cTn id="74" dur="1" fill="hold">
                                          <p:stCondLst>
                                            <p:cond delay="0"/>
                                          </p:stCondLst>
                                        </p:cTn>
                                        <p:tgtEl>
                                          <p:spTgt spid="17415"/>
                                        </p:tgtEl>
                                        <p:attrNameLst>
                                          <p:attrName>style.visibility</p:attrName>
                                        </p:attrNameLst>
                                      </p:cBhvr>
                                      <p:to>
                                        <p:strVal val="visible"/>
                                      </p:to>
                                    </p:set>
                                  </p:childTnLst>
                                </p:cTn>
                              </p:par>
                              <p:par>
                                <p:cTn id="75" presetID="3" presetClass="entr" presetSubtype="0" fill="hold" grpId="0" nodeType="withEffect" nodePh="1">
                                  <p:stCondLst>
                                    <p:cond delay="0"/>
                                  </p:stCondLst>
                                  <p:endCondLst>
                                    <p:cond evt="begin" delay="0">
                                      <p:tn val="75"/>
                                    </p:cond>
                                  </p:endCondLst>
                                  <p:childTnLst>
                                    <p:set>
                                      <p:cBhvr>
                                        <p:cTn id="76" dur="1" fill="hold">
                                          <p:stCondLst>
                                            <p:cond delay="0"/>
                                          </p:stCondLst>
                                        </p:cTn>
                                        <p:tgtEl>
                                          <p:spTgt spid="17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animBg="1"/>
      <p:bldP spid="25606" grpId="0" animBg="1"/>
      <p:bldP spid="25607" grpId="0" animBg="1"/>
      <p:bldP spid="25607" grpId="1" animBg="1"/>
      <p:bldP spid="25612" grpId="0" animBg="1"/>
      <p:bldP spid="25612" grpId="1" animBg="1"/>
      <p:bldP spid="25615" grpId="0" animBg="1"/>
      <p:bldP spid="25615" grpId="1" animBg="1"/>
      <p:bldP spid="25616" grpId="0" animBg="1"/>
      <p:bldP spid="25616" grpId="1" animBg="1"/>
      <p:bldP spid="25617" grpId="0" animBg="1"/>
      <p:bldP spid="25617" grpId="1" animBg="1"/>
      <p:bldP spid="25618" grpId="0" animBg="1"/>
      <p:bldP spid="25619" grpId="0" animBg="1"/>
      <p:bldP spid="25620" grpId="0" animBg="1"/>
      <p:bldP spid="25620" grpId="1" animBg="1"/>
      <p:bldP spid="25622" grpId="0" animBg="1"/>
      <p:bldP spid="25622" grpId="1" animBg="1"/>
      <p:bldP spid="25623" grpId="0" animBg="1"/>
      <p:bldP spid="25623" grpId="1" animBg="1"/>
      <p:bldP spid="25624" grpId="0" animBg="1"/>
      <p:bldP spid="25624" grpId="1"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7" name="Oval 5"/>
          <p:cNvSpPr>
            <a:spLocks noChangeArrowheads="1"/>
          </p:cNvSpPr>
          <p:nvPr/>
        </p:nvSpPr>
        <p:spPr bwMode="auto">
          <a:xfrm>
            <a:off x="6172200" y="3505200"/>
            <a:ext cx="228600" cy="228600"/>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44038" name="Oval 6"/>
          <p:cNvSpPr>
            <a:spLocks noChangeArrowheads="1"/>
          </p:cNvSpPr>
          <p:nvPr/>
        </p:nvSpPr>
        <p:spPr bwMode="auto">
          <a:xfrm>
            <a:off x="6172200" y="3200400"/>
            <a:ext cx="228600" cy="228600"/>
          </a:xfrm>
          <a:prstGeom prst="ellipse">
            <a:avLst/>
          </a:prstGeom>
          <a:solidFill>
            <a:srgbClr val="FF0000">
              <a:alpha val="39999"/>
            </a:srgbClr>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Comic Sans MS" panose="030F0702030302020204" pitchFamily="66" charset="0"/>
              </a:rPr>
              <a:t>n</a:t>
            </a:r>
          </a:p>
        </p:txBody>
      </p:sp>
      <p:sp>
        <p:nvSpPr>
          <p:cNvPr id="18434" name="Rectangle 2"/>
          <p:cNvSpPr>
            <a:spLocks noGrp="1" noChangeArrowheads="1"/>
          </p:cNvSpPr>
          <p:nvPr>
            <p:ph type="title"/>
          </p:nvPr>
        </p:nvSpPr>
        <p:spPr/>
        <p:txBody>
          <a:bodyPr/>
          <a:lstStyle/>
          <a:p>
            <a:r>
              <a:rPr lang="en-US" altLang="en-US">
                <a:latin typeface="Comic Sans MS" panose="030F0702030302020204" pitchFamily="66" charset="0"/>
              </a:rPr>
              <a:t>Weak Force</a:t>
            </a:r>
          </a:p>
        </p:txBody>
      </p:sp>
      <p:sp>
        <p:nvSpPr>
          <p:cNvPr id="18435" name="Rectangle 3"/>
          <p:cNvSpPr>
            <a:spLocks noGrp="1" noChangeArrowheads="1"/>
          </p:cNvSpPr>
          <p:nvPr>
            <p:ph type="body" sz="half" idx="1"/>
          </p:nvPr>
        </p:nvSpPr>
        <p:spPr>
          <a:xfrm>
            <a:off x="1066800" y="1905000"/>
            <a:ext cx="3429000" cy="4038600"/>
          </a:xfrm>
        </p:spPr>
        <p:txBody>
          <a:bodyPr/>
          <a:lstStyle/>
          <a:p>
            <a:pPr>
              <a:lnSpc>
                <a:spcPct val="80000"/>
              </a:lnSpc>
            </a:pPr>
            <a:r>
              <a:rPr lang="en-US" altLang="en-US" sz="2000">
                <a:latin typeface="Comic Sans MS" panose="030F0702030302020204" pitchFamily="66" charset="0"/>
              </a:rPr>
              <a:t>This force plays a key role in the possible change of sub-atomic particles.</a:t>
            </a:r>
          </a:p>
          <a:p>
            <a:pPr lvl="1">
              <a:lnSpc>
                <a:spcPct val="80000"/>
              </a:lnSpc>
            </a:pPr>
            <a:r>
              <a:rPr lang="en-US" altLang="en-US" sz="1800">
                <a:latin typeface="Comic Sans MS" panose="030F0702030302020204" pitchFamily="66" charset="0"/>
              </a:rPr>
              <a:t>For example, a neutron can change into a proton(+) and an electron(-)</a:t>
            </a:r>
          </a:p>
          <a:p>
            <a:pPr>
              <a:lnSpc>
                <a:spcPct val="80000"/>
              </a:lnSpc>
            </a:pPr>
            <a:r>
              <a:rPr lang="en-US" altLang="en-US" sz="2000">
                <a:latin typeface="Comic Sans MS" panose="030F0702030302020204" pitchFamily="66" charset="0"/>
              </a:rPr>
              <a:t>The force responsible for radioactive decay.</a:t>
            </a:r>
          </a:p>
          <a:p>
            <a:pPr lvl="1">
              <a:lnSpc>
                <a:spcPct val="80000"/>
              </a:lnSpc>
            </a:pPr>
            <a:r>
              <a:rPr lang="en-US" altLang="en-US" sz="1800" u="sng">
                <a:latin typeface="Comic Sans MS" panose="030F0702030302020204" pitchFamily="66" charset="0"/>
              </a:rPr>
              <a:t>Radioactive decay</a:t>
            </a:r>
            <a:r>
              <a:rPr lang="en-US" altLang="en-US" sz="1800">
                <a:latin typeface="Comic Sans MS" panose="030F0702030302020204" pitchFamily="66" charset="0"/>
              </a:rPr>
              <a:t> </a:t>
            </a:r>
            <a:r>
              <a:rPr lang="en-US" altLang="en-US" sz="1800">
                <a:latin typeface="Comic Sans MS" panose="030F0702030302020204" pitchFamily="66" charset="0"/>
                <a:sym typeface="Wingdings" panose="05000000000000000000" pitchFamily="2" charset="2"/>
              </a:rPr>
              <a:t></a:t>
            </a:r>
            <a:r>
              <a:rPr lang="en-US" altLang="en-US" sz="1800">
                <a:latin typeface="Comic Sans MS" panose="030F0702030302020204" pitchFamily="66" charset="0"/>
              </a:rPr>
              <a:t> process in which the nucleus of a radioactive (unstable) atom releases nuclear radiation.</a:t>
            </a:r>
          </a:p>
        </p:txBody>
      </p:sp>
      <p:sp>
        <p:nvSpPr>
          <p:cNvPr id="18438" name="WordArt 6"/>
          <p:cNvSpPr>
            <a:spLocks noChangeArrowheads="1" noChangeShapeType="1" noTextEdit="1"/>
          </p:cNvSpPr>
          <p:nvPr/>
        </p:nvSpPr>
        <p:spPr bwMode="auto">
          <a:xfrm>
            <a:off x="7315200" y="6172200"/>
            <a:ext cx="914400" cy="268288"/>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0"/>
              </a:avLst>
            </a:prstTxWarp>
          </a:bodyPr>
          <a:lstStyle/>
          <a:p>
            <a:pPr algn="ctr"/>
            <a:endParaRPr lang="en-US" sz="2000" kern="10" dirty="0">
              <a:ln w="9525">
                <a:solidFill>
                  <a:srgbClr val="000000"/>
                </a:solidFill>
                <a:miter lim="800000"/>
                <a:headEnd/>
                <a:tailEnd/>
              </a:ln>
              <a:solidFill>
                <a:srgbClr val="000000"/>
              </a:solidFill>
              <a:latin typeface="Comic Sans MS" panose="030F0702030302020204" pitchFamily="66" charset="0"/>
            </a:endParaRPr>
          </a:p>
        </p:txBody>
      </p:sp>
      <p:sp>
        <p:nvSpPr>
          <p:cNvPr id="44036" name="Oval 4"/>
          <p:cNvSpPr>
            <a:spLocks noChangeArrowheads="1"/>
          </p:cNvSpPr>
          <p:nvPr/>
        </p:nvSpPr>
        <p:spPr bwMode="auto">
          <a:xfrm>
            <a:off x="5638800" y="2895600"/>
            <a:ext cx="1219200" cy="1219200"/>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44039" name="Oval 7"/>
          <p:cNvSpPr>
            <a:spLocks noChangeArrowheads="1"/>
          </p:cNvSpPr>
          <p:nvPr/>
        </p:nvSpPr>
        <p:spPr bwMode="auto">
          <a:xfrm>
            <a:off x="5638800" y="2895600"/>
            <a:ext cx="1219200" cy="121920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a:t>+</a:t>
            </a:r>
          </a:p>
        </p:txBody>
      </p:sp>
      <p:sp>
        <p:nvSpPr>
          <p:cNvPr id="44040" name="Text Box 8"/>
          <p:cNvSpPr txBox="1">
            <a:spLocks noChangeArrowheads="1"/>
          </p:cNvSpPr>
          <p:nvPr/>
        </p:nvSpPr>
        <p:spPr bwMode="auto">
          <a:xfrm>
            <a:off x="5181600" y="5105400"/>
            <a:ext cx="1371600" cy="1042988"/>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a:latin typeface="Comic Sans MS" panose="030F0702030302020204" pitchFamily="66" charset="0"/>
              </a:rPr>
              <a:t>If you need help remembering weak force, just think of…</a:t>
            </a:r>
          </a:p>
        </p:txBody>
      </p:sp>
      <p:sp>
        <p:nvSpPr>
          <p:cNvPr id="44041" name="Text Box 9"/>
          <p:cNvSpPr txBox="1">
            <a:spLocks noChangeArrowheads="1"/>
          </p:cNvSpPr>
          <p:nvPr/>
        </p:nvSpPr>
        <p:spPr bwMode="auto">
          <a:xfrm>
            <a:off x="4953000" y="1905000"/>
            <a:ext cx="2667000" cy="76835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a:latin typeface="Comic Sans MS" panose="030F0702030302020204" pitchFamily="66" charset="0"/>
              </a:rPr>
              <a:t>Notice how the original particle changes to something new.</a:t>
            </a:r>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53000" y="4953000"/>
            <a:ext cx="1828800" cy="1644148"/>
          </a:xfrm>
        </p:spPr>
      </p:pic>
    </p:spTree>
    <p:extLst>
      <p:ext uri="{BB962C8B-B14F-4D97-AF65-F5344CB8AC3E}">
        <p14:creationId xmlns:p14="http://schemas.microsoft.com/office/powerpoint/2010/main" val="18290765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dissolve">
                                      <p:cBhvr>
                                        <p:cTn id="7" dur="500"/>
                                        <p:tgtEl>
                                          <p:spTgt spid="1843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40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4041"/>
                                        </p:tgtEl>
                                        <p:attrNameLst>
                                          <p:attrName>style.visibility</p:attrName>
                                        </p:attrNameLst>
                                      </p:cBhvr>
                                      <p:to>
                                        <p:strVal val="visible"/>
                                      </p:to>
                                    </p:set>
                                    <p:animEffect transition="in" filter="box(in)">
                                      <p:cBhvr>
                                        <p:cTn id="15" dur="500"/>
                                        <p:tgtEl>
                                          <p:spTgt spid="4404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44040"/>
                                        </p:tgtEl>
                                        <p:attrNameLst>
                                          <p:attrName>style.visibility</p:attrName>
                                        </p:attrNameLst>
                                      </p:cBhvr>
                                      <p:to>
                                        <p:strVal val="visible"/>
                                      </p:to>
                                    </p:set>
                                    <p:animEffect transition="in" filter="box(in)">
                                      <p:cBhvr>
                                        <p:cTn id="20" dur="500"/>
                                        <p:tgtEl>
                                          <p:spTgt spid="44040"/>
                                        </p:tgtEl>
                                      </p:cBhvr>
                                    </p:animEffect>
                                  </p:childTnLst>
                                </p:cTn>
                              </p:par>
                            </p:childTnLst>
                          </p:cTn>
                        </p:par>
                        <p:par>
                          <p:cTn id="21" fill="hold">
                            <p:stCondLst>
                              <p:cond delay="500"/>
                            </p:stCondLst>
                            <p:childTnLst>
                              <p:par>
                                <p:cTn id="22" presetID="1" presetClass="entr" presetSubtype="0" fill="hold" grpId="0" nodeType="afterEffect" nodePh="1">
                                  <p:stCondLst>
                                    <p:cond delay="0"/>
                                  </p:stCondLst>
                                  <p:endCondLst>
                                    <p:cond evt="begin" delay="0">
                                      <p:tn val="22"/>
                                    </p:cond>
                                  </p:endCondLst>
                                  <p:childTnLst>
                                    <p:set>
                                      <p:cBhvr>
                                        <p:cTn id="23" dur="1" fill="hold">
                                          <p:stCondLst>
                                            <p:cond delay="499"/>
                                          </p:stCondLst>
                                        </p:cTn>
                                        <p:tgtEl>
                                          <p:spTgt spid="1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8" grpId="0" autoUpdateAnimBg="0"/>
      <p:bldP spid="44039" grpId="0" animBg="1" autoUpdateAnimBg="0"/>
      <p:bldP spid="44040" grpId="0" animBg="1" autoUpdateAnimBg="0"/>
      <p:bldP spid="44041"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28" name="Oval 1068"/>
          <p:cNvSpPr>
            <a:spLocks noChangeArrowheads="1"/>
          </p:cNvSpPr>
          <p:nvPr/>
        </p:nvSpPr>
        <p:spPr bwMode="auto">
          <a:xfrm>
            <a:off x="7391400" y="4648200"/>
            <a:ext cx="609600" cy="609600"/>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42029" name="Oval 1069"/>
          <p:cNvSpPr>
            <a:spLocks noChangeArrowheads="1"/>
          </p:cNvSpPr>
          <p:nvPr/>
        </p:nvSpPr>
        <p:spPr bwMode="auto">
          <a:xfrm>
            <a:off x="7162800" y="4495800"/>
            <a:ext cx="609600" cy="609600"/>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42027" name="Oval 1067"/>
          <p:cNvSpPr>
            <a:spLocks noChangeArrowheads="1"/>
          </p:cNvSpPr>
          <p:nvPr/>
        </p:nvSpPr>
        <p:spPr bwMode="auto">
          <a:xfrm>
            <a:off x="4876800" y="4648200"/>
            <a:ext cx="609600" cy="609600"/>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21506" name="Rectangle 2"/>
          <p:cNvSpPr>
            <a:spLocks noGrp="1" noChangeArrowheads="1"/>
          </p:cNvSpPr>
          <p:nvPr>
            <p:ph type="title"/>
          </p:nvPr>
        </p:nvSpPr>
        <p:spPr/>
        <p:txBody>
          <a:bodyPr/>
          <a:lstStyle/>
          <a:p>
            <a:r>
              <a:rPr lang="en-US" altLang="en-US">
                <a:latin typeface="Comic Sans MS" panose="030F0702030302020204" pitchFamily="66" charset="0"/>
              </a:rPr>
              <a:t>Isotopes</a:t>
            </a:r>
          </a:p>
        </p:txBody>
      </p:sp>
      <p:sp>
        <p:nvSpPr>
          <p:cNvPr id="21507" name="Rectangle 3"/>
          <p:cNvSpPr>
            <a:spLocks noGrp="1" noChangeArrowheads="1"/>
          </p:cNvSpPr>
          <p:nvPr>
            <p:ph type="body" idx="1"/>
          </p:nvPr>
        </p:nvSpPr>
        <p:spPr>
          <a:xfrm>
            <a:off x="1066800" y="1752600"/>
            <a:ext cx="7620000" cy="1905000"/>
          </a:xfrm>
        </p:spPr>
        <p:txBody>
          <a:bodyPr/>
          <a:lstStyle/>
          <a:p>
            <a:r>
              <a:rPr lang="en-US" altLang="en-US" sz="2400">
                <a:latin typeface="Comic Sans MS" panose="030F0702030302020204" pitchFamily="66" charset="0"/>
              </a:rPr>
              <a:t>Atoms that have the same number of protons, but have different numbers of neutrons</a:t>
            </a:r>
          </a:p>
          <a:p>
            <a:r>
              <a:rPr lang="en-US" altLang="en-US" sz="2400">
                <a:latin typeface="Comic Sans MS" panose="030F0702030302020204" pitchFamily="66" charset="0"/>
              </a:rPr>
              <a:t>Examples</a:t>
            </a:r>
          </a:p>
        </p:txBody>
      </p:sp>
      <p:sp>
        <p:nvSpPr>
          <p:cNvPr id="21524" name="Rectangle 20"/>
          <p:cNvSpPr>
            <a:spLocks noChangeArrowheads="1"/>
          </p:cNvSpPr>
          <p:nvPr/>
        </p:nvSpPr>
        <p:spPr bwMode="auto">
          <a:xfrm>
            <a:off x="1568450" y="2728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pic>
        <p:nvPicPr>
          <p:cNvPr id="21521" name="Picture 17" descr="http://www.colorado.edu/physics/2000/images/spacer.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68450" y="2774950"/>
            <a:ext cx="476250" cy="476250"/>
          </a:xfrm>
          <a:prstGeom prst="rect">
            <a:avLst/>
          </a:prstGeom>
          <a:noFill/>
          <a:extLst>
            <a:ext uri="{909E8E84-426E-40DD-AFC4-6F175D3DCCD1}">
              <a14:hiddenFill xmlns:a14="http://schemas.microsoft.com/office/drawing/2010/main">
                <a:solidFill>
                  <a:srgbClr val="FFFFFF"/>
                </a:solidFill>
              </a14:hiddenFill>
            </a:ext>
          </a:extLst>
        </p:spPr>
      </p:pic>
      <p:sp>
        <p:nvSpPr>
          <p:cNvPr id="21526" name="Rectangle 22"/>
          <p:cNvSpPr>
            <a:spLocks noChangeArrowheads="1"/>
          </p:cNvSpPr>
          <p:nvPr/>
        </p:nvSpPr>
        <p:spPr bwMode="auto">
          <a:xfrm>
            <a:off x="1568450" y="2728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21528" name="Rectangle 24"/>
          <p:cNvSpPr>
            <a:spLocks noChangeArrowheads="1"/>
          </p:cNvSpPr>
          <p:nvPr/>
        </p:nvSpPr>
        <p:spPr bwMode="auto">
          <a:xfrm>
            <a:off x="1568450" y="2728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pic>
        <p:nvPicPr>
          <p:cNvPr id="21519" name="Picture 15" descr="http://www.colorado.edu/physics/2000/images/spacer.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68450" y="277495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21530" name="Rectangle 26"/>
          <p:cNvSpPr>
            <a:spLocks noChangeArrowheads="1"/>
          </p:cNvSpPr>
          <p:nvPr/>
        </p:nvSpPr>
        <p:spPr bwMode="auto">
          <a:xfrm>
            <a:off x="1568450" y="2728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21532" name="Rectangle 28"/>
          <p:cNvSpPr>
            <a:spLocks noChangeArrowheads="1"/>
          </p:cNvSpPr>
          <p:nvPr/>
        </p:nvSpPr>
        <p:spPr bwMode="auto">
          <a:xfrm>
            <a:off x="1524000" y="2667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42016" name="Oval 1056"/>
          <p:cNvSpPr>
            <a:spLocks noChangeArrowheads="1"/>
          </p:cNvSpPr>
          <p:nvPr/>
        </p:nvSpPr>
        <p:spPr bwMode="auto">
          <a:xfrm>
            <a:off x="2209800" y="4648200"/>
            <a:ext cx="609600" cy="60960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42017" name="Oval 1057"/>
          <p:cNvSpPr>
            <a:spLocks noChangeArrowheads="1"/>
          </p:cNvSpPr>
          <p:nvPr/>
        </p:nvSpPr>
        <p:spPr bwMode="auto">
          <a:xfrm>
            <a:off x="2667000" y="3810000"/>
            <a:ext cx="228600" cy="228600"/>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42018" name="Oval 1058"/>
          <p:cNvSpPr>
            <a:spLocks noChangeArrowheads="1"/>
          </p:cNvSpPr>
          <p:nvPr/>
        </p:nvSpPr>
        <p:spPr bwMode="auto">
          <a:xfrm>
            <a:off x="1371600" y="3886200"/>
            <a:ext cx="2209800" cy="2209800"/>
          </a:xfrm>
          <a:prstGeom prst="ellipse">
            <a:avLst/>
          </a:prstGeom>
          <a:noFill/>
          <a:ln w="12700"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9" name="Oval 1059"/>
          <p:cNvSpPr>
            <a:spLocks noChangeArrowheads="1"/>
          </p:cNvSpPr>
          <p:nvPr/>
        </p:nvSpPr>
        <p:spPr bwMode="auto">
          <a:xfrm>
            <a:off x="4572000" y="4648200"/>
            <a:ext cx="609600" cy="60960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42020" name="Oval 1060"/>
          <p:cNvSpPr>
            <a:spLocks noChangeArrowheads="1"/>
          </p:cNvSpPr>
          <p:nvPr/>
        </p:nvSpPr>
        <p:spPr bwMode="auto">
          <a:xfrm>
            <a:off x="4495800" y="5943600"/>
            <a:ext cx="228600" cy="228600"/>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42022" name="Oval 1062"/>
          <p:cNvSpPr>
            <a:spLocks noChangeArrowheads="1"/>
          </p:cNvSpPr>
          <p:nvPr/>
        </p:nvSpPr>
        <p:spPr bwMode="auto">
          <a:xfrm>
            <a:off x="7162800" y="4724400"/>
            <a:ext cx="609600" cy="60960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42023" name="Oval 1063"/>
          <p:cNvSpPr>
            <a:spLocks noChangeArrowheads="1"/>
          </p:cNvSpPr>
          <p:nvPr/>
        </p:nvSpPr>
        <p:spPr bwMode="auto">
          <a:xfrm>
            <a:off x="8458200" y="4495800"/>
            <a:ext cx="228600" cy="228600"/>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42025" name="Oval 1065"/>
          <p:cNvSpPr>
            <a:spLocks noChangeArrowheads="1"/>
          </p:cNvSpPr>
          <p:nvPr/>
        </p:nvSpPr>
        <p:spPr bwMode="auto">
          <a:xfrm>
            <a:off x="3886200" y="3886200"/>
            <a:ext cx="2209800" cy="2209800"/>
          </a:xfrm>
          <a:prstGeom prst="ellipse">
            <a:avLst/>
          </a:prstGeom>
          <a:noFill/>
          <a:ln w="12700"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6" name="Oval 1066"/>
          <p:cNvSpPr>
            <a:spLocks noChangeArrowheads="1"/>
          </p:cNvSpPr>
          <p:nvPr/>
        </p:nvSpPr>
        <p:spPr bwMode="auto">
          <a:xfrm>
            <a:off x="6400800" y="3810000"/>
            <a:ext cx="2209800" cy="2209800"/>
          </a:xfrm>
          <a:prstGeom prst="ellipse">
            <a:avLst/>
          </a:prstGeom>
          <a:noFill/>
          <a:ln w="12700"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0" name="Text Box 1070"/>
          <p:cNvSpPr txBox="1">
            <a:spLocks noChangeArrowheads="1"/>
          </p:cNvSpPr>
          <p:nvPr/>
        </p:nvSpPr>
        <p:spPr bwMode="auto">
          <a:xfrm>
            <a:off x="1447800" y="6096000"/>
            <a:ext cx="2071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Comic Sans MS" panose="030F0702030302020204" pitchFamily="66" charset="0"/>
              </a:rPr>
              <a:t>Hydrogen (Protium)</a:t>
            </a:r>
          </a:p>
        </p:txBody>
      </p:sp>
      <p:sp>
        <p:nvSpPr>
          <p:cNvPr id="42031" name="Text Box 1071"/>
          <p:cNvSpPr txBox="1">
            <a:spLocks noChangeArrowheads="1"/>
          </p:cNvSpPr>
          <p:nvPr/>
        </p:nvSpPr>
        <p:spPr bwMode="auto">
          <a:xfrm>
            <a:off x="3810000" y="6096000"/>
            <a:ext cx="2338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Comic Sans MS" panose="030F0702030302020204" pitchFamily="66" charset="0"/>
              </a:rPr>
              <a:t>Hydrogen (Deuterium)</a:t>
            </a:r>
          </a:p>
        </p:txBody>
      </p:sp>
      <p:sp>
        <p:nvSpPr>
          <p:cNvPr id="42032" name="Text Box 1072"/>
          <p:cNvSpPr txBox="1">
            <a:spLocks noChangeArrowheads="1"/>
          </p:cNvSpPr>
          <p:nvPr/>
        </p:nvSpPr>
        <p:spPr bwMode="auto">
          <a:xfrm>
            <a:off x="6477000" y="6096000"/>
            <a:ext cx="2055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Comic Sans MS" panose="030F0702030302020204" pitchFamily="66" charset="0"/>
              </a:rPr>
              <a:t>Hydrogen (Tritium)</a:t>
            </a:r>
          </a:p>
        </p:txBody>
      </p:sp>
      <p:sp>
        <p:nvSpPr>
          <p:cNvPr id="42033" name="Text Box 1073"/>
          <p:cNvSpPr txBox="1">
            <a:spLocks noChangeArrowheads="1"/>
          </p:cNvSpPr>
          <p:nvPr/>
        </p:nvSpPr>
        <p:spPr bwMode="auto">
          <a:xfrm>
            <a:off x="3429000" y="2743200"/>
            <a:ext cx="4495800" cy="76835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a:latin typeface="Comic Sans MS" panose="030F0702030302020204" pitchFamily="66" charset="0"/>
              </a:rPr>
              <a:t>Notice that each of these atoms have one proton; therefore they are all types of hydrogen.  They just have a different mass number (# of neutrons).</a:t>
            </a:r>
          </a:p>
        </p:txBody>
      </p:sp>
    </p:spTree>
    <p:extLst>
      <p:ext uri="{BB962C8B-B14F-4D97-AF65-F5344CB8AC3E}">
        <p14:creationId xmlns:p14="http://schemas.microsoft.com/office/powerpoint/2010/main" val="40024277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fill="hold" grpId="0" nodeType="afterEffect">
                                  <p:stCondLst>
                                    <p:cond delay="0"/>
                                  </p:stCondLst>
                                  <p:childTnLst>
                                    <p:animMotion origin="layout" path="M -0.03403 -0.00556 C 0.03246 -0.00556 0.0875 0.06604 0.0875 0.1557 C 0.0875 0.24375 0.03246 0.31696 -0.03403 0.31696 C -0.1007 0.31696 -0.15417 0.24375 -0.15417 0.1557 C -0.15417 0.06604 -0.1007 -0.00556 -0.03403 -0.00556 Z " pathEditMode="fixed" rAng="0" ptsTypes="fffff">
                                      <p:cBhvr>
                                        <p:cTn id="6" dur="90" fill="hold"/>
                                        <p:tgtEl>
                                          <p:spTgt spid="42017"/>
                                        </p:tgtEl>
                                        <p:attrNameLst>
                                          <p:attrName>ppt_x</p:attrName>
                                          <p:attrName>ppt_y</p:attrName>
                                        </p:attrNameLst>
                                      </p:cBhvr>
                                      <p:rCtr x="69" y="16126"/>
                                    </p:animMotion>
                                  </p:childTnLst>
                                </p:cTn>
                              </p:par>
                            </p:childTnLst>
                          </p:cTn>
                        </p:par>
                        <p:par>
                          <p:cTn id="7" fill="hold" nodeType="afterGroup">
                            <p:stCondLst>
                              <p:cond delay="90"/>
                            </p:stCondLst>
                            <p:childTnLst>
                              <p:par>
                                <p:cTn id="8" presetID="1" presetClass="path" presetSubtype="0" repeatCount="indefinite" fill="hold" grpId="0" nodeType="afterEffect">
                                  <p:stCondLst>
                                    <p:cond delay="0"/>
                                  </p:stCondLst>
                                  <p:childTnLst>
                                    <p:animMotion origin="layout" path="M 0.04097 -0.31696 C 0.10746 -0.31696 0.1625 -0.24536 0.1625 -0.1557 C 0.1625 -0.06765 0.10746 0.00556 0.04097 0.00556 C -0.0257 0.00556 -0.07917 -0.06765 -0.07917 -0.1557 C -0.07917 -0.24536 -0.0257 -0.31696 0.04097 -0.31696 Z " pathEditMode="fixed" rAng="0" ptsTypes="fffff">
                                      <p:cBhvr>
                                        <p:cTn id="9" dur="90" fill="hold"/>
                                        <p:tgtEl>
                                          <p:spTgt spid="42020"/>
                                        </p:tgtEl>
                                        <p:attrNameLst>
                                          <p:attrName>ppt_x</p:attrName>
                                          <p:attrName>ppt_y</p:attrName>
                                        </p:attrNameLst>
                                      </p:cBhvr>
                                      <p:rCtr x="69" y="16126"/>
                                    </p:animMotion>
                                  </p:childTnLst>
                                </p:cTn>
                              </p:par>
                            </p:childTnLst>
                          </p:cTn>
                        </p:par>
                        <p:par>
                          <p:cTn id="10" fill="hold" nodeType="afterGroup">
                            <p:stCondLst>
                              <p:cond delay="180"/>
                            </p:stCondLst>
                            <p:childTnLst>
                              <p:par>
                                <p:cTn id="11" presetID="1" presetClass="path" presetSubtype="0" repeatCount="indefinite" fill="hold" grpId="0" nodeType="afterEffect">
                                  <p:stCondLst>
                                    <p:cond delay="0"/>
                                  </p:stCondLst>
                                  <p:childTnLst>
                                    <p:animMotion origin="layout" path="M -0.11736 -0.11678 C -0.05087 -0.11678 0.00417 -0.04519 0.00417 0.04448 C 0.00417 0.13253 -0.05087 0.20574 -0.11736 0.20574 C -0.18403 0.20574 -0.2375 0.13253 -0.2375 0.04448 C -0.2375 -0.04519 -0.18403 -0.11678 -0.11736 -0.11678 Z " pathEditMode="fixed" rAng="0" ptsTypes="fffff">
                                      <p:cBhvr>
                                        <p:cTn id="12" dur="90" fill="hold"/>
                                        <p:tgtEl>
                                          <p:spTgt spid="42023"/>
                                        </p:tgtEl>
                                        <p:attrNameLst>
                                          <p:attrName>ppt_x</p:attrName>
                                          <p:attrName>ppt_y</p:attrName>
                                        </p:attrNameLst>
                                      </p:cBhvr>
                                      <p:rCtr x="69" y="16126"/>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1507">
                                            <p:txEl>
                                              <p:pRg st="0" end="0"/>
                                            </p:txEl>
                                          </p:spTgt>
                                        </p:tgtEl>
                                        <p:attrNameLst>
                                          <p:attrName>style.visibility</p:attrName>
                                        </p:attrNameLst>
                                      </p:cBhvr>
                                      <p:to>
                                        <p:strVal val="visible"/>
                                      </p:to>
                                    </p:set>
                                    <p:animEffect transition="in" filter="dissolve">
                                      <p:cBhvr>
                                        <p:cTn id="17" dur="500"/>
                                        <p:tgtEl>
                                          <p:spTgt spid="2150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1507">
                                            <p:txEl>
                                              <p:pRg st="1" end="1"/>
                                            </p:txEl>
                                          </p:spTgt>
                                        </p:tgtEl>
                                        <p:attrNameLst>
                                          <p:attrName>style.visibility</p:attrName>
                                        </p:attrNameLst>
                                      </p:cBhvr>
                                      <p:to>
                                        <p:strVal val="visible"/>
                                      </p:to>
                                    </p:set>
                                    <p:animEffect transition="in" filter="dissolve">
                                      <p:cBhvr>
                                        <p:cTn id="22" dur="500"/>
                                        <p:tgtEl>
                                          <p:spTgt spid="2150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2030"/>
                                        </p:tgtEl>
                                        <p:attrNameLst>
                                          <p:attrName>style.visibility</p:attrName>
                                        </p:attrNameLst>
                                      </p:cBhvr>
                                      <p:to>
                                        <p:strVal val="visible"/>
                                      </p:to>
                                    </p:set>
                                    <p:animEffect transition="in" filter="dissolve">
                                      <p:cBhvr>
                                        <p:cTn id="27" dur="500"/>
                                        <p:tgtEl>
                                          <p:spTgt spid="420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2031"/>
                                        </p:tgtEl>
                                        <p:attrNameLst>
                                          <p:attrName>style.visibility</p:attrName>
                                        </p:attrNameLst>
                                      </p:cBhvr>
                                      <p:to>
                                        <p:strVal val="visible"/>
                                      </p:to>
                                    </p:set>
                                    <p:animEffect transition="in" filter="dissolve">
                                      <p:cBhvr>
                                        <p:cTn id="32" dur="500"/>
                                        <p:tgtEl>
                                          <p:spTgt spid="420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2032"/>
                                        </p:tgtEl>
                                        <p:attrNameLst>
                                          <p:attrName>style.visibility</p:attrName>
                                        </p:attrNameLst>
                                      </p:cBhvr>
                                      <p:to>
                                        <p:strVal val="visible"/>
                                      </p:to>
                                    </p:set>
                                    <p:animEffect transition="in" filter="dissolve">
                                      <p:cBhvr>
                                        <p:cTn id="37" dur="500"/>
                                        <p:tgtEl>
                                          <p:spTgt spid="420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2033"/>
                                        </p:tgtEl>
                                        <p:attrNameLst>
                                          <p:attrName>style.visibility</p:attrName>
                                        </p:attrNameLst>
                                      </p:cBhvr>
                                      <p:to>
                                        <p:strVal val="visible"/>
                                      </p:to>
                                    </p:set>
                                    <p:animEffect transition="in" filter="box(in)">
                                      <p:cBhvr>
                                        <p:cTn id="42" dur="500"/>
                                        <p:tgtEl>
                                          <p:spTgt spid="42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7" grpId="0" animBg="1"/>
      <p:bldP spid="42020" grpId="0" animBg="1"/>
      <p:bldP spid="42023" grpId="0" animBg="1"/>
      <p:bldP spid="42030" grpId="0"/>
      <p:bldP spid="42031" grpId="0"/>
      <p:bldP spid="42032" grpId="0"/>
      <p:bldP spid="4203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28" name="Oval 1068"/>
          <p:cNvSpPr>
            <a:spLocks noChangeArrowheads="1"/>
          </p:cNvSpPr>
          <p:nvPr/>
        </p:nvSpPr>
        <p:spPr bwMode="auto">
          <a:xfrm>
            <a:off x="7391400" y="4648200"/>
            <a:ext cx="609600" cy="609600"/>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42029" name="Oval 1069"/>
          <p:cNvSpPr>
            <a:spLocks noChangeArrowheads="1"/>
          </p:cNvSpPr>
          <p:nvPr/>
        </p:nvSpPr>
        <p:spPr bwMode="auto">
          <a:xfrm>
            <a:off x="7162800" y="4495800"/>
            <a:ext cx="609600" cy="609600"/>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42027" name="Oval 1067"/>
          <p:cNvSpPr>
            <a:spLocks noChangeArrowheads="1"/>
          </p:cNvSpPr>
          <p:nvPr/>
        </p:nvSpPr>
        <p:spPr bwMode="auto">
          <a:xfrm>
            <a:off x="4876800" y="4648200"/>
            <a:ext cx="609600" cy="609600"/>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21506" name="Rectangle 2"/>
          <p:cNvSpPr>
            <a:spLocks noGrp="1" noChangeArrowheads="1"/>
          </p:cNvSpPr>
          <p:nvPr>
            <p:ph type="title"/>
          </p:nvPr>
        </p:nvSpPr>
        <p:spPr/>
        <p:txBody>
          <a:bodyPr/>
          <a:lstStyle/>
          <a:p>
            <a:r>
              <a:rPr lang="en-US" altLang="en-US">
                <a:latin typeface="Comic Sans MS" panose="030F0702030302020204" pitchFamily="66" charset="0"/>
              </a:rPr>
              <a:t>Isotopes</a:t>
            </a:r>
          </a:p>
        </p:txBody>
      </p:sp>
      <p:sp>
        <p:nvSpPr>
          <p:cNvPr id="21507" name="Rectangle 3"/>
          <p:cNvSpPr>
            <a:spLocks noGrp="1" noChangeArrowheads="1"/>
          </p:cNvSpPr>
          <p:nvPr>
            <p:ph type="body" idx="1"/>
          </p:nvPr>
        </p:nvSpPr>
        <p:spPr>
          <a:xfrm>
            <a:off x="1066800" y="1752600"/>
            <a:ext cx="7620000" cy="1905000"/>
          </a:xfrm>
        </p:spPr>
        <p:txBody>
          <a:bodyPr>
            <a:normAutofit/>
          </a:bodyPr>
          <a:lstStyle/>
          <a:p>
            <a:r>
              <a:rPr lang="en-US" altLang="en-US" sz="2400" dirty="0" err="1" smtClean="0">
                <a:latin typeface="Comic Sans MS" panose="030F0702030302020204" pitchFamily="66" charset="0"/>
              </a:rPr>
              <a:t>Protium</a:t>
            </a:r>
            <a:r>
              <a:rPr lang="en-US" altLang="en-US" sz="2400" dirty="0" smtClean="0">
                <a:latin typeface="Comic Sans MS" panose="030F0702030302020204" pitchFamily="66" charset="0"/>
              </a:rPr>
              <a:t> makes up 99.98% of hydrogen, deuterium .015% and tritium is the radioactive form of hydrogen</a:t>
            </a:r>
            <a:endParaRPr lang="en-US" altLang="en-US" sz="2400" dirty="0">
              <a:latin typeface="Comic Sans MS" panose="030F0702030302020204" pitchFamily="66" charset="0"/>
            </a:endParaRPr>
          </a:p>
          <a:p>
            <a:r>
              <a:rPr lang="en-US" altLang="en-US" sz="2400" dirty="0">
                <a:latin typeface="Comic Sans MS" panose="030F0702030302020204" pitchFamily="66" charset="0"/>
              </a:rPr>
              <a:t>Examples</a:t>
            </a:r>
          </a:p>
        </p:txBody>
      </p:sp>
      <p:sp>
        <p:nvSpPr>
          <p:cNvPr id="21524" name="Rectangle 20"/>
          <p:cNvSpPr>
            <a:spLocks noChangeArrowheads="1"/>
          </p:cNvSpPr>
          <p:nvPr/>
        </p:nvSpPr>
        <p:spPr bwMode="auto">
          <a:xfrm>
            <a:off x="1568450" y="2728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pic>
        <p:nvPicPr>
          <p:cNvPr id="21521" name="Picture 17" descr="http://www.colorado.edu/physics/2000/images/spacer.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68450" y="2774950"/>
            <a:ext cx="476250" cy="476250"/>
          </a:xfrm>
          <a:prstGeom prst="rect">
            <a:avLst/>
          </a:prstGeom>
          <a:noFill/>
          <a:extLst>
            <a:ext uri="{909E8E84-426E-40DD-AFC4-6F175D3DCCD1}">
              <a14:hiddenFill xmlns:a14="http://schemas.microsoft.com/office/drawing/2010/main">
                <a:solidFill>
                  <a:srgbClr val="FFFFFF"/>
                </a:solidFill>
              </a14:hiddenFill>
            </a:ext>
          </a:extLst>
        </p:spPr>
      </p:pic>
      <p:sp>
        <p:nvSpPr>
          <p:cNvPr id="21526" name="Rectangle 22"/>
          <p:cNvSpPr>
            <a:spLocks noChangeArrowheads="1"/>
          </p:cNvSpPr>
          <p:nvPr/>
        </p:nvSpPr>
        <p:spPr bwMode="auto">
          <a:xfrm>
            <a:off x="1568450" y="2728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21528" name="Rectangle 24"/>
          <p:cNvSpPr>
            <a:spLocks noChangeArrowheads="1"/>
          </p:cNvSpPr>
          <p:nvPr/>
        </p:nvSpPr>
        <p:spPr bwMode="auto">
          <a:xfrm>
            <a:off x="1568450" y="2728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pic>
        <p:nvPicPr>
          <p:cNvPr id="21519" name="Picture 15" descr="http://www.colorado.edu/physics/2000/images/spacer.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68450" y="277495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21530" name="Rectangle 26"/>
          <p:cNvSpPr>
            <a:spLocks noChangeArrowheads="1"/>
          </p:cNvSpPr>
          <p:nvPr/>
        </p:nvSpPr>
        <p:spPr bwMode="auto">
          <a:xfrm>
            <a:off x="1568450" y="2728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21532" name="Rectangle 28"/>
          <p:cNvSpPr>
            <a:spLocks noChangeArrowheads="1"/>
          </p:cNvSpPr>
          <p:nvPr/>
        </p:nvSpPr>
        <p:spPr bwMode="auto">
          <a:xfrm>
            <a:off x="1524000" y="2667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42016" name="Oval 1056"/>
          <p:cNvSpPr>
            <a:spLocks noChangeArrowheads="1"/>
          </p:cNvSpPr>
          <p:nvPr/>
        </p:nvSpPr>
        <p:spPr bwMode="auto">
          <a:xfrm>
            <a:off x="2209800" y="4648200"/>
            <a:ext cx="609600" cy="60960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42017" name="Oval 1057"/>
          <p:cNvSpPr>
            <a:spLocks noChangeArrowheads="1"/>
          </p:cNvSpPr>
          <p:nvPr/>
        </p:nvSpPr>
        <p:spPr bwMode="auto">
          <a:xfrm>
            <a:off x="2667000" y="3810000"/>
            <a:ext cx="228600" cy="228600"/>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42018" name="Oval 1058"/>
          <p:cNvSpPr>
            <a:spLocks noChangeArrowheads="1"/>
          </p:cNvSpPr>
          <p:nvPr/>
        </p:nvSpPr>
        <p:spPr bwMode="auto">
          <a:xfrm>
            <a:off x="1371600" y="3886200"/>
            <a:ext cx="2209800" cy="2209800"/>
          </a:xfrm>
          <a:prstGeom prst="ellipse">
            <a:avLst/>
          </a:prstGeom>
          <a:noFill/>
          <a:ln w="12700"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9" name="Oval 1059"/>
          <p:cNvSpPr>
            <a:spLocks noChangeArrowheads="1"/>
          </p:cNvSpPr>
          <p:nvPr/>
        </p:nvSpPr>
        <p:spPr bwMode="auto">
          <a:xfrm>
            <a:off x="4572000" y="4648200"/>
            <a:ext cx="609600" cy="60960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42020" name="Oval 1060"/>
          <p:cNvSpPr>
            <a:spLocks noChangeArrowheads="1"/>
          </p:cNvSpPr>
          <p:nvPr/>
        </p:nvSpPr>
        <p:spPr bwMode="auto">
          <a:xfrm>
            <a:off x="4495800" y="5943600"/>
            <a:ext cx="228600" cy="228600"/>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42022" name="Oval 1062"/>
          <p:cNvSpPr>
            <a:spLocks noChangeArrowheads="1"/>
          </p:cNvSpPr>
          <p:nvPr/>
        </p:nvSpPr>
        <p:spPr bwMode="auto">
          <a:xfrm>
            <a:off x="7162800" y="4724400"/>
            <a:ext cx="609600" cy="60960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42023" name="Oval 1063"/>
          <p:cNvSpPr>
            <a:spLocks noChangeArrowheads="1"/>
          </p:cNvSpPr>
          <p:nvPr/>
        </p:nvSpPr>
        <p:spPr bwMode="auto">
          <a:xfrm>
            <a:off x="8458200" y="4495800"/>
            <a:ext cx="228600" cy="228600"/>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42025" name="Oval 1065"/>
          <p:cNvSpPr>
            <a:spLocks noChangeArrowheads="1"/>
          </p:cNvSpPr>
          <p:nvPr/>
        </p:nvSpPr>
        <p:spPr bwMode="auto">
          <a:xfrm>
            <a:off x="3886200" y="3886200"/>
            <a:ext cx="2209800" cy="2209800"/>
          </a:xfrm>
          <a:prstGeom prst="ellipse">
            <a:avLst/>
          </a:prstGeom>
          <a:noFill/>
          <a:ln w="12700"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6" name="Oval 1066"/>
          <p:cNvSpPr>
            <a:spLocks noChangeArrowheads="1"/>
          </p:cNvSpPr>
          <p:nvPr/>
        </p:nvSpPr>
        <p:spPr bwMode="auto">
          <a:xfrm>
            <a:off x="6400800" y="3810000"/>
            <a:ext cx="2209800" cy="2209800"/>
          </a:xfrm>
          <a:prstGeom prst="ellipse">
            <a:avLst/>
          </a:prstGeom>
          <a:noFill/>
          <a:ln w="12700"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0" name="Text Box 1070"/>
          <p:cNvSpPr txBox="1">
            <a:spLocks noChangeArrowheads="1"/>
          </p:cNvSpPr>
          <p:nvPr/>
        </p:nvSpPr>
        <p:spPr bwMode="auto">
          <a:xfrm>
            <a:off x="1447800" y="6096000"/>
            <a:ext cx="2071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Comic Sans MS" panose="030F0702030302020204" pitchFamily="66" charset="0"/>
              </a:rPr>
              <a:t>Hydrogen (Protium)</a:t>
            </a:r>
          </a:p>
        </p:txBody>
      </p:sp>
      <p:sp>
        <p:nvSpPr>
          <p:cNvPr id="42031" name="Text Box 1071"/>
          <p:cNvSpPr txBox="1">
            <a:spLocks noChangeArrowheads="1"/>
          </p:cNvSpPr>
          <p:nvPr/>
        </p:nvSpPr>
        <p:spPr bwMode="auto">
          <a:xfrm>
            <a:off x="3810000" y="6096000"/>
            <a:ext cx="2338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Comic Sans MS" panose="030F0702030302020204" pitchFamily="66" charset="0"/>
              </a:rPr>
              <a:t>Hydrogen (Deuterium)</a:t>
            </a:r>
          </a:p>
        </p:txBody>
      </p:sp>
      <p:sp>
        <p:nvSpPr>
          <p:cNvPr id="42032" name="Text Box 1072"/>
          <p:cNvSpPr txBox="1">
            <a:spLocks noChangeArrowheads="1"/>
          </p:cNvSpPr>
          <p:nvPr/>
        </p:nvSpPr>
        <p:spPr bwMode="auto">
          <a:xfrm>
            <a:off x="6477000" y="6096000"/>
            <a:ext cx="2055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Comic Sans MS" panose="030F0702030302020204" pitchFamily="66" charset="0"/>
              </a:rPr>
              <a:t>Hydrogen (Tritium)</a:t>
            </a:r>
          </a:p>
        </p:txBody>
      </p:sp>
      <p:sp>
        <p:nvSpPr>
          <p:cNvPr id="42033" name="Text Box 1073"/>
          <p:cNvSpPr txBox="1">
            <a:spLocks noChangeArrowheads="1"/>
          </p:cNvSpPr>
          <p:nvPr/>
        </p:nvSpPr>
        <p:spPr bwMode="auto">
          <a:xfrm>
            <a:off x="3352800" y="2743200"/>
            <a:ext cx="4495800" cy="954107"/>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dirty="0">
                <a:latin typeface="Comic Sans MS" panose="030F0702030302020204" pitchFamily="66" charset="0"/>
              </a:rPr>
              <a:t>Notice that each of these atoms have one proton; therefore they are all types of hydrogen.  They just have a different mass number (# of </a:t>
            </a:r>
            <a:r>
              <a:rPr lang="en-US" altLang="en-US" sz="1400" dirty="0" smtClean="0">
                <a:latin typeface="Comic Sans MS" panose="030F0702030302020204" pitchFamily="66" charset="0"/>
              </a:rPr>
              <a:t>neutrons: </a:t>
            </a:r>
            <a:r>
              <a:rPr lang="en-US" altLang="en-US" sz="1400" dirty="0" err="1" smtClean="0">
                <a:latin typeface="Comic Sans MS" panose="030F0702030302020204" pitchFamily="66" charset="0"/>
              </a:rPr>
              <a:t>protium</a:t>
            </a:r>
            <a:r>
              <a:rPr lang="en-US" altLang="en-US" sz="1400" dirty="0" smtClean="0">
                <a:latin typeface="Comic Sans MS" panose="030F0702030302020204" pitchFamily="66" charset="0"/>
              </a:rPr>
              <a:t> 0, deuterium 1, tritium 2.)</a:t>
            </a:r>
            <a:endParaRPr lang="en-US" altLang="en-US" sz="1400" dirty="0">
              <a:latin typeface="Comic Sans MS" panose="030F0702030302020204" pitchFamily="66" charset="0"/>
            </a:endParaRPr>
          </a:p>
        </p:txBody>
      </p:sp>
    </p:spTree>
    <p:extLst>
      <p:ext uri="{BB962C8B-B14F-4D97-AF65-F5344CB8AC3E}">
        <p14:creationId xmlns:p14="http://schemas.microsoft.com/office/powerpoint/2010/main" val="5182263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fill="hold" grpId="0" nodeType="afterEffect">
                                  <p:stCondLst>
                                    <p:cond delay="0"/>
                                  </p:stCondLst>
                                  <p:childTnLst>
                                    <p:animMotion origin="layout" path="M -0.03403 -0.00556 C 0.03246 -0.00556 0.0875 0.06604 0.0875 0.1557 C 0.0875 0.24375 0.03246 0.31696 -0.03403 0.31696 C -0.1007 0.31696 -0.15417 0.24375 -0.15417 0.1557 C -0.15417 0.06604 -0.1007 -0.00556 -0.03403 -0.00556 Z " pathEditMode="fixed" rAng="0" ptsTypes="fffff">
                                      <p:cBhvr>
                                        <p:cTn id="6" dur="90" fill="hold"/>
                                        <p:tgtEl>
                                          <p:spTgt spid="42017"/>
                                        </p:tgtEl>
                                        <p:attrNameLst>
                                          <p:attrName>ppt_x</p:attrName>
                                          <p:attrName>ppt_y</p:attrName>
                                        </p:attrNameLst>
                                      </p:cBhvr>
                                      <p:rCtr x="69" y="16126"/>
                                    </p:animMotion>
                                  </p:childTnLst>
                                </p:cTn>
                              </p:par>
                            </p:childTnLst>
                          </p:cTn>
                        </p:par>
                        <p:par>
                          <p:cTn id="7" fill="hold" nodeType="afterGroup">
                            <p:stCondLst>
                              <p:cond delay="90"/>
                            </p:stCondLst>
                            <p:childTnLst>
                              <p:par>
                                <p:cTn id="8" presetID="1" presetClass="path" presetSubtype="0" repeatCount="indefinite" fill="hold" grpId="0" nodeType="afterEffect">
                                  <p:stCondLst>
                                    <p:cond delay="0"/>
                                  </p:stCondLst>
                                  <p:childTnLst>
                                    <p:animMotion origin="layout" path="M 0.04097 -0.31696 C 0.10746 -0.31696 0.1625 -0.24536 0.1625 -0.1557 C 0.1625 -0.06765 0.10746 0.00556 0.04097 0.00556 C -0.0257 0.00556 -0.07917 -0.06765 -0.07917 -0.1557 C -0.07917 -0.24536 -0.0257 -0.31696 0.04097 -0.31696 Z " pathEditMode="fixed" rAng="0" ptsTypes="fffff">
                                      <p:cBhvr>
                                        <p:cTn id="9" dur="90" fill="hold"/>
                                        <p:tgtEl>
                                          <p:spTgt spid="42020"/>
                                        </p:tgtEl>
                                        <p:attrNameLst>
                                          <p:attrName>ppt_x</p:attrName>
                                          <p:attrName>ppt_y</p:attrName>
                                        </p:attrNameLst>
                                      </p:cBhvr>
                                      <p:rCtr x="69" y="16126"/>
                                    </p:animMotion>
                                  </p:childTnLst>
                                </p:cTn>
                              </p:par>
                            </p:childTnLst>
                          </p:cTn>
                        </p:par>
                        <p:par>
                          <p:cTn id="10" fill="hold" nodeType="afterGroup">
                            <p:stCondLst>
                              <p:cond delay="180"/>
                            </p:stCondLst>
                            <p:childTnLst>
                              <p:par>
                                <p:cTn id="11" presetID="1" presetClass="path" presetSubtype="0" repeatCount="indefinite" fill="hold" grpId="0" nodeType="afterEffect">
                                  <p:stCondLst>
                                    <p:cond delay="0"/>
                                  </p:stCondLst>
                                  <p:childTnLst>
                                    <p:animMotion origin="layout" path="M -0.11736 -0.11678 C -0.05087 -0.11678 0.00417 -0.04519 0.00417 0.04448 C 0.00417 0.13253 -0.05087 0.20574 -0.11736 0.20574 C -0.18403 0.20574 -0.2375 0.13253 -0.2375 0.04448 C -0.2375 -0.04519 -0.18403 -0.11678 -0.11736 -0.11678 Z " pathEditMode="fixed" rAng="0" ptsTypes="fffff">
                                      <p:cBhvr>
                                        <p:cTn id="12" dur="90" fill="hold"/>
                                        <p:tgtEl>
                                          <p:spTgt spid="42023"/>
                                        </p:tgtEl>
                                        <p:attrNameLst>
                                          <p:attrName>ppt_x</p:attrName>
                                          <p:attrName>ppt_y</p:attrName>
                                        </p:attrNameLst>
                                      </p:cBhvr>
                                      <p:rCtr x="69" y="16126"/>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1507">
                                            <p:txEl>
                                              <p:pRg st="0" end="0"/>
                                            </p:txEl>
                                          </p:spTgt>
                                        </p:tgtEl>
                                        <p:attrNameLst>
                                          <p:attrName>style.visibility</p:attrName>
                                        </p:attrNameLst>
                                      </p:cBhvr>
                                      <p:to>
                                        <p:strVal val="visible"/>
                                      </p:to>
                                    </p:set>
                                    <p:animEffect transition="in" filter="dissolve">
                                      <p:cBhvr>
                                        <p:cTn id="17" dur="500"/>
                                        <p:tgtEl>
                                          <p:spTgt spid="2150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1507">
                                            <p:txEl>
                                              <p:pRg st="1" end="1"/>
                                            </p:txEl>
                                          </p:spTgt>
                                        </p:tgtEl>
                                        <p:attrNameLst>
                                          <p:attrName>style.visibility</p:attrName>
                                        </p:attrNameLst>
                                      </p:cBhvr>
                                      <p:to>
                                        <p:strVal val="visible"/>
                                      </p:to>
                                    </p:set>
                                    <p:animEffect transition="in" filter="dissolve">
                                      <p:cBhvr>
                                        <p:cTn id="22" dur="500"/>
                                        <p:tgtEl>
                                          <p:spTgt spid="2150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2030"/>
                                        </p:tgtEl>
                                        <p:attrNameLst>
                                          <p:attrName>style.visibility</p:attrName>
                                        </p:attrNameLst>
                                      </p:cBhvr>
                                      <p:to>
                                        <p:strVal val="visible"/>
                                      </p:to>
                                    </p:set>
                                    <p:animEffect transition="in" filter="dissolve">
                                      <p:cBhvr>
                                        <p:cTn id="27" dur="500"/>
                                        <p:tgtEl>
                                          <p:spTgt spid="420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2031"/>
                                        </p:tgtEl>
                                        <p:attrNameLst>
                                          <p:attrName>style.visibility</p:attrName>
                                        </p:attrNameLst>
                                      </p:cBhvr>
                                      <p:to>
                                        <p:strVal val="visible"/>
                                      </p:to>
                                    </p:set>
                                    <p:animEffect transition="in" filter="dissolve">
                                      <p:cBhvr>
                                        <p:cTn id="32" dur="500"/>
                                        <p:tgtEl>
                                          <p:spTgt spid="420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2032"/>
                                        </p:tgtEl>
                                        <p:attrNameLst>
                                          <p:attrName>style.visibility</p:attrName>
                                        </p:attrNameLst>
                                      </p:cBhvr>
                                      <p:to>
                                        <p:strVal val="visible"/>
                                      </p:to>
                                    </p:set>
                                    <p:animEffect transition="in" filter="dissolve">
                                      <p:cBhvr>
                                        <p:cTn id="37" dur="500"/>
                                        <p:tgtEl>
                                          <p:spTgt spid="420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2033"/>
                                        </p:tgtEl>
                                        <p:attrNameLst>
                                          <p:attrName>style.visibility</p:attrName>
                                        </p:attrNameLst>
                                      </p:cBhvr>
                                      <p:to>
                                        <p:strVal val="visible"/>
                                      </p:to>
                                    </p:set>
                                    <p:animEffect transition="in" filter="box(in)">
                                      <p:cBhvr>
                                        <p:cTn id="42" dur="500"/>
                                        <p:tgtEl>
                                          <p:spTgt spid="42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7" grpId="0" animBg="1"/>
      <p:bldP spid="42020" grpId="0" animBg="1"/>
      <p:bldP spid="42023" grpId="0" animBg="1"/>
      <p:bldP spid="42030" grpId="0"/>
      <p:bldP spid="42031" grpId="0"/>
      <p:bldP spid="42032" grpId="0"/>
      <p:bldP spid="420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4400" b="1" dirty="0" smtClean="0"/>
          </a:p>
          <a:p>
            <a:r>
              <a:rPr lang="en-US" sz="3200" b="1" dirty="0" smtClean="0"/>
              <a:t>Greek philosopher</a:t>
            </a:r>
          </a:p>
          <a:p>
            <a:endParaRPr lang="en-US" sz="3200" b="1" dirty="0" smtClean="0"/>
          </a:p>
          <a:p>
            <a:r>
              <a:rPr lang="en-US" sz="3200" b="1" dirty="0" smtClean="0"/>
              <a:t>Gave the atom its name</a:t>
            </a:r>
          </a:p>
          <a:p>
            <a:endParaRPr lang="en-US" sz="3200" b="1" dirty="0" smtClean="0"/>
          </a:p>
          <a:p>
            <a:r>
              <a:rPr lang="en-US" b="1" dirty="0" smtClean="0"/>
              <a:t>He reasoned </a:t>
            </a:r>
            <a:r>
              <a:rPr lang="en-US" b="1" dirty="0"/>
              <a:t>that the solidness of the material corresponded to the shape of the atoms involved</a:t>
            </a:r>
            <a:r>
              <a:rPr lang="en-US" sz="4400" b="1" dirty="0" smtClean="0"/>
              <a:t> </a:t>
            </a:r>
            <a:endParaRPr lang="en-US" sz="4400" b="1" dirty="0"/>
          </a:p>
        </p:txBody>
      </p:sp>
      <p:sp>
        <p:nvSpPr>
          <p:cNvPr id="3" name="Text Placeholder 2"/>
          <p:cNvSpPr>
            <a:spLocks noGrp="1"/>
          </p:cNvSpPr>
          <p:nvPr>
            <p:ph type="body" sz="quarter" idx="13"/>
          </p:nvPr>
        </p:nvSpPr>
        <p:spPr/>
        <p:txBody>
          <a:bodyPr/>
          <a:lstStyle/>
          <a:p>
            <a:endParaRPr lang="en-US" dirty="0"/>
          </a:p>
        </p:txBody>
      </p:sp>
      <p:sp>
        <p:nvSpPr>
          <p:cNvPr id="4" name="Title 3"/>
          <p:cNvSpPr>
            <a:spLocks noGrp="1"/>
          </p:cNvSpPr>
          <p:nvPr>
            <p:ph type="title"/>
          </p:nvPr>
        </p:nvSpPr>
        <p:spPr/>
        <p:txBody>
          <a:bodyPr/>
          <a:lstStyle/>
          <a:p>
            <a:r>
              <a:rPr lang="en-US" sz="6000" dirty="0" smtClean="0"/>
              <a:t>Democritus</a:t>
            </a:r>
            <a:endParaRPr lang="en-US" sz="6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
            <a:ext cx="2971800" cy="3833371"/>
          </a:xfrm>
          <a:prstGeom prst="rect">
            <a:avLst/>
          </a:prstGeom>
        </p:spPr>
      </p:pic>
    </p:spTree>
    <p:extLst>
      <p:ext uri="{BB962C8B-B14F-4D97-AF65-F5344CB8AC3E}">
        <p14:creationId xmlns:p14="http://schemas.microsoft.com/office/powerpoint/2010/main" val="31154762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methods of designating isotopes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To determine the composition of an isotope ex uranium 235 , first look uranium up on the periodic table, the atomic number is 92 thus 92 protons.</a:t>
            </a:r>
          </a:p>
          <a:p>
            <a:r>
              <a:rPr lang="en-US" dirty="0" smtClean="0"/>
              <a:t>Next subtract 92 from the mass number to get the number of neutrons 235-92=143 neutrons </a:t>
            </a:r>
          </a:p>
          <a:p>
            <a:r>
              <a:rPr lang="en-US" dirty="0" smtClean="0"/>
              <a:t>If the atomic mass does not match the mass on the periodic table, it is an isotope </a:t>
            </a:r>
            <a:endParaRPr lang="en-US" dirty="0"/>
          </a:p>
        </p:txBody>
      </p:sp>
    </p:spTree>
    <p:extLst>
      <p:ext uri="{BB962C8B-B14F-4D97-AF65-F5344CB8AC3E}">
        <p14:creationId xmlns:p14="http://schemas.microsoft.com/office/powerpoint/2010/main" val="10009199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Nuclide</a:t>
            </a:r>
            <a:r>
              <a:rPr lang="en-US" dirty="0" smtClean="0"/>
              <a:t>: general term for any isotope of all elements</a:t>
            </a:r>
          </a:p>
          <a:p>
            <a:endParaRPr lang="en-US" dirty="0"/>
          </a:p>
          <a:p>
            <a:r>
              <a:rPr lang="en-US" dirty="0" smtClean="0"/>
              <a:t>The atomic number is added as a subscript and the mass number is a superscript</a:t>
            </a:r>
          </a:p>
          <a:p>
            <a:r>
              <a:rPr lang="en-US" dirty="0" smtClean="0"/>
              <a:t>Example:     </a:t>
            </a:r>
            <a:r>
              <a:rPr lang="en-US" baseline="30000" dirty="0" smtClean="0"/>
              <a:t>3</a:t>
            </a:r>
            <a:r>
              <a:rPr lang="en-US" baseline="-25000" dirty="0" smtClean="0"/>
              <a:t>1</a:t>
            </a:r>
            <a:r>
              <a:rPr lang="en-US" dirty="0" smtClean="0"/>
              <a:t>H </a:t>
            </a:r>
            <a:r>
              <a:rPr lang="en-US" sz="1600" b="1" dirty="0" smtClean="0"/>
              <a:t>mass number             </a:t>
            </a:r>
            <a:r>
              <a:rPr lang="en-US" baseline="30000" dirty="0" smtClean="0"/>
              <a:t>235</a:t>
            </a:r>
            <a:r>
              <a:rPr lang="en-US" baseline="-25000" dirty="0" smtClean="0"/>
              <a:t>92</a:t>
            </a:r>
            <a:r>
              <a:rPr lang="en-US" dirty="0" smtClean="0"/>
              <a:t>U</a:t>
            </a:r>
          </a:p>
          <a:p>
            <a:r>
              <a:rPr lang="en-US" dirty="0"/>
              <a:t> </a:t>
            </a:r>
            <a:r>
              <a:rPr lang="en-US" dirty="0" smtClean="0"/>
              <a:t>                          </a:t>
            </a:r>
            <a:r>
              <a:rPr lang="en-US" sz="1600" b="1" dirty="0" smtClean="0"/>
              <a:t>atomic number</a:t>
            </a:r>
            <a:endParaRPr lang="en-US" sz="1600" b="1" dirty="0"/>
          </a:p>
        </p:txBody>
      </p:sp>
    </p:spTree>
    <p:extLst>
      <p:ext uri="{BB962C8B-B14F-4D97-AF65-F5344CB8AC3E}">
        <p14:creationId xmlns:p14="http://schemas.microsoft.com/office/powerpoint/2010/main" val="547874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Find the atomic mass of a compound</a:t>
            </a:r>
            <a:br>
              <a:rPr lang="en-US" dirty="0" smtClean="0"/>
            </a:br>
            <a:r>
              <a:rPr lang="en-US" dirty="0" smtClean="0"/>
              <a:t>  </a:t>
            </a:r>
            <a:endParaRPr lang="en-US" dirty="0"/>
          </a:p>
        </p:txBody>
      </p:sp>
      <p:sp>
        <p:nvSpPr>
          <p:cNvPr id="3" name="Content Placeholder 2"/>
          <p:cNvSpPr>
            <a:spLocks noGrp="1"/>
          </p:cNvSpPr>
          <p:nvPr>
            <p:ph idx="1"/>
          </p:nvPr>
        </p:nvSpPr>
        <p:spPr/>
        <p:txBody>
          <a:bodyPr/>
          <a:lstStyle/>
          <a:p>
            <a:endParaRPr lang="en-US" dirty="0" smtClean="0"/>
          </a:p>
          <a:p>
            <a:pPr marL="514350" indent="-514350">
              <a:buFont typeface="+mj-lt"/>
              <a:buAutoNum type="arabicPeriod"/>
            </a:pPr>
            <a:r>
              <a:rPr lang="en-US" dirty="0"/>
              <a:t> </a:t>
            </a:r>
            <a:r>
              <a:rPr lang="en-US" dirty="0" smtClean="0"/>
              <a:t>CaCO</a:t>
            </a:r>
            <a:r>
              <a:rPr lang="en-US" baseline="-25000" dirty="0" smtClean="0"/>
              <a:t>3</a:t>
            </a:r>
          </a:p>
          <a:p>
            <a:pPr marL="514350" indent="-514350">
              <a:buFont typeface="+mj-lt"/>
              <a:buAutoNum type="arabicPeriod"/>
            </a:pPr>
            <a:r>
              <a:rPr lang="en-US" dirty="0" smtClean="0"/>
              <a:t>C</a:t>
            </a:r>
            <a:r>
              <a:rPr lang="en-US" baseline="-25000" dirty="0" smtClean="0"/>
              <a:t>9</a:t>
            </a:r>
            <a:r>
              <a:rPr lang="en-US" dirty="0" smtClean="0"/>
              <a:t>H</a:t>
            </a:r>
            <a:r>
              <a:rPr lang="en-US" baseline="-25000" dirty="0" smtClean="0"/>
              <a:t>8</a:t>
            </a:r>
            <a:r>
              <a:rPr lang="en-US" dirty="0" smtClean="0"/>
              <a:t>O</a:t>
            </a:r>
            <a:r>
              <a:rPr lang="en-US" baseline="-25000" dirty="0" smtClean="0"/>
              <a:t>4</a:t>
            </a:r>
            <a:endParaRPr lang="en-US" baseline="-25000" dirty="0"/>
          </a:p>
          <a:p>
            <a:pPr marL="514350" indent="-514350">
              <a:buFont typeface="+mj-lt"/>
              <a:buAutoNum type="arabicPeriod"/>
            </a:pPr>
            <a:r>
              <a:rPr lang="en-US" dirty="0" smtClean="0"/>
              <a:t>Mg(OH)</a:t>
            </a:r>
            <a:r>
              <a:rPr lang="en-US" baseline="-25000" dirty="0" smtClean="0"/>
              <a:t>2</a:t>
            </a:r>
          </a:p>
          <a:p>
            <a:pPr marL="514350" indent="-514350">
              <a:buFont typeface="+mj-lt"/>
              <a:buAutoNum type="arabicPeriod"/>
            </a:pPr>
            <a:r>
              <a:rPr lang="en-US" dirty="0" smtClean="0"/>
              <a:t>C</a:t>
            </a:r>
            <a:r>
              <a:rPr lang="en-US" baseline="-25000" dirty="0" smtClean="0"/>
              <a:t>7</a:t>
            </a:r>
            <a:r>
              <a:rPr lang="en-US" dirty="0" smtClean="0"/>
              <a:t>H</a:t>
            </a:r>
            <a:r>
              <a:rPr lang="en-US" baseline="-25000" dirty="0" smtClean="0"/>
              <a:t>5</a:t>
            </a:r>
            <a:r>
              <a:rPr lang="en-US" dirty="0" smtClean="0"/>
              <a:t>(NO</a:t>
            </a:r>
            <a:r>
              <a:rPr lang="en-US" baseline="-25000" dirty="0" smtClean="0"/>
              <a:t>3</a:t>
            </a:r>
            <a:r>
              <a:rPr lang="en-US" dirty="0" smtClean="0"/>
              <a:t>)</a:t>
            </a:r>
            <a:r>
              <a:rPr lang="en-US" baseline="-25000" dirty="0" smtClean="0"/>
              <a:t>3</a:t>
            </a:r>
          </a:p>
          <a:p>
            <a:pPr marL="514350" indent="-514350">
              <a:buFont typeface="+mj-lt"/>
              <a:buAutoNum type="arabicPeriod"/>
            </a:pPr>
            <a:r>
              <a:rPr lang="en-US" dirty="0" smtClean="0"/>
              <a:t>C</a:t>
            </a:r>
            <a:r>
              <a:rPr lang="en-US" baseline="-25000" dirty="0" smtClean="0"/>
              <a:t>6</a:t>
            </a:r>
            <a:r>
              <a:rPr lang="en-US" dirty="0" smtClean="0"/>
              <a:t>H</a:t>
            </a:r>
            <a:r>
              <a:rPr lang="en-US" baseline="-25000" dirty="0" smtClean="0"/>
              <a:t>7</a:t>
            </a:r>
            <a:r>
              <a:rPr lang="en-US" dirty="0" smtClean="0"/>
              <a:t>O</a:t>
            </a:r>
            <a:r>
              <a:rPr lang="en-US" baseline="-25000" dirty="0" smtClean="0"/>
              <a:t>2</a:t>
            </a:r>
            <a:r>
              <a:rPr lang="en-US" dirty="0" smtClean="0"/>
              <a:t>(OH)</a:t>
            </a:r>
            <a:r>
              <a:rPr lang="en-US" baseline="-25000" dirty="0" smtClean="0"/>
              <a:t>3</a:t>
            </a:r>
          </a:p>
          <a:p>
            <a:pPr marL="514350" indent="-514350">
              <a:buFont typeface="+mj-lt"/>
              <a:buAutoNum type="arabicPeriod"/>
            </a:pPr>
            <a:r>
              <a:rPr lang="en-US" dirty="0" smtClean="0"/>
              <a:t>Ca(H</a:t>
            </a:r>
            <a:r>
              <a:rPr lang="en-US" baseline="-25000" dirty="0" smtClean="0"/>
              <a:t>2</a:t>
            </a:r>
            <a:r>
              <a:rPr lang="en-US" dirty="0" smtClean="0"/>
              <a:t>PO</a:t>
            </a:r>
            <a:r>
              <a:rPr lang="en-US" baseline="-25000" dirty="0" smtClean="0"/>
              <a:t>4</a:t>
            </a:r>
            <a:r>
              <a:rPr lang="en-US" dirty="0" smtClean="0"/>
              <a:t>)</a:t>
            </a:r>
            <a:r>
              <a:rPr lang="en-US" baseline="-25000" dirty="0" smtClean="0"/>
              <a:t>2</a:t>
            </a:r>
            <a:endParaRPr lang="en-US" baseline="-25000" dirty="0"/>
          </a:p>
        </p:txBody>
      </p:sp>
    </p:spTree>
    <p:extLst>
      <p:ext uri="{BB962C8B-B14F-4D97-AF65-F5344CB8AC3E}">
        <p14:creationId xmlns:p14="http://schemas.microsoft.com/office/powerpoint/2010/main" val="31839829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Calculation</a:t>
            </a:r>
            <a:endParaRPr lang="en-US" dirty="0"/>
          </a:p>
        </p:txBody>
      </p:sp>
      <p:sp>
        <p:nvSpPr>
          <p:cNvPr id="3" name="Content Placeholder 2"/>
          <p:cNvSpPr>
            <a:spLocks noGrp="1"/>
          </p:cNvSpPr>
          <p:nvPr>
            <p:ph idx="1"/>
          </p:nvPr>
        </p:nvSpPr>
        <p:spPr/>
        <p:txBody>
          <a:bodyPr/>
          <a:lstStyle/>
          <a:p>
            <a:r>
              <a:rPr lang="en-US" dirty="0" smtClean="0"/>
              <a:t>The molecular formula for sulfuric acid is H</a:t>
            </a:r>
            <a:r>
              <a:rPr lang="en-US" baseline="-25000" dirty="0" smtClean="0"/>
              <a:t>2</a:t>
            </a:r>
            <a:r>
              <a:rPr lang="en-US" dirty="0" smtClean="0"/>
              <a:t>SO</a:t>
            </a:r>
            <a:r>
              <a:rPr lang="en-US" baseline="-25000" dirty="0" smtClean="0"/>
              <a:t>4</a:t>
            </a:r>
            <a:r>
              <a:rPr lang="en-US" dirty="0" smtClean="0"/>
              <a:t>.  Find the molecular mass of a molecule of sulfuric acid</a:t>
            </a:r>
          </a:p>
          <a:p>
            <a:endParaRPr lang="en-US" dirty="0"/>
          </a:p>
          <a:p>
            <a:r>
              <a:rPr lang="en-US" dirty="0" smtClean="0"/>
              <a:t>How many atoms make up the molecule of acetylsalicylic acid formula:  C</a:t>
            </a:r>
            <a:r>
              <a:rPr lang="en-US" baseline="-25000" dirty="0" smtClean="0"/>
              <a:t>6</a:t>
            </a:r>
            <a:r>
              <a:rPr lang="en-US" dirty="0" smtClean="0"/>
              <a:t>H</a:t>
            </a:r>
            <a:r>
              <a:rPr lang="en-US" baseline="-25000" dirty="0" smtClean="0"/>
              <a:t>4</a:t>
            </a:r>
            <a:r>
              <a:rPr lang="en-US" dirty="0" smtClean="0"/>
              <a:t>(COOH)OCOCH</a:t>
            </a:r>
            <a:r>
              <a:rPr lang="en-US" baseline="-25000" dirty="0" smtClean="0"/>
              <a:t>3</a:t>
            </a:r>
            <a:endParaRPr lang="en-US" baseline="-25000" dirty="0"/>
          </a:p>
        </p:txBody>
      </p:sp>
    </p:spTree>
    <p:extLst>
      <p:ext uri="{BB962C8B-B14F-4D97-AF65-F5344CB8AC3E}">
        <p14:creationId xmlns:p14="http://schemas.microsoft.com/office/powerpoint/2010/main" val="42834922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Isotope or Different Element</a:t>
            </a:r>
            <a:endParaRPr lang="en-US" dirty="0"/>
          </a:p>
        </p:txBody>
      </p:sp>
      <p:sp>
        <p:nvSpPr>
          <p:cNvPr id="3" name="Content Placeholder 2"/>
          <p:cNvSpPr>
            <a:spLocks noGrp="1"/>
          </p:cNvSpPr>
          <p:nvPr>
            <p:ph idx="1"/>
          </p:nvPr>
        </p:nvSpPr>
        <p:spPr/>
        <p:txBody>
          <a:bodyPr/>
          <a:lstStyle/>
          <a:p>
            <a:r>
              <a:rPr lang="en-US" dirty="0" smtClean="0"/>
              <a:t>Determine the identity of the element  and whether it is an isotope or not</a:t>
            </a:r>
          </a:p>
          <a:p>
            <a:endParaRPr lang="en-US" dirty="0"/>
          </a:p>
          <a:p>
            <a:r>
              <a:rPr lang="en-US" dirty="0" smtClean="0"/>
              <a:t>Element D has 6 protons and 7 neutrons</a:t>
            </a:r>
          </a:p>
          <a:p>
            <a:r>
              <a:rPr lang="en-US" dirty="0" smtClean="0"/>
              <a:t>Element F has 7 protons and 7 neutrons</a:t>
            </a:r>
          </a:p>
          <a:p>
            <a:r>
              <a:rPr lang="en-US" dirty="0" smtClean="0"/>
              <a:t>Element X has 17 protons and 18 neutrons</a:t>
            </a:r>
          </a:p>
          <a:p>
            <a:r>
              <a:rPr lang="en-US" dirty="0" smtClean="0"/>
              <a:t>Element Y has 18 protons and 17 neutrons</a:t>
            </a:r>
          </a:p>
          <a:p>
            <a:endParaRPr lang="en-US" dirty="0"/>
          </a:p>
        </p:txBody>
      </p:sp>
    </p:spTree>
    <p:extLst>
      <p:ext uri="{BB962C8B-B14F-4D97-AF65-F5344CB8AC3E}">
        <p14:creationId xmlns:p14="http://schemas.microsoft.com/office/powerpoint/2010/main" val="27339814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Atomic mass</a:t>
            </a:r>
            <a:endParaRPr lang="en-US" dirty="0"/>
          </a:p>
        </p:txBody>
      </p:sp>
      <p:sp>
        <p:nvSpPr>
          <p:cNvPr id="3" name="Content Placeholder 2"/>
          <p:cNvSpPr>
            <a:spLocks noGrp="1"/>
          </p:cNvSpPr>
          <p:nvPr>
            <p:ph idx="1"/>
          </p:nvPr>
        </p:nvSpPr>
        <p:spPr/>
        <p:txBody>
          <a:bodyPr/>
          <a:lstStyle/>
          <a:p>
            <a:r>
              <a:rPr lang="en-US" dirty="0" smtClean="0"/>
              <a:t>In order to set up a relative atomic mass scale one atom must be picked and assigned a relative mass volume</a:t>
            </a:r>
          </a:p>
          <a:p>
            <a:endParaRPr lang="en-US" dirty="0"/>
          </a:p>
          <a:p>
            <a:r>
              <a:rPr lang="en-US" dirty="0" smtClean="0"/>
              <a:t>The mass of all other atoms are expressed in relation to this one atom</a:t>
            </a:r>
          </a:p>
          <a:p>
            <a:endParaRPr lang="en-US" dirty="0"/>
          </a:p>
          <a:p>
            <a:r>
              <a:rPr lang="en-US" b="1" dirty="0" smtClean="0"/>
              <a:t>Carbon 12 atom is that set atom</a:t>
            </a:r>
            <a:endParaRPr lang="en-US" b="1" dirty="0"/>
          </a:p>
        </p:txBody>
      </p:sp>
    </p:spTree>
    <p:extLst>
      <p:ext uri="{BB962C8B-B14F-4D97-AF65-F5344CB8AC3E}">
        <p14:creationId xmlns:p14="http://schemas.microsoft.com/office/powerpoint/2010/main" val="33074799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Carbon 12 is assigned a mass of 12 AMU ( atomic mass units)</a:t>
            </a:r>
          </a:p>
          <a:p>
            <a:endParaRPr lang="en-US" dirty="0"/>
          </a:p>
          <a:p>
            <a:r>
              <a:rPr lang="en-US" b="1" u="sng" dirty="0" smtClean="0"/>
              <a:t>Average atomic mass</a:t>
            </a:r>
            <a:r>
              <a:rPr lang="en-US" dirty="0" smtClean="0"/>
              <a:t>: the average weight of the atomic masses of the naturally occurring isotope of the element </a:t>
            </a:r>
            <a:endParaRPr lang="en-US" dirty="0"/>
          </a:p>
        </p:txBody>
      </p:sp>
    </p:spTree>
    <p:extLst>
      <p:ext uri="{BB962C8B-B14F-4D97-AF65-F5344CB8AC3E}">
        <p14:creationId xmlns:p14="http://schemas.microsoft.com/office/powerpoint/2010/main" val="38432659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latin typeface="Comic Sans MS" panose="030F0702030302020204" pitchFamily="66" charset="0"/>
              </a:rPr>
              <a:t>Atomic Mass</a:t>
            </a:r>
          </a:p>
        </p:txBody>
      </p:sp>
      <p:sp>
        <p:nvSpPr>
          <p:cNvPr id="23555" name="Rectangle 3"/>
          <p:cNvSpPr>
            <a:spLocks noGrp="1" noChangeArrowheads="1"/>
          </p:cNvSpPr>
          <p:nvPr>
            <p:ph type="body" idx="1"/>
          </p:nvPr>
        </p:nvSpPr>
        <p:spPr>
          <a:xfrm>
            <a:off x="1066800" y="1641475"/>
            <a:ext cx="7620000" cy="1295400"/>
          </a:xfrm>
        </p:spPr>
        <p:txBody>
          <a:bodyPr/>
          <a:lstStyle/>
          <a:p>
            <a:pPr>
              <a:lnSpc>
                <a:spcPct val="80000"/>
              </a:lnSpc>
            </a:pPr>
            <a:r>
              <a:rPr lang="en-US" altLang="en-US" sz="1600">
                <a:latin typeface="Comic Sans MS" panose="030F0702030302020204" pitchFamily="66" charset="0"/>
              </a:rPr>
              <a:t>The weighted average of the masses of all the naturally occurring isotopes of an element</a:t>
            </a:r>
          </a:p>
          <a:p>
            <a:pPr>
              <a:lnSpc>
                <a:spcPct val="80000"/>
              </a:lnSpc>
            </a:pPr>
            <a:r>
              <a:rPr lang="en-US" altLang="en-US" sz="1600">
                <a:latin typeface="Comic Sans MS" panose="030F0702030302020204" pitchFamily="66" charset="0"/>
              </a:rPr>
              <a:t>The average considers the percent abundance of each isotope in nature</a:t>
            </a:r>
          </a:p>
          <a:p>
            <a:pPr>
              <a:lnSpc>
                <a:spcPct val="80000"/>
              </a:lnSpc>
            </a:pPr>
            <a:r>
              <a:rPr lang="en-US" altLang="en-US" sz="1600">
                <a:latin typeface="Comic Sans MS" panose="030F0702030302020204" pitchFamily="66" charset="0"/>
              </a:rPr>
              <a:t>Found on the periodic table of elements</a:t>
            </a:r>
          </a:p>
          <a:p>
            <a:pPr>
              <a:lnSpc>
                <a:spcPct val="80000"/>
              </a:lnSpc>
            </a:pPr>
            <a:r>
              <a:rPr lang="en-US" altLang="en-US" sz="1600">
                <a:latin typeface="Comic Sans MS" panose="030F0702030302020204" pitchFamily="66" charset="0"/>
              </a:rPr>
              <a:t>Example</a:t>
            </a:r>
          </a:p>
        </p:txBody>
      </p:sp>
      <p:sp>
        <p:nvSpPr>
          <p:cNvPr id="86018" name="Oval 2"/>
          <p:cNvSpPr>
            <a:spLocks noChangeArrowheads="1"/>
          </p:cNvSpPr>
          <p:nvPr/>
        </p:nvSpPr>
        <p:spPr bwMode="auto">
          <a:xfrm>
            <a:off x="7391400" y="4114800"/>
            <a:ext cx="609600" cy="609600"/>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86019" name="Oval 3"/>
          <p:cNvSpPr>
            <a:spLocks noChangeArrowheads="1"/>
          </p:cNvSpPr>
          <p:nvPr/>
        </p:nvSpPr>
        <p:spPr bwMode="auto">
          <a:xfrm>
            <a:off x="7162800" y="3962400"/>
            <a:ext cx="609600" cy="609600"/>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86020" name="Oval 4"/>
          <p:cNvSpPr>
            <a:spLocks noChangeArrowheads="1"/>
          </p:cNvSpPr>
          <p:nvPr/>
        </p:nvSpPr>
        <p:spPr bwMode="auto">
          <a:xfrm>
            <a:off x="4876800" y="4038600"/>
            <a:ext cx="609600" cy="609600"/>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86021" name="Oval 5"/>
          <p:cNvSpPr>
            <a:spLocks noChangeArrowheads="1"/>
          </p:cNvSpPr>
          <p:nvPr/>
        </p:nvSpPr>
        <p:spPr bwMode="auto">
          <a:xfrm>
            <a:off x="2209800" y="3962400"/>
            <a:ext cx="609600" cy="60960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86022" name="Oval 6"/>
          <p:cNvSpPr>
            <a:spLocks noChangeArrowheads="1"/>
          </p:cNvSpPr>
          <p:nvPr/>
        </p:nvSpPr>
        <p:spPr bwMode="auto">
          <a:xfrm>
            <a:off x="2819400" y="3276600"/>
            <a:ext cx="228600" cy="228600"/>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86023" name="Oval 7"/>
          <p:cNvSpPr>
            <a:spLocks noChangeArrowheads="1"/>
          </p:cNvSpPr>
          <p:nvPr/>
        </p:nvSpPr>
        <p:spPr bwMode="auto">
          <a:xfrm>
            <a:off x="1371600" y="3276600"/>
            <a:ext cx="2209800" cy="2209800"/>
          </a:xfrm>
          <a:prstGeom prst="ellipse">
            <a:avLst/>
          </a:prstGeom>
          <a:noFill/>
          <a:ln w="12700"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4" name="Oval 8"/>
          <p:cNvSpPr>
            <a:spLocks noChangeArrowheads="1"/>
          </p:cNvSpPr>
          <p:nvPr/>
        </p:nvSpPr>
        <p:spPr bwMode="auto">
          <a:xfrm>
            <a:off x="4572000" y="4038600"/>
            <a:ext cx="609600" cy="60960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86025" name="Oval 9"/>
          <p:cNvSpPr>
            <a:spLocks noChangeArrowheads="1"/>
          </p:cNvSpPr>
          <p:nvPr/>
        </p:nvSpPr>
        <p:spPr bwMode="auto">
          <a:xfrm>
            <a:off x="4495800" y="5334000"/>
            <a:ext cx="228600" cy="228600"/>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86026" name="Oval 10"/>
          <p:cNvSpPr>
            <a:spLocks noChangeArrowheads="1"/>
          </p:cNvSpPr>
          <p:nvPr/>
        </p:nvSpPr>
        <p:spPr bwMode="auto">
          <a:xfrm>
            <a:off x="7162800" y="4191000"/>
            <a:ext cx="609600" cy="60960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86027" name="Oval 11"/>
          <p:cNvSpPr>
            <a:spLocks noChangeArrowheads="1"/>
          </p:cNvSpPr>
          <p:nvPr/>
        </p:nvSpPr>
        <p:spPr bwMode="auto">
          <a:xfrm>
            <a:off x="8458200" y="4495800"/>
            <a:ext cx="228600" cy="228600"/>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86028" name="Oval 12"/>
          <p:cNvSpPr>
            <a:spLocks noChangeArrowheads="1"/>
          </p:cNvSpPr>
          <p:nvPr/>
        </p:nvSpPr>
        <p:spPr bwMode="auto">
          <a:xfrm>
            <a:off x="3886200" y="3276600"/>
            <a:ext cx="2209800" cy="2209800"/>
          </a:xfrm>
          <a:prstGeom prst="ellipse">
            <a:avLst/>
          </a:prstGeom>
          <a:noFill/>
          <a:ln w="12700"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9" name="Oval 13"/>
          <p:cNvSpPr>
            <a:spLocks noChangeArrowheads="1"/>
          </p:cNvSpPr>
          <p:nvPr/>
        </p:nvSpPr>
        <p:spPr bwMode="auto">
          <a:xfrm>
            <a:off x="6400800" y="3276600"/>
            <a:ext cx="2209800" cy="2209800"/>
          </a:xfrm>
          <a:prstGeom prst="ellipse">
            <a:avLst/>
          </a:prstGeom>
          <a:noFill/>
          <a:ln w="12700"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0" name="Text Box 14"/>
          <p:cNvSpPr txBox="1">
            <a:spLocks noChangeArrowheads="1"/>
          </p:cNvSpPr>
          <p:nvPr/>
        </p:nvSpPr>
        <p:spPr bwMode="auto">
          <a:xfrm>
            <a:off x="1538288" y="5486400"/>
            <a:ext cx="183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latin typeface="Comic Sans MS" panose="030F0702030302020204" pitchFamily="66" charset="0"/>
              </a:rPr>
              <a:t>Hydrogen (Protium)</a:t>
            </a:r>
          </a:p>
          <a:p>
            <a:pPr algn="ctr"/>
            <a:r>
              <a:rPr lang="en-US" altLang="en-US" sz="1400" b="1">
                <a:latin typeface="Comic Sans MS" panose="030F0702030302020204" pitchFamily="66" charset="0"/>
              </a:rPr>
              <a:t>Mass # = 1 amu</a:t>
            </a:r>
          </a:p>
        </p:txBody>
      </p:sp>
      <p:sp>
        <p:nvSpPr>
          <p:cNvPr id="86031" name="Text Box 15"/>
          <p:cNvSpPr txBox="1">
            <a:spLocks noChangeArrowheads="1"/>
          </p:cNvSpPr>
          <p:nvPr/>
        </p:nvSpPr>
        <p:spPr bwMode="auto">
          <a:xfrm>
            <a:off x="3962400" y="5486400"/>
            <a:ext cx="20685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latin typeface="Comic Sans MS" panose="030F0702030302020204" pitchFamily="66" charset="0"/>
              </a:rPr>
              <a:t>Hydrogen (Deuterium)</a:t>
            </a:r>
          </a:p>
          <a:p>
            <a:pPr algn="ctr"/>
            <a:r>
              <a:rPr lang="en-US" altLang="en-US" sz="1400" b="1">
                <a:latin typeface="Comic Sans MS" panose="030F0702030302020204" pitchFamily="66" charset="0"/>
              </a:rPr>
              <a:t>Mass # = 2 amu</a:t>
            </a:r>
          </a:p>
        </p:txBody>
      </p:sp>
      <p:sp>
        <p:nvSpPr>
          <p:cNvPr id="86032" name="Text Box 16"/>
          <p:cNvSpPr txBox="1">
            <a:spLocks noChangeArrowheads="1"/>
          </p:cNvSpPr>
          <p:nvPr/>
        </p:nvSpPr>
        <p:spPr bwMode="auto">
          <a:xfrm>
            <a:off x="6705600" y="5486400"/>
            <a:ext cx="18208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Comic Sans MS" panose="030F0702030302020204" pitchFamily="66" charset="0"/>
              </a:rPr>
              <a:t>Hydrogen (Tritium)</a:t>
            </a:r>
          </a:p>
          <a:p>
            <a:r>
              <a:rPr lang="en-US" altLang="en-US" sz="1400" b="1">
                <a:latin typeface="Comic Sans MS" panose="030F0702030302020204" pitchFamily="66" charset="0"/>
              </a:rPr>
              <a:t>Mass # = 3 amu</a:t>
            </a:r>
          </a:p>
        </p:txBody>
      </p:sp>
      <p:sp>
        <p:nvSpPr>
          <p:cNvPr id="86033" name="Text Box 17"/>
          <p:cNvSpPr txBox="1">
            <a:spLocks noChangeArrowheads="1"/>
          </p:cNvSpPr>
          <p:nvPr/>
        </p:nvSpPr>
        <p:spPr bwMode="auto">
          <a:xfrm>
            <a:off x="2133600" y="6019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86034" name="Text Box 18"/>
          <p:cNvSpPr txBox="1">
            <a:spLocks noChangeArrowheads="1"/>
          </p:cNvSpPr>
          <p:nvPr/>
        </p:nvSpPr>
        <p:spPr bwMode="auto">
          <a:xfrm>
            <a:off x="1185863" y="6029325"/>
            <a:ext cx="7551737" cy="4953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latin typeface="Comic Sans MS" panose="030F0702030302020204" pitchFamily="66" charset="0"/>
              </a:rPr>
              <a:t>If you simply average the three, 2 amu (1 amu + 2 amu + 3 amu/3) would be the atomic mass, but since 99.9% of the Hydrogen is Protium, the atomic mass is around 1 amu (.999 x 1 amu)</a:t>
            </a:r>
          </a:p>
        </p:txBody>
      </p:sp>
      <p:sp>
        <p:nvSpPr>
          <p:cNvPr id="86035" name="Text Box 19"/>
          <p:cNvSpPr txBox="1">
            <a:spLocks noChangeArrowheads="1"/>
          </p:cNvSpPr>
          <p:nvPr/>
        </p:nvSpPr>
        <p:spPr bwMode="auto">
          <a:xfrm>
            <a:off x="2647950" y="2690813"/>
            <a:ext cx="5634038" cy="4953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latin typeface="Comic Sans MS" panose="030F0702030302020204" pitchFamily="66" charset="0"/>
              </a:rPr>
              <a:t>What would be the atomic mass (≈) of Hydrogen if these three isotopes</a:t>
            </a:r>
          </a:p>
          <a:p>
            <a:pPr algn="ctr"/>
            <a:r>
              <a:rPr lang="en-US" altLang="en-US" sz="1200" b="1">
                <a:latin typeface="Comic Sans MS" panose="030F0702030302020204" pitchFamily="66" charset="0"/>
              </a:rPr>
              <a:t> were found in the following percentages (99.9, 0.015, 0) respectively?</a:t>
            </a:r>
          </a:p>
        </p:txBody>
      </p:sp>
    </p:spTree>
    <p:extLst>
      <p:ext uri="{BB962C8B-B14F-4D97-AF65-F5344CB8AC3E}">
        <p14:creationId xmlns:p14="http://schemas.microsoft.com/office/powerpoint/2010/main" val="10958755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fill="hold" grpId="0" nodeType="afterEffect">
                                  <p:stCondLst>
                                    <p:cond delay="0"/>
                                  </p:stCondLst>
                                  <p:childTnLst>
                                    <p:animMotion origin="layout" path="M -0.0507 -0.01668 C 0.01579 -0.01668 0.07083 0.05491 0.07083 0.14458 C 0.07083 0.23263 0.01579 0.30584 -0.0507 0.30584 C -0.11737 0.30584 -0.17084 0.23263 -0.17084 0.14458 C -0.17084 0.05491 -0.11737 -0.01668 -0.0507 -0.01668 Z " pathEditMode="fixed" rAng="0" ptsTypes="fffff">
                                      <p:cBhvr>
                                        <p:cTn id="6" dur="90" fill="hold"/>
                                        <p:tgtEl>
                                          <p:spTgt spid="86022"/>
                                        </p:tgtEl>
                                        <p:attrNameLst>
                                          <p:attrName>ppt_x</p:attrName>
                                          <p:attrName>ppt_y</p:attrName>
                                        </p:attrNameLst>
                                      </p:cBhvr>
                                      <p:rCtr x="69" y="16126"/>
                                    </p:animMotion>
                                  </p:childTnLst>
                                </p:cTn>
                              </p:par>
                            </p:childTnLst>
                          </p:cTn>
                        </p:par>
                        <p:par>
                          <p:cTn id="7" fill="hold" nodeType="afterGroup">
                            <p:stCondLst>
                              <p:cond delay="90"/>
                            </p:stCondLst>
                            <p:childTnLst>
                              <p:par>
                                <p:cTn id="8" presetID="1" presetClass="path" presetSubtype="0" repeatCount="indefinite" fill="hold" grpId="0" nodeType="afterEffect">
                                  <p:stCondLst>
                                    <p:cond delay="0"/>
                                  </p:stCondLst>
                                  <p:childTnLst>
                                    <p:animMotion origin="layout" path="M 0.04097 -0.31696 C 0.10746 -0.31696 0.1625 -0.24537 0.1625 -0.1557 C 0.1625 -0.06765 0.10746 0.00556 0.04097 0.00556 C -0.0257 0.00556 -0.07917 -0.06765 -0.07917 -0.1557 C -0.07917 -0.24537 -0.0257 -0.31696 0.04097 -0.31696 Z " pathEditMode="fixed" rAng="0" ptsTypes="fffff">
                                      <p:cBhvr>
                                        <p:cTn id="9" dur="90" fill="hold"/>
                                        <p:tgtEl>
                                          <p:spTgt spid="86025"/>
                                        </p:tgtEl>
                                        <p:attrNameLst>
                                          <p:attrName>ppt_x</p:attrName>
                                          <p:attrName>ppt_y</p:attrName>
                                        </p:attrNameLst>
                                      </p:cBhvr>
                                      <p:rCtr x="69" y="16126"/>
                                    </p:animMotion>
                                  </p:childTnLst>
                                </p:cTn>
                              </p:par>
                            </p:childTnLst>
                          </p:cTn>
                        </p:par>
                        <p:par>
                          <p:cTn id="10" fill="hold" nodeType="afterGroup">
                            <p:stCondLst>
                              <p:cond delay="180"/>
                            </p:stCondLst>
                            <p:childTnLst>
                              <p:par>
                                <p:cTn id="11" presetID="1" presetClass="path" presetSubtype="0" repeatCount="indefinite" fill="hold" grpId="0" nodeType="afterEffect">
                                  <p:stCondLst>
                                    <p:cond delay="0"/>
                                  </p:stCondLst>
                                  <p:childTnLst>
                                    <p:animMotion origin="layout" path="M -0.11736 -0.19463 C -0.05087 -0.19463 0.00417 -0.12304 0.00417 -0.03337 C 0.00417 0.05468 -0.05087 0.12789 -0.11736 0.12789 C -0.18403 0.12789 -0.2375 0.05468 -0.2375 -0.03337 C -0.2375 -0.12304 -0.18403 -0.19463 -0.11736 -0.19463 Z " pathEditMode="fixed" rAng="0" ptsTypes="fffff">
                                      <p:cBhvr>
                                        <p:cTn id="12" dur="90" fill="hold"/>
                                        <p:tgtEl>
                                          <p:spTgt spid="86027"/>
                                        </p:tgtEl>
                                        <p:attrNameLst>
                                          <p:attrName>ppt_x</p:attrName>
                                          <p:attrName>ppt_y</p:attrName>
                                        </p:attrNameLst>
                                      </p:cBhvr>
                                      <p:rCtr x="69" y="16126"/>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3555">
                                            <p:txEl>
                                              <p:pRg st="0" end="0"/>
                                            </p:txEl>
                                          </p:spTgt>
                                        </p:tgtEl>
                                        <p:attrNameLst>
                                          <p:attrName>style.visibility</p:attrName>
                                        </p:attrNameLst>
                                      </p:cBhvr>
                                      <p:to>
                                        <p:strVal val="visible"/>
                                      </p:to>
                                    </p:set>
                                    <p:animEffect transition="in" filter="dissolve">
                                      <p:cBhvr>
                                        <p:cTn id="17" dur="500"/>
                                        <p:tgtEl>
                                          <p:spTgt spid="2355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3555">
                                            <p:txEl>
                                              <p:pRg st="1" end="1"/>
                                            </p:txEl>
                                          </p:spTgt>
                                        </p:tgtEl>
                                        <p:attrNameLst>
                                          <p:attrName>style.visibility</p:attrName>
                                        </p:attrNameLst>
                                      </p:cBhvr>
                                      <p:to>
                                        <p:strVal val="visible"/>
                                      </p:to>
                                    </p:set>
                                    <p:animEffect transition="in" filter="dissolve">
                                      <p:cBhvr>
                                        <p:cTn id="22" dur="500"/>
                                        <p:tgtEl>
                                          <p:spTgt spid="2355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3555">
                                            <p:txEl>
                                              <p:pRg st="2" end="2"/>
                                            </p:txEl>
                                          </p:spTgt>
                                        </p:tgtEl>
                                        <p:attrNameLst>
                                          <p:attrName>style.visibility</p:attrName>
                                        </p:attrNameLst>
                                      </p:cBhvr>
                                      <p:to>
                                        <p:strVal val="visible"/>
                                      </p:to>
                                    </p:set>
                                    <p:animEffect transition="in" filter="dissolve">
                                      <p:cBhvr>
                                        <p:cTn id="27" dur="500"/>
                                        <p:tgtEl>
                                          <p:spTgt spid="2355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3555">
                                            <p:txEl>
                                              <p:pRg st="3" end="3"/>
                                            </p:txEl>
                                          </p:spTgt>
                                        </p:tgtEl>
                                        <p:attrNameLst>
                                          <p:attrName>style.visibility</p:attrName>
                                        </p:attrNameLst>
                                      </p:cBhvr>
                                      <p:to>
                                        <p:strVal val="visible"/>
                                      </p:to>
                                    </p:set>
                                    <p:animEffect transition="in" filter="dissolve">
                                      <p:cBhvr>
                                        <p:cTn id="32" dur="500"/>
                                        <p:tgtEl>
                                          <p:spTgt spid="23555">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6030"/>
                                        </p:tgtEl>
                                        <p:attrNameLst>
                                          <p:attrName>style.visibility</p:attrName>
                                        </p:attrNameLst>
                                      </p:cBhvr>
                                      <p:to>
                                        <p:strVal val="visible"/>
                                      </p:to>
                                    </p:set>
                                    <p:animEffect transition="in" filter="dissolve">
                                      <p:cBhvr>
                                        <p:cTn id="37" dur="500"/>
                                        <p:tgtEl>
                                          <p:spTgt spid="8603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6031"/>
                                        </p:tgtEl>
                                        <p:attrNameLst>
                                          <p:attrName>style.visibility</p:attrName>
                                        </p:attrNameLst>
                                      </p:cBhvr>
                                      <p:to>
                                        <p:strVal val="visible"/>
                                      </p:to>
                                    </p:set>
                                    <p:animEffect transition="in" filter="dissolve">
                                      <p:cBhvr>
                                        <p:cTn id="42" dur="500"/>
                                        <p:tgtEl>
                                          <p:spTgt spid="8603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6032"/>
                                        </p:tgtEl>
                                        <p:attrNameLst>
                                          <p:attrName>style.visibility</p:attrName>
                                        </p:attrNameLst>
                                      </p:cBhvr>
                                      <p:to>
                                        <p:strVal val="visible"/>
                                      </p:to>
                                    </p:set>
                                    <p:animEffect transition="in" filter="dissolve">
                                      <p:cBhvr>
                                        <p:cTn id="47" dur="500"/>
                                        <p:tgtEl>
                                          <p:spTgt spid="8603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86035"/>
                                        </p:tgtEl>
                                        <p:attrNameLst>
                                          <p:attrName>style.visibility</p:attrName>
                                        </p:attrNameLst>
                                      </p:cBhvr>
                                      <p:to>
                                        <p:strVal val="visible"/>
                                      </p:to>
                                    </p:set>
                                    <p:animEffect transition="in" filter="box(in)">
                                      <p:cBhvr>
                                        <p:cTn id="52" dur="500"/>
                                        <p:tgtEl>
                                          <p:spTgt spid="8603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86034"/>
                                        </p:tgtEl>
                                        <p:attrNameLst>
                                          <p:attrName>style.visibility</p:attrName>
                                        </p:attrNameLst>
                                      </p:cBhvr>
                                      <p:to>
                                        <p:strVal val="visible"/>
                                      </p:to>
                                    </p:set>
                                    <p:animEffect transition="in" filter="box(in)">
                                      <p:cBhvr>
                                        <p:cTn id="57" dur="500"/>
                                        <p:tgtEl>
                                          <p:spTgt spid="86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animBg="1"/>
      <p:bldP spid="86025" grpId="0" animBg="1"/>
      <p:bldP spid="86027" grpId="0" animBg="1"/>
      <p:bldP spid="86030" grpId="0"/>
      <p:bldP spid="86031" grpId="0"/>
      <p:bldP spid="86032" grpId="0"/>
      <p:bldP spid="86034" grpId="0" animBg="1"/>
      <p:bldP spid="8603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Naturally occurring copper consists of 69.17% Cu-63 ( atomic mass 62.939) and 30.83% of Cu-65 ( atomic mass 64.927)</a:t>
            </a:r>
          </a:p>
          <a:p>
            <a:r>
              <a:rPr lang="en-US" dirty="0" smtClean="0"/>
              <a:t>Calculate the average atomic mass of copper</a:t>
            </a:r>
          </a:p>
          <a:p>
            <a:r>
              <a:rPr lang="en-US" dirty="0" smtClean="0"/>
              <a:t>(.6917) (62.939) + (.3083) (64.927)= </a:t>
            </a:r>
          </a:p>
          <a:p>
            <a:r>
              <a:rPr lang="en-US" dirty="0" smtClean="0"/>
              <a:t>63.55AMU</a:t>
            </a:r>
            <a:endParaRPr lang="en-US" dirty="0"/>
          </a:p>
        </p:txBody>
      </p:sp>
    </p:spTree>
    <p:extLst>
      <p:ext uri="{BB962C8B-B14F-4D97-AF65-F5344CB8AC3E}">
        <p14:creationId xmlns:p14="http://schemas.microsoft.com/office/powerpoint/2010/main" val="39904849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 </a:t>
            </a:r>
            <a:r>
              <a:rPr lang="en-US" dirty="0" err="1" smtClean="0"/>
              <a:t>Avogadros</a:t>
            </a:r>
            <a:r>
              <a:rPr lang="en-US" dirty="0" smtClean="0"/>
              <a:t> number and Molar mass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Avogadro’s number and molar mass provide a basis for relating masses in grams to numbers of atoms</a:t>
            </a:r>
          </a:p>
          <a:p>
            <a:r>
              <a:rPr lang="en-US" b="1" dirty="0" smtClean="0"/>
              <a:t> Avogadro’s number = 6.022×10</a:t>
            </a:r>
            <a:r>
              <a:rPr lang="en-US" b="1" baseline="30000" dirty="0" smtClean="0"/>
              <a:t>23</a:t>
            </a:r>
            <a:r>
              <a:rPr lang="en-US" b="1" dirty="0" smtClean="0"/>
              <a:t> </a:t>
            </a:r>
          </a:p>
          <a:p>
            <a:r>
              <a:rPr lang="en-US" b="1" dirty="0" smtClean="0"/>
              <a:t>Avogadro’s #</a:t>
            </a:r>
            <a:r>
              <a:rPr lang="en-US" dirty="0" smtClean="0"/>
              <a:t>  is the number of particles in exactly one mole of a pure substance</a:t>
            </a:r>
          </a:p>
          <a:p>
            <a:r>
              <a:rPr lang="en-US" b="1" dirty="0" smtClean="0"/>
              <a:t>Molar mass</a:t>
            </a:r>
            <a:r>
              <a:rPr lang="en-US" dirty="0" smtClean="0"/>
              <a:t> is the mass of one mole of a pure substance</a:t>
            </a:r>
            <a:endParaRPr lang="en-US" dirty="0"/>
          </a:p>
        </p:txBody>
      </p:sp>
    </p:spTree>
    <p:extLst>
      <p:ext uri="{BB962C8B-B14F-4D97-AF65-F5344CB8AC3E}">
        <p14:creationId xmlns:p14="http://schemas.microsoft.com/office/powerpoint/2010/main" val="6555293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Atomos</a:t>
            </a:r>
          </a:p>
        </p:txBody>
      </p:sp>
      <p:graphicFrame>
        <p:nvGraphicFramePr>
          <p:cNvPr id="9219" name="Object 3"/>
          <p:cNvGraphicFramePr>
            <a:graphicFrameLocks noGrp="1" noChangeAspect="1"/>
          </p:cNvGraphicFramePr>
          <p:nvPr>
            <p:ph sz="quarter" idx="1"/>
          </p:nvPr>
        </p:nvGraphicFramePr>
        <p:xfrm>
          <a:off x="2070100" y="3657600"/>
          <a:ext cx="1677988" cy="1905000"/>
        </p:xfrm>
        <a:graphic>
          <a:graphicData uri="http://schemas.openxmlformats.org/presentationml/2006/ole">
            <mc:AlternateContent xmlns:mc="http://schemas.openxmlformats.org/markup-compatibility/2006">
              <mc:Choice xmlns:v="urn:schemas-microsoft-com:vml" Requires="v">
                <p:oleObj spid="_x0000_s3080" name="Bitmap Image" r:id="rId3" imgW="800212" imgH="961905" progId="Paint.Picture">
                  <p:embed/>
                </p:oleObj>
              </mc:Choice>
              <mc:Fallback>
                <p:oleObj name="Bitmap Image" r:id="rId3" imgW="800212" imgH="96190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100" y="3657600"/>
                        <a:ext cx="167798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Rectangle 4"/>
          <p:cNvSpPr>
            <a:spLocks noGrp="1" noChangeArrowheads="1"/>
          </p:cNvSpPr>
          <p:nvPr>
            <p:ph type="body" sz="half" idx="3"/>
          </p:nvPr>
        </p:nvSpPr>
        <p:spPr>
          <a:xfrm>
            <a:off x="4087813" y="1600200"/>
            <a:ext cx="4598987" cy="4530725"/>
          </a:xfrm>
        </p:spPr>
        <p:txBody>
          <a:bodyPr>
            <a:normAutofit fontScale="92500" lnSpcReduction="10000"/>
          </a:bodyPr>
          <a:lstStyle/>
          <a:p>
            <a:r>
              <a:rPr lang="en-US" altLang="en-US" sz="2800" dirty="0"/>
              <a:t>His theory: Matter could not be divided into smaller and smaller pieces forever, eventually the smallest possible piece would be obtained.</a:t>
            </a:r>
          </a:p>
          <a:p>
            <a:r>
              <a:rPr lang="en-US" altLang="en-US" sz="2800" dirty="0"/>
              <a:t>This piece would be indivisible.</a:t>
            </a:r>
          </a:p>
          <a:p>
            <a:r>
              <a:rPr lang="en-US" altLang="en-US" sz="2800" dirty="0"/>
              <a:t>He named the smallest piece of matter “</a:t>
            </a:r>
            <a:r>
              <a:rPr lang="en-US" altLang="en-US" sz="2800" dirty="0" err="1"/>
              <a:t>atomos</a:t>
            </a:r>
            <a:r>
              <a:rPr lang="en-US" altLang="en-US" sz="2800" dirty="0"/>
              <a:t>,” meaning “not to be cut.”</a:t>
            </a:r>
          </a:p>
        </p:txBody>
      </p:sp>
      <p:sp>
        <p:nvSpPr>
          <p:cNvPr id="2" name="Content Placeholder 1"/>
          <p:cNvSpPr>
            <a:spLocks noGrp="1"/>
          </p:cNvSpPr>
          <p:nvPr>
            <p:ph sz="quarter" idx="2"/>
          </p:nvPr>
        </p:nvSpPr>
        <p:spPr/>
        <p:txBody>
          <a:bodyPr/>
          <a:lstStyle/>
          <a:p>
            <a:endParaRPr lang="en-US"/>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173" y="1556191"/>
            <a:ext cx="1790327" cy="2309371"/>
          </a:xfrm>
          <a:prstGeom prst="rect">
            <a:avLst/>
          </a:prstGeom>
        </p:spPr>
      </p:pic>
    </p:spTree>
    <p:extLst>
      <p:ext uri="{BB962C8B-B14F-4D97-AF65-F5344CB8AC3E}">
        <p14:creationId xmlns:p14="http://schemas.microsoft.com/office/powerpoint/2010/main" val="1193424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Mole</a:t>
            </a:r>
            <a:r>
              <a:rPr lang="en-US" dirty="0" smtClean="0"/>
              <a:t>: The amount of a substance that contains an Avogadro’s number of particles or chemicals</a:t>
            </a:r>
          </a:p>
          <a:p>
            <a:endParaRPr lang="en-US" dirty="0"/>
          </a:p>
          <a:p>
            <a:r>
              <a:rPr lang="en-US" dirty="0" smtClean="0"/>
              <a:t>One mole of a substance is one molar mass of that substance</a:t>
            </a:r>
            <a:endParaRPr lang="en-US" dirty="0"/>
          </a:p>
        </p:txBody>
      </p:sp>
    </p:spTree>
    <p:extLst>
      <p:ext uri="{BB962C8B-B14F-4D97-AF65-F5344CB8AC3E}">
        <p14:creationId xmlns:p14="http://schemas.microsoft.com/office/powerpoint/2010/main" val="14201025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Find how many grams of helium are equal to 2 moles of helium.  Molar mass of helium is taken as 4.0g</a:t>
            </a:r>
          </a:p>
          <a:p>
            <a:endParaRPr lang="en-US" dirty="0"/>
          </a:p>
          <a:p>
            <a:r>
              <a:rPr lang="en-US" dirty="0" smtClean="0"/>
              <a:t>2.0mol He x 4.0g/1mol He =8.0g He</a:t>
            </a:r>
          </a:p>
          <a:p>
            <a:endParaRPr lang="en-US" dirty="0"/>
          </a:p>
          <a:p>
            <a:r>
              <a:rPr lang="en-US" b="1" dirty="0" smtClean="0"/>
              <a:t>Do more problems on the board   </a:t>
            </a:r>
            <a:endParaRPr lang="en-US" b="1" dirty="0"/>
          </a:p>
        </p:txBody>
      </p:sp>
    </p:spTree>
    <p:extLst>
      <p:ext uri="{BB962C8B-B14F-4D97-AF65-F5344CB8AC3E}">
        <p14:creationId xmlns:p14="http://schemas.microsoft.com/office/powerpoint/2010/main" val="16547735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mole: 3 important concepts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mole is the SI unit for amount of substance</a:t>
            </a:r>
          </a:p>
          <a:p>
            <a:pPr marL="514350" indent="-514350">
              <a:buFont typeface="+mj-lt"/>
              <a:buAutoNum type="arabicPeriod"/>
            </a:pPr>
            <a:r>
              <a:rPr lang="en-US" dirty="0" smtClean="0"/>
              <a:t>Mole is the amount of a substance that contains the same number of particles as the number of atoms in exactly 12 g of carbon-12</a:t>
            </a:r>
          </a:p>
          <a:p>
            <a:pPr marL="514350" indent="-514350">
              <a:buFont typeface="+mj-lt"/>
              <a:buAutoNum type="arabicPeriod"/>
            </a:pPr>
            <a:r>
              <a:rPr lang="en-US" dirty="0" smtClean="0"/>
              <a:t>The mole is a counting unit</a:t>
            </a:r>
          </a:p>
          <a:p>
            <a:endParaRPr lang="en-US" dirty="0"/>
          </a:p>
        </p:txBody>
      </p:sp>
    </p:spTree>
    <p:extLst>
      <p:ext uri="{BB962C8B-B14F-4D97-AF65-F5344CB8AC3E}">
        <p14:creationId xmlns:p14="http://schemas.microsoft.com/office/powerpoint/2010/main" val="19504036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070" name="Text Box 102"/>
          <p:cNvSpPr txBox="1">
            <a:spLocks noChangeArrowheads="1"/>
          </p:cNvSpPr>
          <p:nvPr/>
        </p:nvSpPr>
        <p:spPr bwMode="auto">
          <a:xfrm>
            <a:off x="5943600" y="5943600"/>
            <a:ext cx="2055813" cy="4953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Comic Sans MS" panose="030F0702030302020204" pitchFamily="66" charset="0"/>
              </a:rPr>
              <a:t>Symbol = O</a:t>
            </a:r>
            <a:r>
              <a:rPr lang="en-US" altLang="en-US" baseline="30000">
                <a:latin typeface="Comic Sans MS" panose="030F0702030302020204" pitchFamily="66" charset="0"/>
              </a:rPr>
              <a:t>2+</a:t>
            </a:r>
            <a:endParaRPr lang="en-US" altLang="en-US">
              <a:latin typeface="Comic Sans MS" panose="030F0702030302020204" pitchFamily="66" charset="0"/>
            </a:endParaRPr>
          </a:p>
        </p:txBody>
      </p:sp>
      <p:sp>
        <p:nvSpPr>
          <p:cNvPr id="25602" name="Rectangle 2"/>
          <p:cNvSpPr>
            <a:spLocks noGrp="1" noChangeArrowheads="1"/>
          </p:cNvSpPr>
          <p:nvPr>
            <p:ph type="title"/>
          </p:nvPr>
        </p:nvSpPr>
        <p:spPr/>
        <p:txBody>
          <a:bodyPr/>
          <a:lstStyle/>
          <a:p>
            <a:r>
              <a:rPr lang="en-US" altLang="en-US">
                <a:latin typeface="Comic Sans MS" panose="030F0702030302020204" pitchFamily="66" charset="0"/>
              </a:rPr>
              <a:t>Ion</a:t>
            </a:r>
          </a:p>
        </p:txBody>
      </p:sp>
      <p:sp>
        <p:nvSpPr>
          <p:cNvPr id="25603" name="Rectangle 3"/>
          <p:cNvSpPr>
            <a:spLocks noGrp="1" noChangeArrowheads="1"/>
          </p:cNvSpPr>
          <p:nvPr>
            <p:ph type="body" idx="1"/>
          </p:nvPr>
        </p:nvSpPr>
        <p:spPr>
          <a:xfrm>
            <a:off x="990600" y="1752600"/>
            <a:ext cx="3200400" cy="3657600"/>
          </a:xfrm>
        </p:spPr>
        <p:txBody>
          <a:bodyPr/>
          <a:lstStyle/>
          <a:p>
            <a:pPr>
              <a:lnSpc>
                <a:spcPct val="90000"/>
              </a:lnSpc>
            </a:pPr>
            <a:r>
              <a:rPr lang="en-US" altLang="en-US" sz="2400">
                <a:latin typeface="Comic Sans MS" panose="030F0702030302020204" pitchFamily="66" charset="0"/>
              </a:rPr>
              <a:t>Charged particle that typically results from a loss or gain of electrons</a:t>
            </a:r>
          </a:p>
          <a:p>
            <a:pPr>
              <a:lnSpc>
                <a:spcPct val="90000"/>
              </a:lnSpc>
            </a:pPr>
            <a:r>
              <a:rPr lang="en-US" altLang="en-US" sz="2400">
                <a:latin typeface="Comic Sans MS" panose="030F0702030302020204" pitchFamily="66" charset="0"/>
              </a:rPr>
              <a:t>Two types:</a:t>
            </a:r>
          </a:p>
          <a:p>
            <a:pPr lvl="1">
              <a:lnSpc>
                <a:spcPct val="90000"/>
              </a:lnSpc>
            </a:pPr>
            <a:r>
              <a:rPr lang="en-US" altLang="en-US" sz="1800" u="sng">
                <a:latin typeface="Comic Sans MS" panose="030F0702030302020204" pitchFamily="66" charset="0"/>
              </a:rPr>
              <a:t>Anion</a:t>
            </a:r>
            <a:r>
              <a:rPr lang="en-US" altLang="en-US" sz="1800">
                <a:latin typeface="Comic Sans MS" panose="030F0702030302020204" pitchFamily="66" charset="0"/>
              </a:rPr>
              <a:t> = negatively charged particle</a:t>
            </a:r>
          </a:p>
          <a:p>
            <a:pPr lvl="1">
              <a:lnSpc>
                <a:spcPct val="90000"/>
              </a:lnSpc>
            </a:pPr>
            <a:r>
              <a:rPr lang="en-US" altLang="en-US" sz="1800" u="sng">
                <a:latin typeface="Comic Sans MS" panose="030F0702030302020204" pitchFamily="66" charset="0"/>
              </a:rPr>
              <a:t>Cation</a:t>
            </a:r>
            <a:r>
              <a:rPr lang="en-US" altLang="en-US" sz="1800">
                <a:latin typeface="Comic Sans MS" panose="030F0702030302020204" pitchFamily="66" charset="0"/>
              </a:rPr>
              <a:t> = positively charged particle</a:t>
            </a:r>
            <a:r>
              <a:rPr lang="en-US" altLang="en-US">
                <a:latin typeface="Comic Sans MS" panose="030F0702030302020204" pitchFamily="66" charset="0"/>
              </a:rPr>
              <a:t>	</a:t>
            </a:r>
          </a:p>
          <a:p>
            <a:pPr>
              <a:lnSpc>
                <a:spcPct val="90000"/>
              </a:lnSpc>
              <a:buFontTx/>
              <a:buNone/>
            </a:pPr>
            <a:endParaRPr lang="en-US" altLang="en-US" sz="2000">
              <a:latin typeface="Comic Sans MS" panose="030F0702030302020204" pitchFamily="66" charset="0"/>
            </a:endParaRPr>
          </a:p>
        </p:txBody>
      </p:sp>
      <p:sp>
        <p:nvSpPr>
          <p:cNvPr id="84025" name="Oval 57"/>
          <p:cNvSpPr>
            <a:spLocks noChangeArrowheads="1"/>
          </p:cNvSpPr>
          <p:nvPr/>
        </p:nvSpPr>
        <p:spPr bwMode="auto">
          <a:xfrm>
            <a:off x="7010400" y="3505200"/>
            <a:ext cx="457200" cy="457200"/>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84026" name="Oval 58"/>
          <p:cNvSpPr>
            <a:spLocks noChangeArrowheads="1"/>
          </p:cNvSpPr>
          <p:nvPr/>
        </p:nvSpPr>
        <p:spPr bwMode="auto">
          <a:xfrm>
            <a:off x="6096000" y="3962400"/>
            <a:ext cx="457200" cy="457200"/>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84027" name="Oval 59"/>
          <p:cNvSpPr>
            <a:spLocks noChangeArrowheads="1"/>
          </p:cNvSpPr>
          <p:nvPr/>
        </p:nvSpPr>
        <p:spPr bwMode="auto">
          <a:xfrm>
            <a:off x="7086600" y="3733800"/>
            <a:ext cx="457200" cy="457200"/>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84028" name="Oval 60"/>
          <p:cNvSpPr>
            <a:spLocks noChangeArrowheads="1"/>
          </p:cNvSpPr>
          <p:nvPr/>
        </p:nvSpPr>
        <p:spPr bwMode="auto">
          <a:xfrm>
            <a:off x="7010400" y="4038600"/>
            <a:ext cx="457200" cy="457200"/>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84029" name="Oval 61"/>
          <p:cNvSpPr>
            <a:spLocks noChangeArrowheads="1"/>
          </p:cNvSpPr>
          <p:nvPr/>
        </p:nvSpPr>
        <p:spPr bwMode="auto">
          <a:xfrm>
            <a:off x="6248400" y="3429000"/>
            <a:ext cx="457200" cy="457200"/>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84030" name="Oval 62"/>
          <p:cNvSpPr>
            <a:spLocks noChangeArrowheads="1"/>
          </p:cNvSpPr>
          <p:nvPr/>
        </p:nvSpPr>
        <p:spPr bwMode="auto">
          <a:xfrm>
            <a:off x="6858000" y="4191000"/>
            <a:ext cx="457200" cy="45720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84031" name="Oval 63"/>
          <p:cNvSpPr>
            <a:spLocks noChangeArrowheads="1"/>
          </p:cNvSpPr>
          <p:nvPr/>
        </p:nvSpPr>
        <p:spPr bwMode="auto">
          <a:xfrm>
            <a:off x="6553200" y="3429000"/>
            <a:ext cx="457200" cy="45720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84032" name="Oval 64"/>
          <p:cNvSpPr>
            <a:spLocks noChangeArrowheads="1"/>
          </p:cNvSpPr>
          <p:nvPr/>
        </p:nvSpPr>
        <p:spPr bwMode="auto">
          <a:xfrm>
            <a:off x="6172200" y="3733800"/>
            <a:ext cx="457200" cy="45720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84033" name="Oval 65"/>
          <p:cNvSpPr>
            <a:spLocks noChangeArrowheads="1"/>
          </p:cNvSpPr>
          <p:nvPr/>
        </p:nvSpPr>
        <p:spPr bwMode="auto">
          <a:xfrm>
            <a:off x="6324600" y="4191000"/>
            <a:ext cx="457200" cy="45720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grpSp>
        <p:nvGrpSpPr>
          <p:cNvPr id="84034" name="Group 66"/>
          <p:cNvGrpSpPr>
            <a:grpSpLocks/>
          </p:cNvGrpSpPr>
          <p:nvPr/>
        </p:nvGrpSpPr>
        <p:grpSpPr bwMode="auto">
          <a:xfrm>
            <a:off x="6248400" y="3505200"/>
            <a:ext cx="1206500" cy="1085850"/>
            <a:chOff x="1968" y="1584"/>
            <a:chExt cx="2160" cy="1872"/>
          </a:xfrm>
        </p:grpSpPr>
        <p:sp>
          <p:nvSpPr>
            <p:cNvPr id="84035" name="Oval 67"/>
            <p:cNvSpPr>
              <a:spLocks noChangeArrowheads="1"/>
            </p:cNvSpPr>
            <p:nvPr/>
          </p:nvSpPr>
          <p:spPr bwMode="auto">
            <a:xfrm>
              <a:off x="2208" y="1584"/>
              <a:ext cx="864" cy="816"/>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84036" name="Oval 68"/>
            <p:cNvSpPr>
              <a:spLocks noChangeArrowheads="1"/>
            </p:cNvSpPr>
            <p:nvPr/>
          </p:nvSpPr>
          <p:spPr bwMode="auto">
            <a:xfrm>
              <a:off x="2928" y="1584"/>
              <a:ext cx="864" cy="816"/>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84037" name="Oval 69"/>
            <p:cNvSpPr>
              <a:spLocks noChangeArrowheads="1"/>
            </p:cNvSpPr>
            <p:nvPr/>
          </p:nvSpPr>
          <p:spPr bwMode="auto">
            <a:xfrm>
              <a:off x="3264" y="2112"/>
              <a:ext cx="864" cy="816"/>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84038" name="Oval 70"/>
            <p:cNvSpPr>
              <a:spLocks noChangeArrowheads="1"/>
            </p:cNvSpPr>
            <p:nvPr/>
          </p:nvSpPr>
          <p:spPr bwMode="auto">
            <a:xfrm>
              <a:off x="1968" y="2304"/>
              <a:ext cx="864" cy="816"/>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84039" name="Oval 71"/>
            <p:cNvSpPr>
              <a:spLocks noChangeArrowheads="1"/>
            </p:cNvSpPr>
            <p:nvPr/>
          </p:nvSpPr>
          <p:spPr bwMode="auto">
            <a:xfrm>
              <a:off x="2784" y="2640"/>
              <a:ext cx="864" cy="816"/>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84040" name="Oval 72"/>
            <p:cNvSpPr>
              <a:spLocks noChangeArrowheads="1"/>
            </p:cNvSpPr>
            <p:nvPr/>
          </p:nvSpPr>
          <p:spPr bwMode="auto">
            <a:xfrm>
              <a:off x="2592" y="2160"/>
              <a:ext cx="864" cy="816"/>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grpSp>
      <p:sp>
        <p:nvSpPr>
          <p:cNvPr id="84041" name="Oval 73"/>
          <p:cNvSpPr>
            <a:spLocks noChangeArrowheads="1"/>
          </p:cNvSpPr>
          <p:nvPr/>
        </p:nvSpPr>
        <p:spPr bwMode="auto">
          <a:xfrm>
            <a:off x="6705600" y="3048000"/>
            <a:ext cx="190500" cy="180975"/>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84042" name="Oval 74"/>
          <p:cNvSpPr>
            <a:spLocks noChangeArrowheads="1"/>
          </p:cNvSpPr>
          <p:nvPr/>
        </p:nvSpPr>
        <p:spPr bwMode="auto">
          <a:xfrm>
            <a:off x="6705600" y="4800600"/>
            <a:ext cx="190500" cy="180975"/>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84043" name="Oval 75"/>
          <p:cNvSpPr>
            <a:spLocks noChangeArrowheads="1"/>
          </p:cNvSpPr>
          <p:nvPr/>
        </p:nvSpPr>
        <p:spPr bwMode="auto">
          <a:xfrm>
            <a:off x="7848600" y="2590800"/>
            <a:ext cx="190500" cy="180975"/>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84044" name="Oval 76"/>
          <p:cNvSpPr>
            <a:spLocks noChangeArrowheads="1"/>
          </p:cNvSpPr>
          <p:nvPr/>
        </p:nvSpPr>
        <p:spPr bwMode="auto">
          <a:xfrm>
            <a:off x="8382000" y="3962400"/>
            <a:ext cx="190500" cy="180975"/>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84045" name="Oval 77"/>
          <p:cNvSpPr>
            <a:spLocks noChangeArrowheads="1"/>
          </p:cNvSpPr>
          <p:nvPr/>
        </p:nvSpPr>
        <p:spPr bwMode="auto">
          <a:xfrm>
            <a:off x="7772400" y="5334000"/>
            <a:ext cx="190500" cy="180975"/>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84046" name="Oval 78"/>
          <p:cNvSpPr>
            <a:spLocks noChangeArrowheads="1"/>
          </p:cNvSpPr>
          <p:nvPr/>
        </p:nvSpPr>
        <p:spPr bwMode="auto">
          <a:xfrm>
            <a:off x="5638800" y="5410200"/>
            <a:ext cx="190500" cy="180975"/>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84047" name="Oval 79"/>
          <p:cNvSpPr>
            <a:spLocks noChangeArrowheads="1"/>
          </p:cNvSpPr>
          <p:nvPr/>
        </p:nvSpPr>
        <p:spPr bwMode="auto">
          <a:xfrm>
            <a:off x="5562600" y="2590800"/>
            <a:ext cx="190500" cy="180975"/>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84048" name="Oval 80"/>
          <p:cNvSpPr>
            <a:spLocks noChangeArrowheads="1"/>
          </p:cNvSpPr>
          <p:nvPr/>
        </p:nvSpPr>
        <p:spPr bwMode="auto">
          <a:xfrm>
            <a:off x="4953000" y="3962400"/>
            <a:ext cx="190500" cy="180975"/>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84049" name="Oval 81"/>
          <p:cNvSpPr>
            <a:spLocks noChangeArrowheads="1"/>
          </p:cNvSpPr>
          <p:nvPr/>
        </p:nvSpPr>
        <p:spPr bwMode="auto">
          <a:xfrm>
            <a:off x="6934200" y="3581400"/>
            <a:ext cx="457200" cy="45720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84050" name="Oval 82"/>
          <p:cNvSpPr>
            <a:spLocks noChangeArrowheads="1"/>
          </p:cNvSpPr>
          <p:nvPr/>
        </p:nvSpPr>
        <p:spPr bwMode="auto">
          <a:xfrm>
            <a:off x="5867400" y="3124200"/>
            <a:ext cx="1905000" cy="1752600"/>
          </a:xfrm>
          <a:prstGeom prst="ellipse">
            <a:avLst/>
          </a:prstGeom>
          <a:noFill/>
          <a:ln w="12700"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1" name="Oval 83"/>
          <p:cNvSpPr>
            <a:spLocks noChangeArrowheads="1"/>
          </p:cNvSpPr>
          <p:nvPr/>
        </p:nvSpPr>
        <p:spPr bwMode="auto">
          <a:xfrm>
            <a:off x="5029200" y="2209800"/>
            <a:ext cx="3505200" cy="3581400"/>
          </a:xfrm>
          <a:prstGeom prst="ellipse">
            <a:avLst/>
          </a:prstGeom>
          <a:noFill/>
          <a:ln w="12700"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2" name="Oval 84"/>
          <p:cNvSpPr>
            <a:spLocks noChangeArrowheads="1"/>
          </p:cNvSpPr>
          <p:nvPr/>
        </p:nvSpPr>
        <p:spPr bwMode="auto">
          <a:xfrm>
            <a:off x="5029200" y="4724400"/>
            <a:ext cx="190500" cy="180975"/>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84054" name="Text Box 86"/>
          <p:cNvSpPr txBox="1">
            <a:spLocks noChangeArrowheads="1"/>
          </p:cNvSpPr>
          <p:nvPr/>
        </p:nvSpPr>
        <p:spPr bwMode="auto">
          <a:xfrm>
            <a:off x="1143000" y="5257800"/>
            <a:ext cx="3657600" cy="11938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b="1">
                <a:latin typeface="Comic Sans MS" panose="030F0702030302020204" pitchFamily="66" charset="0"/>
              </a:rPr>
              <a:t>Now that this atom of oxygen just gained an electron, it is no longer neutral or an atom.  It is now considered an ion (anion).  This ion has more electrons (9) than protons (8).  </a:t>
            </a:r>
          </a:p>
        </p:txBody>
      </p:sp>
      <p:grpSp>
        <p:nvGrpSpPr>
          <p:cNvPr id="84058" name="Group 90"/>
          <p:cNvGrpSpPr>
            <a:grpSpLocks/>
          </p:cNvGrpSpPr>
          <p:nvPr/>
        </p:nvGrpSpPr>
        <p:grpSpPr bwMode="auto">
          <a:xfrm>
            <a:off x="3962400" y="3200400"/>
            <a:ext cx="990600" cy="1295400"/>
            <a:chOff x="864" y="1776"/>
            <a:chExt cx="779" cy="1104"/>
          </a:xfrm>
        </p:grpSpPr>
        <p:sp>
          <p:nvSpPr>
            <p:cNvPr id="84059" name="Rectangle 91"/>
            <p:cNvSpPr>
              <a:spLocks noChangeArrowheads="1"/>
            </p:cNvSpPr>
            <p:nvPr/>
          </p:nvSpPr>
          <p:spPr bwMode="auto">
            <a:xfrm>
              <a:off x="864" y="1776"/>
              <a:ext cx="672" cy="110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84060" name="Oval 92"/>
            <p:cNvSpPr>
              <a:spLocks noChangeArrowheads="1"/>
            </p:cNvSpPr>
            <p:nvPr/>
          </p:nvSpPr>
          <p:spPr bwMode="auto">
            <a:xfrm>
              <a:off x="912" y="1872"/>
              <a:ext cx="240" cy="24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a:t>
              </a:r>
            </a:p>
          </p:txBody>
        </p:sp>
        <p:sp>
          <p:nvSpPr>
            <p:cNvPr id="84061" name="Oval 93"/>
            <p:cNvSpPr>
              <a:spLocks noChangeArrowheads="1"/>
            </p:cNvSpPr>
            <p:nvPr/>
          </p:nvSpPr>
          <p:spPr bwMode="auto">
            <a:xfrm>
              <a:off x="912" y="2256"/>
              <a:ext cx="240" cy="240"/>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5400" b="1"/>
            </a:p>
          </p:txBody>
        </p:sp>
        <p:sp>
          <p:nvSpPr>
            <p:cNvPr id="84062" name="Oval 94"/>
            <p:cNvSpPr>
              <a:spLocks noChangeArrowheads="1"/>
            </p:cNvSpPr>
            <p:nvPr/>
          </p:nvSpPr>
          <p:spPr bwMode="auto">
            <a:xfrm>
              <a:off x="960" y="2640"/>
              <a:ext cx="144" cy="144"/>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t>-</a:t>
              </a:r>
            </a:p>
          </p:txBody>
        </p:sp>
        <p:sp>
          <p:nvSpPr>
            <p:cNvPr id="84063" name="Text Box 95"/>
            <p:cNvSpPr txBox="1">
              <a:spLocks noChangeArrowheads="1"/>
            </p:cNvSpPr>
            <p:nvPr/>
          </p:nvSpPr>
          <p:spPr bwMode="auto">
            <a:xfrm>
              <a:off x="1151" y="1825"/>
              <a:ext cx="492" cy="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a:t>=  8</a:t>
              </a:r>
            </a:p>
            <a:p>
              <a:endParaRPr lang="en-US" altLang="en-US" sz="1400" b="1"/>
            </a:p>
            <a:p>
              <a:r>
                <a:rPr lang="en-US" altLang="en-US" sz="1400" b="1"/>
                <a:t>=  8</a:t>
              </a:r>
            </a:p>
            <a:p>
              <a:endParaRPr lang="en-US" altLang="en-US" sz="1400" b="1"/>
            </a:p>
            <a:p>
              <a:r>
                <a:rPr lang="en-US" altLang="en-US" sz="1400" b="1"/>
                <a:t>=  8</a:t>
              </a:r>
            </a:p>
          </p:txBody>
        </p:sp>
      </p:grpSp>
      <p:sp>
        <p:nvSpPr>
          <p:cNvPr id="84065" name="Text Box 97"/>
          <p:cNvSpPr txBox="1">
            <a:spLocks noChangeArrowheads="1"/>
          </p:cNvSpPr>
          <p:nvPr/>
        </p:nvSpPr>
        <p:spPr bwMode="auto">
          <a:xfrm>
            <a:off x="4495800" y="4114800"/>
            <a:ext cx="244475" cy="304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a:t>9</a:t>
            </a:r>
          </a:p>
        </p:txBody>
      </p:sp>
      <p:sp>
        <p:nvSpPr>
          <p:cNvPr id="84066" name="Text Box 98"/>
          <p:cNvSpPr txBox="1">
            <a:spLocks noChangeArrowheads="1"/>
          </p:cNvSpPr>
          <p:nvPr/>
        </p:nvSpPr>
        <p:spPr bwMode="auto">
          <a:xfrm>
            <a:off x="4495800" y="4114800"/>
            <a:ext cx="244475" cy="304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a:t>6</a:t>
            </a:r>
          </a:p>
        </p:txBody>
      </p:sp>
      <p:sp>
        <p:nvSpPr>
          <p:cNvPr id="84068" name="Text Box 100"/>
          <p:cNvSpPr txBox="1">
            <a:spLocks noChangeArrowheads="1"/>
          </p:cNvSpPr>
          <p:nvPr/>
        </p:nvSpPr>
        <p:spPr bwMode="auto">
          <a:xfrm>
            <a:off x="5943600" y="5943600"/>
            <a:ext cx="2009775" cy="4953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Comic Sans MS" panose="030F0702030302020204" pitchFamily="66" charset="0"/>
              </a:rPr>
              <a:t>Symbol = O</a:t>
            </a:r>
            <a:r>
              <a:rPr lang="en-US" altLang="en-US" baseline="30000">
                <a:latin typeface="Comic Sans MS" panose="030F0702030302020204" pitchFamily="66" charset="0"/>
              </a:rPr>
              <a:t>1-</a:t>
            </a:r>
            <a:endParaRPr lang="en-US" altLang="en-US">
              <a:latin typeface="Comic Sans MS" panose="030F0702030302020204" pitchFamily="66" charset="0"/>
            </a:endParaRPr>
          </a:p>
        </p:txBody>
      </p:sp>
      <p:sp>
        <p:nvSpPr>
          <p:cNvPr id="84069" name="Text Box 101"/>
          <p:cNvSpPr txBox="1">
            <a:spLocks noChangeArrowheads="1"/>
          </p:cNvSpPr>
          <p:nvPr/>
        </p:nvSpPr>
        <p:spPr bwMode="auto">
          <a:xfrm>
            <a:off x="1143000" y="5257800"/>
            <a:ext cx="3657600" cy="11938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b="1">
                <a:latin typeface="Comic Sans MS" panose="030F0702030302020204" pitchFamily="66" charset="0"/>
              </a:rPr>
              <a:t>Now that three electrons were lost, the number of electrons (6) and protons (8) is still unbalanced; therefore, it is still an ion, but now it is specifically referred to as a cation. </a:t>
            </a:r>
          </a:p>
        </p:txBody>
      </p:sp>
      <p:sp>
        <p:nvSpPr>
          <p:cNvPr id="84053" name="Text Box 85"/>
          <p:cNvSpPr txBox="1">
            <a:spLocks noChangeArrowheads="1"/>
          </p:cNvSpPr>
          <p:nvPr/>
        </p:nvSpPr>
        <p:spPr bwMode="auto">
          <a:xfrm>
            <a:off x="1295400" y="5334000"/>
            <a:ext cx="3429000" cy="981075"/>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b="1">
                <a:latin typeface="Comic Sans MS" panose="030F0702030302020204" pitchFamily="66" charset="0"/>
              </a:rPr>
              <a:t>Currently, this atom of oxygen is neutral because it has an equal number of electrons (8) and protons (8).</a:t>
            </a:r>
          </a:p>
        </p:txBody>
      </p:sp>
      <p:sp>
        <p:nvSpPr>
          <p:cNvPr id="84067" name="Text Box 99"/>
          <p:cNvSpPr txBox="1">
            <a:spLocks noChangeArrowheads="1"/>
          </p:cNvSpPr>
          <p:nvPr/>
        </p:nvSpPr>
        <p:spPr bwMode="auto">
          <a:xfrm>
            <a:off x="6019800" y="5943600"/>
            <a:ext cx="1833563" cy="4953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Comic Sans MS" panose="030F0702030302020204" pitchFamily="66" charset="0"/>
              </a:rPr>
              <a:t>Symbol = O</a:t>
            </a:r>
          </a:p>
        </p:txBody>
      </p:sp>
    </p:spTree>
    <p:extLst>
      <p:ext uri="{BB962C8B-B14F-4D97-AF65-F5344CB8AC3E}">
        <p14:creationId xmlns:p14="http://schemas.microsoft.com/office/powerpoint/2010/main" val="2013216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dissolve">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dissolve">
                                      <p:cBhvr>
                                        <p:cTn id="12" dur="5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dissolve">
                                      <p:cBhvr>
                                        <p:cTn id="17" dur="500"/>
                                        <p:tgtEl>
                                          <p:spTgt spid="25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dissolve">
                                      <p:cBhvr>
                                        <p:cTn id="22" dur="500"/>
                                        <p:tgtEl>
                                          <p:spTgt spid="25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path" presetSubtype="0" repeatCount="indefinite" fill="hold" grpId="0" nodeType="clickEffect">
                                  <p:stCondLst>
                                    <p:cond delay="0"/>
                                  </p:stCondLst>
                                  <p:childTnLst>
                                    <p:animMotion origin="layout" path="M 0.11875 -0.45735 C 0.22656 -0.45735 0.31458 -0.34313 0.31458 -0.20162 C 0.31458 -0.06105 0.22656 0.05433 0.11875 0.05433 C 0.01042 0.05433 -0.07708 -0.06105 -0.07708 -0.20162 C -0.07708 -0.34313 0.01042 -0.45735 0.11875 -0.45735 Z " pathEditMode="relative" rAng="0" ptsTypes="fffff">
                                      <p:cBhvr>
                                        <p:cTn id="26" dur="90" fill="hold"/>
                                        <p:tgtEl>
                                          <p:spTgt spid="84046"/>
                                        </p:tgtEl>
                                        <p:attrNameLst>
                                          <p:attrName>ppt_x</p:attrName>
                                          <p:attrName>ppt_y</p:attrName>
                                        </p:attrNameLst>
                                      </p:cBhvr>
                                      <p:rCtr x="0" y="25572"/>
                                    </p:animMotion>
                                  </p:childTnLst>
                                </p:cTn>
                              </p:par>
                              <p:par>
                                <p:cTn id="27" presetID="1" presetClass="path" presetSubtype="0" repeatCount="indefinite" fill="hold" grpId="0" nodeType="withEffect">
                                  <p:stCondLst>
                                    <p:cond delay="0"/>
                                  </p:stCondLst>
                                  <p:childTnLst>
                                    <p:animMotion origin="layout" path="M 0.19375 -0.24653 C 0.29931 -0.24653 0.38542 -0.13727 0.38542 -0.00208 C 0.38542 0.13264 0.29931 0.24236 0.19375 0.24236 C 0.08785 0.24236 0.00208 0.13264 0.00208 -0.00208 C 0.00208 -0.13727 0.08785 -0.24653 0.19375 -0.24653 Z " pathEditMode="relative" rAng="0" ptsTypes="fffff">
                                      <p:cBhvr>
                                        <p:cTn id="28" dur="90" fill="hold"/>
                                        <p:tgtEl>
                                          <p:spTgt spid="84048"/>
                                        </p:tgtEl>
                                        <p:attrNameLst>
                                          <p:attrName>ppt_x</p:attrName>
                                          <p:attrName>ppt_y</p:attrName>
                                        </p:attrNameLst>
                                      </p:cBhvr>
                                      <p:rCtr x="0" y="24444"/>
                                    </p:animMotion>
                                  </p:childTnLst>
                                </p:cTn>
                              </p:par>
                              <p:par>
                                <p:cTn id="29" presetID="1" presetClass="path" presetSubtype="0" repeatCount="indefinite" fill="hold" grpId="0" nodeType="withEffect">
                                  <p:stCondLst>
                                    <p:cond delay="0"/>
                                  </p:stCondLst>
                                  <p:childTnLst>
                                    <p:animMotion origin="layout" path="M 0.13542 -0.03542 C 0.23507 -0.03542 0.31667 0.07407 0.31667 0.20903 C 0.31667 0.34352 0.23507 0.45347 0.13542 0.45347 C 0.03542 0.45347 -0.04583 0.34352 -0.04583 0.20903 C -0.04583 0.07407 0.03542 -0.03542 0.13542 -0.03542 Z " pathEditMode="relative" rAng="0" ptsTypes="fffff">
                                      <p:cBhvr>
                                        <p:cTn id="30" dur="90" fill="hold"/>
                                        <p:tgtEl>
                                          <p:spTgt spid="84047"/>
                                        </p:tgtEl>
                                        <p:attrNameLst>
                                          <p:attrName>ppt_x</p:attrName>
                                          <p:attrName>ppt_y</p:attrName>
                                        </p:attrNameLst>
                                      </p:cBhvr>
                                      <p:rCtr x="0" y="24444"/>
                                    </p:animMotion>
                                  </p:childTnLst>
                                </p:cTn>
                              </p:par>
                              <p:par>
                                <p:cTn id="31" presetID="1" presetClass="path" presetSubtype="0" repeatCount="indefinite" fill="hold" grpId="0" nodeType="withEffect">
                                  <p:stCondLst>
                                    <p:cond delay="0"/>
                                  </p:stCondLst>
                                  <p:childTnLst>
                                    <p:animMotion origin="layout" path="M -0.12292 -0.03542 C -0.02205 -0.03542 0.06024 0.07407 0.06024 0.20903 C 0.06024 0.34375 -0.02205 0.45347 -0.12292 0.45347 C -0.22431 0.45347 -0.3059 0.34375 -0.3059 0.20903 C -0.3059 0.07407 -0.22431 -0.03542 -0.12292 -0.03542 Z " pathEditMode="relative" rAng="0" ptsTypes="fffff">
                                      <p:cBhvr>
                                        <p:cTn id="32" dur="90" fill="hold"/>
                                        <p:tgtEl>
                                          <p:spTgt spid="84043"/>
                                        </p:tgtEl>
                                        <p:attrNameLst>
                                          <p:attrName>ppt_x</p:attrName>
                                          <p:attrName>ppt_y</p:attrName>
                                        </p:attrNameLst>
                                      </p:cBhvr>
                                      <p:rCtr x="0" y="24444"/>
                                    </p:animMotion>
                                  </p:childTnLst>
                                </p:cTn>
                              </p:par>
                              <p:par>
                                <p:cTn id="33" presetID="1" presetClass="path" presetSubtype="0" repeatCount="indefinite" fill="hold" grpId="0" nodeType="withEffect">
                                  <p:stCondLst>
                                    <p:cond delay="0"/>
                                  </p:stCondLst>
                                  <p:childTnLst>
                                    <p:animMotion origin="layout" path="M -0.18125 -0.24653 C -0.08021 -0.24653 0.00208 -0.13704 0.00208 -0.00208 C 0.00208 0.13241 -0.08021 0.24236 -0.18125 0.24236 C -0.28247 0.24236 -0.36458 0.13241 -0.36458 -0.00208 C -0.36458 -0.13704 -0.28247 -0.24653 -0.18125 -0.24653 Z " pathEditMode="relative" rAng="0" ptsTypes="fffff">
                                      <p:cBhvr>
                                        <p:cTn id="34" dur="90" fill="hold"/>
                                        <p:tgtEl>
                                          <p:spTgt spid="84044"/>
                                        </p:tgtEl>
                                        <p:attrNameLst>
                                          <p:attrName>ppt_x</p:attrName>
                                          <p:attrName>ppt_y</p:attrName>
                                        </p:attrNameLst>
                                      </p:cBhvr>
                                      <p:rCtr x="0" y="24444"/>
                                    </p:animMotion>
                                  </p:childTnLst>
                                </p:cTn>
                              </p:par>
                              <p:par>
                                <p:cTn id="35" presetID="1" presetClass="path" presetSubtype="0" repeatCount="indefinite" fill="hold" grpId="0" nodeType="withEffect">
                                  <p:stCondLst>
                                    <p:cond delay="0"/>
                                  </p:stCondLst>
                                  <p:childTnLst>
                                    <p:animMotion origin="layout" path="M -0.12291 -0.45764 C -0.02552 -0.45764 0.05417 -0.34815 0.05417 -0.21319 C 0.05417 -0.0787 -0.02552 0.03125 -0.12291 0.03125 C -0.22066 0.03125 -0.3 -0.0787 -0.3 -0.21319 C -0.3 -0.34815 -0.22066 -0.45764 -0.12291 -0.45764 Z " pathEditMode="relative" rAng="0" ptsTypes="fffff">
                                      <p:cBhvr>
                                        <p:cTn id="36" dur="90" fill="hold"/>
                                        <p:tgtEl>
                                          <p:spTgt spid="84045"/>
                                        </p:tgtEl>
                                        <p:attrNameLst>
                                          <p:attrName>ppt_x</p:attrName>
                                          <p:attrName>ppt_y</p:attrName>
                                        </p:attrNameLst>
                                      </p:cBhvr>
                                      <p:rCtr x="0" y="24444"/>
                                    </p:animMotion>
                                  </p:childTnLst>
                                </p:cTn>
                              </p:par>
                              <p:par>
                                <p:cTn id="37" presetID="1" presetClass="path" presetSubtype="0" repeatCount="indefinite" fill="hold" grpId="0" nodeType="withEffect">
                                  <p:stCondLst>
                                    <p:cond delay="0"/>
                                  </p:stCondLst>
                                  <p:childTnLst>
                                    <p:animMotion origin="layout" path="M 0.00209 -0.25764 C 0.05938 -0.25764 0.10625 -0.20046 0.10625 -0.12986 C 0.10625 -0.05972 0.05938 -0.00208 0.00209 -0.00208 C -0.05538 -0.00208 -0.10208 -0.05972 -0.10208 -0.12986 C -0.10208 -0.20046 -0.05538 -0.25764 0.00209 -0.25764 Z " pathEditMode="relative" rAng="0" ptsTypes="fffff">
                                      <p:cBhvr>
                                        <p:cTn id="38" dur="90" fill="hold"/>
                                        <p:tgtEl>
                                          <p:spTgt spid="84042"/>
                                        </p:tgtEl>
                                        <p:attrNameLst>
                                          <p:attrName>ppt_x</p:attrName>
                                          <p:attrName>ppt_y</p:attrName>
                                        </p:attrNameLst>
                                      </p:cBhvr>
                                      <p:rCtr x="0" y="12778"/>
                                    </p:animMotion>
                                  </p:childTnLst>
                                </p:cTn>
                              </p:par>
                              <p:par>
                                <p:cTn id="39" presetID="1" presetClass="path" presetSubtype="0" repeatCount="indefinite" fill="hold" grpId="0" nodeType="withEffect">
                                  <p:stCondLst>
                                    <p:cond delay="0"/>
                                  </p:stCondLst>
                                  <p:childTnLst>
                                    <p:animMotion origin="layout" path="M 0.00208 -0.00208 C 0.0625 -0.00208 0.11198 0.05463 0.11198 0.12454 C 0.11198 0.19421 0.0625 0.25139 0.00208 0.25139 C -0.05868 0.25139 -0.10781 0.19421 -0.10781 0.12454 C -0.10781 0.05463 -0.05868 -0.00208 0.00208 -0.00208 Z " pathEditMode="relative" rAng="0" ptsTypes="fffff">
                                      <p:cBhvr>
                                        <p:cTn id="40" dur="90" fill="hold"/>
                                        <p:tgtEl>
                                          <p:spTgt spid="84041"/>
                                        </p:tgtEl>
                                        <p:attrNameLst>
                                          <p:attrName>ppt_x</p:attrName>
                                          <p:attrName>ppt_y</p:attrName>
                                        </p:attrNameLst>
                                      </p:cBhvr>
                                      <p:rCtr x="0" y="12662"/>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84053"/>
                                        </p:tgtEl>
                                        <p:attrNameLst>
                                          <p:attrName>style.visibility</p:attrName>
                                        </p:attrNameLst>
                                      </p:cBhvr>
                                      <p:to>
                                        <p:strVal val="visible"/>
                                      </p:to>
                                    </p:set>
                                    <p:animEffect transition="in" filter="box(in)">
                                      <p:cBhvr>
                                        <p:cTn id="45" dur="500"/>
                                        <p:tgtEl>
                                          <p:spTgt spid="84053"/>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84067"/>
                                        </p:tgtEl>
                                        <p:attrNameLst>
                                          <p:attrName>style.visibility</p:attrName>
                                        </p:attrNameLst>
                                      </p:cBhvr>
                                      <p:to>
                                        <p:strVal val="visible"/>
                                      </p:to>
                                    </p:set>
                                    <p:animEffect transition="in" filter="dissolve">
                                      <p:cBhvr>
                                        <p:cTn id="48" dur="500"/>
                                        <p:tgtEl>
                                          <p:spTgt spid="8406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xit" presetSubtype="16" fill="hold" grpId="1" nodeType="clickEffect">
                                  <p:stCondLst>
                                    <p:cond delay="0"/>
                                  </p:stCondLst>
                                  <p:childTnLst>
                                    <p:animEffect transition="out" filter="box(in)">
                                      <p:cBhvr>
                                        <p:cTn id="52" dur="500"/>
                                        <p:tgtEl>
                                          <p:spTgt spid="84053"/>
                                        </p:tgtEl>
                                      </p:cBhvr>
                                    </p:animEffect>
                                    <p:set>
                                      <p:cBhvr>
                                        <p:cTn id="53" dur="1" fill="hold">
                                          <p:stCondLst>
                                            <p:cond delay="499"/>
                                          </p:stCondLst>
                                        </p:cTn>
                                        <p:tgtEl>
                                          <p:spTgt spid="84053"/>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12" fill="hold" grpId="1" nodeType="clickEffect">
                                  <p:stCondLst>
                                    <p:cond delay="0"/>
                                  </p:stCondLst>
                                  <p:childTnLst>
                                    <p:set>
                                      <p:cBhvr>
                                        <p:cTn id="57" dur="1" fill="hold">
                                          <p:stCondLst>
                                            <p:cond delay="0"/>
                                          </p:stCondLst>
                                        </p:cTn>
                                        <p:tgtEl>
                                          <p:spTgt spid="84052"/>
                                        </p:tgtEl>
                                        <p:attrNameLst>
                                          <p:attrName>style.visibility</p:attrName>
                                        </p:attrNameLst>
                                      </p:cBhvr>
                                      <p:to>
                                        <p:strVal val="visible"/>
                                      </p:to>
                                    </p:set>
                                    <p:anim calcmode="lin" valueType="num">
                                      <p:cBhvr additive="base">
                                        <p:cTn id="58" dur="1000" fill="hold"/>
                                        <p:tgtEl>
                                          <p:spTgt spid="84052"/>
                                        </p:tgtEl>
                                        <p:attrNameLst>
                                          <p:attrName>ppt_x</p:attrName>
                                        </p:attrNameLst>
                                      </p:cBhvr>
                                      <p:tavLst>
                                        <p:tav tm="0">
                                          <p:val>
                                            <p:strVal val="0-#ppt_w/2"/>
                                          </p:val>
                                        </p:tav>
                                        <p:tav tm="100000">
                                          <p:val>
                                            <p:strVal val="#ppt_x"/>
                                          </p:val>
                                        </p:tav>
                                      </p:tavLst>
                                    </p:anim>
                                    <p:anim calcmode="lin" valueType="num">
                                      <p:cBhvr additive="base">
                                        <p:cTn id="59" dur="1000" fill="hold"/>
                                        <p:tgtEl>
                                          <p:spTgt spid="8405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2" name="whoosh.wav"/>
                                        </p:tgtEl>
                                      </p:cMediaNode>
                                    </p:audio>
                                  </p:subTnLst>
                                </p:cTn>
                              </p:par>
                            </p:childTnLst>
                          </p:cTn>
                        </p:par>
                        <p:par>
                          <p:cTn id="60" fill="hold" nodeType="afterGroup">
                            <p:stCondLst>
                              <p:cond delay="1000"/>
                            </p:stCondLst>
                            <p:childTnLst>
                              <p:par>
                                <p:cTn id="61" presetID="4" presetClass="exit" presetSubtype="16" fill="hold" grpId="1" nodeType="afterEffect">
                                  <p:stCondLst>
                                    <p:cond delay="0"/>
                                  </p:stCondLst>
                                  <p:childTnLst>
                                    <p:animEffect transition="out" filter="box(in)">
                                      <p:cBhvr>
                                        <p:cTn id="62" dur="500"/>
                                        <p:tgtEl>
                                          <p:spTgt spid="84067"/>
                                        </p:tgtEl>
                                      </p:cBhvr>
                                    </p:animEffect>
                                    <p:set>
                                      <p:cBhvr>
                                        <p:cTn id="63" dur="1" fill="hold">
                                          <p:stCondLst>
                                            <p:cond delay="499"/>
                                          </p:stCondLst>
                                        </p:cTn>
                                        <p:tgtEl>
                                          <p:spTgt spid="84067"/>
                                        </p:tgtEl>
                                        <p:attrNameLst>
                                          <p:attrName>style.visibility</p:attrName>
                                        </p:attrNameLst>
                                      </p:cBhvr>
                                      <p:to>
                                        <p:strVal val="hidden"/>
                                      </p:to>
                                    </p:set>
                                  </p:childTnLst>
                                </p:cTn>
                              </p:par>
                            </p:childTnLst>
                          </p:cTn>
                        </p:par>
                        <p:par>
                          <p:cTn id="64" fill="hold" nodeType="afterGroup">
                            <p:stCondLst>
                              <p:cond delay="1500"/>
                            </p:stCondLst>
                            <p:childTnLst>
                              <p:par>
                                <p:cTn id="65" presetID="1" presetClass="path" presetSubtype="0" repeatCount="indefinite" fill="hold" grpId="0" nodeType="afterEffect">
                                  <p:stCondLst>
                                    <p:cond delay="0"/>
                                  </p:stCondLst>
                                  <p:childTnLst>
                                    <p:animMotion origin="layout" path="M 0.18541 -0.35745 C 0.29323 -0.35745 0.38125 -0.24323 0.38125 -0.10173 C 0.38125 0.03885 0.29323 0.15422 0.18541 0.15422 C 0.07708 0.15422 -0.01042 0.03885 -0.01042 -0.10173 C -0.01042 -0.24323 0.07708 -0.35745 0.18541 -0.35745 Z " pathEditMode="relative" rAng="0" ptsTypes="fffff">
                                      <p:cBhvr>
                                        <p:cTn id="66" dur="90" fill="hold"/>
                                        <p:tgtEl>
                                          <p:spTgt spid="84052"/>
                                        </p:tgtEl>
                                        <p:attrNameLst>
                                          <p:attrName>ppt_x</p:attrName>
                                          <p:attrName>ppt_y</p:attrName>
                                        </p:attrNameLst>
                                      </p:cBhvr>
                                      <p:rCtr x="0" y="25572"/>
                                    </p:animMotion>
                                  </p:childTnLst>
                                </p:cTn>
                              </p:par>
                            </p:childTnLst>
                          </p:cTn>
                        </p:par>
                        <p:par>
                          <p:cTn id="67" fill="hold" nodeType="afterGroup">
                            <p:stCondLst>
                              <p:cond delay="1590"/>
                            </p:stCondLst>
                            <p:childTnLst>
                              <p:par>
                                <p:cTn id="68" presetID="9" presetClass="entr" presetSubtype="0" fill="hold" grpId="0" nodeType="afterEffect">
                                  <p:stCondLst>
                                    <p:cond delay="0"/>
                                  </p:stCondLst>
                                  <p:childTnLst>
                                    <p:set>
                                      <p:cBhvr>
                                        <p:cTn id="69" dur="1" fill="hold">
                                          <p:stCondLst>
                                            <p:cond delay="0"/>
                                          </p:stCondLst>
                                        </p:cTn>
                                        <p:tgtEl>
                                          <p:spTgt spid="84065"/>
                                        </p:tgtEl>
                                        <p:attrNameLst>
                                          <p:attrName>style.visibility</p:attrName>
                                        </p:attrNameLst>
                                      </p:cBhvr>
                                      <p:to>
                                        <p:strVal val="visible"/>
                                      </p:to>
                                    </p:set>
                                    <p:animEffect transition="in" filter="dissolve">
                                      <p:cBhvr>
                                        <p:cTn id="70" dur="500"/>
                                        <p:tgtEl>
                                          <p:spTgt spid="84065"/>
                                        </p:tgtEl>
                                      </p:cBhvr>
                                    </p:animEffect>
                                  </p:childTnLst>
                                </p:cTn>
                              </p:par>
                            </p:childTnLst>
                          </p:cTn>
                        </p:par>
                        <p:par>
                          <p:cTn id="71" fill="hold" nodeType="afterGroup">
                            <p:stCondLst>
                              <p:cond delay="2090"/>
                            </p:stCondLst>
                            <p:childTnLst>
                              <p:par>
                                <p:cTn id="72" presetID="4" presetClass="entr" presetSubtype="16" fill="hold" grpId="0" nodeType="afterEffect">
                                  <p:stCondLst>
                                    <p:cond delay="0"/>
                                  </p:stCondLst>
                                  <p:childTnLst>
                                    <p:set>
                                      <p:cBhvr>
                                        <p:cTn id="73" dur="1" fill="hold">
                                          <p:stCondLst>
                                            <p:cond delay="0"/>
                                          </p:stCondLst>
                                        </p:cTn>
                                        <p:tgtEl>
                                          <p:spTgt spid="84054"/>
                                        </p:tgtEl>
                                        <p:attrNameLst>
                                          <p:attrName>style.visibility</p:attrName>
                                        </p:attrNameLst>
                                      </p:cBhvr>
                                      <p:to>
                                        <p:strVal val="visible"/>
                                      </p:to>
                                    </p:set>
                                    <p:animEffect transition="in" filter="box(in)">
                                      <p:cBhvr>
                                        <p:cTn id="74" dur="500"/>
                                        <p:tgtEl>
                                          <p:spTgt spid="84054"/>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84068"/>
                                        </p:tgtEl>
                                        <p:attrNameLst>
                                          <p:attrName>style.visibility</p:attrName>
                                        </p:attrNameLst>
                                      </p:cBhvr>
                                      <p:to>
                                        <p:strVal val="visible"/>
                                      </p:to>
                                    </p:set>
                                    <p:animEffect transition="in" filter="dissolve">
                                      <p:cBhvr>
                                        <p:cTn id="77" dur="500"/>
                                        <p:tgtEl>
                                          <p:spTgt spid="8406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xit" presetSubtype="16" fill="hold" grpId="1" nodeType="clickEffect">
                                  <p:stCondLst>
                                    <p:cond delay="0"/>
                                  </p:stCondLst>
                                  <p:childTnLst>
                                    <p:animEffect transition="out" filter="box(in)">
                                      <p:cBhvr>
                                        <p:cTn id="81" dur="500"/>
                                        <p:tgtEl>
                                          <p:spTgt spid="84054"/>
                                        </p:tgtEl>
                                      </p:cBhvr>
                                    </p:animEffect>
                                    <p:set>
                                      <p:cBhvr>
                                        <p:cTn id="82" dur="1" fill="hold">
                                          <p:stCondLst>
                                            <p:cond delay="499"/>
                                          </p:stCondLst>
                                        </p:cTn>
                                        <p:tgtEl>
                                          <p:spTgt spid="84054"/>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xit" presetSubtype="3" fill="hold" grpId="1" nodeType="clickEffect">
                                  <p:stCondLst>
                                    <p:cond delay="0"/>
                                  </p:stCondLst>
                                  <p:childTnLst>
                                    <p:anim calcmode="lin" valueType="num">
                                      <p:cBhvr additive="base">
                                        <p:cTn id="86" dur="1000"/>
                                        <p:tgtEl>
                                          <p:spTgt spid="84043"/>
                                        </p:tgtEl>
                                        <p:attrNameLst>
                                          <p:attrName>ppt_x</p:attrName>
                                        </p:attrNameLst>
                                      </p:cBhvr>
                                      <p:tavLst>
                                        <p:tav tm="0">
                                          <p:val>
                                            <p:strVal val="ppt_x"/>
                                          </p:val>
                                        </p:tav>
                                        <p:tav tm="100000">
                                          <p:val>
                                            <p:strVal val="1+ppt_w/2"/>
                                          </p:val>
                                        </p:tav>
                                      </p:tavLst>
                                    </p:anim>
                                    <p:anim calcmode="lin" valueType="num">
                                      <p:cBhvr additive="base">
                                        <p:cTn id="87" dur="1000"/>
                                        <p:tgtEl>
                                          <p:spTgt spid="84043"/>
                                        </p:tgtEl>
                                        <p:attrNameLst>
                                          <p:attrName>ppt_y</p:attrName>
                                        </p:attrNameLst>
                                      </p:cBhvr>
                                      <p:tavLst>
                                        <p:tav tm="0">
                                          <p:val>
                                            <p:strVal val="ppt_y"/>
                                          </p:val>
                                        </p:tav>
                                        <p:tav tm="100000">
                                          <p:val>
                                            <p:strVal val="0-ppt_h/2"/>
                                          </p:val>
                                        </p:tav>
                                      </p:tavLst>
                                    </p:anim>
                                    <p:set>
                                      <p:cBhvr>
                                        <p:cTn id="88" dur="1" fill="hold">
                                          <p:stCondLst>
                                            <p:cond delay="999"/>
                                          </p:stCondLst>
                                        </p:cTn>
                                        <p:tgtEl>
                                          <p:spTgt spid="84043"/>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2" name="whoosh.wav"/>
                                        </p:tgtEl>
                                      </p:cMediaNode>
                                    </p:audio>
                                  </p:subTnLst>
                                </p:cTn>
                              </p:par>
                              <p:par>
                                <p:cTn id="89" presetID="2" presetClass="exit" presetSubtype="3" fill="hold" grpId="1" nodeType="withEffect">
                                  <p:stCondLst>
                                    <p:cond delay="1000"/>
                                  </p:stCondLst>
                                  <p:childTnLst>
                                    <p:anim calcmode="lin" valueType="num">
                                      <p:cBhvr additive="base">
                                        <p:cTn id="90" dur="1000"/>
                                        <p:tgtEl>
                                          <p:spTgt spid="84046"/>
                                        </p:tgtEl>
                                        <p:attrNameLst>
                                          <p:attrName>ppt_x</p:attrName>
                                        </p:attrNameLst>
                                      </p:cBhvr>
                                      <p:tavLst>
                                        <p:tav tm="0">
                                          <p:val>
                                            <p:strVal val="ppt_x"/>
                                          </p:val>
                                        </p:tav>
                                        <p:tav tm="100000">
                                          <p:val>
                                            <p:strVal val="1+ppt_w/2"/>
                                          </p:val>
                                        </p:tav>
                                      </p:tavLst>
                                    </p:anim>
                                    <p:anim calcmode="lin" valueType="num">
                                      <p:cBhvr additive="base">
                                        <p:cTn id="91" dur="1000"/>
                                        <p:tgtEl>
                                          <p:spTgt spid="84046"/>
                                        </p:tgtEl>
                                        <p:attrNameLst>
                                          <p:attrName>ppt_y</p:attrName>
                                        </p:attrNameLst>
                                      </p:cBhvr>
                                      <p:tavLst>
                                        <p:tav tm="0">
                                          <p:val>
                                            <p:strVal val="ppt_y"/>
                                          </p:val>
                                        </p:tav>
                                        <p:tav tm="100000">
                                          <p:val>
                                            <p:strVal val="0-ppt_h/2"/>
                                          </p:val>
                                        </p:tav>
                                      </p:tavLst>
                                    </p:anim>
                                    <p:set>
                                      <p:cBhvr>
                                        <p:cTn id="92" dur="1" fill="hold">
                                          <p:stCondLst>
                                            <p:cond delay="999"/>
                                          </p:stCondLst>
                                        </p:cTn>
                                        <p:tgtEl>
                                          <p:spTgt spid="84046"/>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2" name="whoosh.wav"/>
                                        </p:tgtEl>
                                      </p:cMediaNode>
                                    </p:audio>
                                  </p:subTnLst>
                                </p:cTn>
                              </p:par>
                              <p:par>
                                <p:cTn id="93" presetID="2" presetClass="exit" presetSubtype="3" fill="hold" grpId="1" nodeType="withEffect">
                                  <p:stCondLst>
                                    <p:cond delay="2000"/>
                                  </p:stCondLst>
                                  <p:childTnLst>
                                    <p:anim calcmode="lin" valueType="num">
                                      <p:cBhvr additive="base">
                                        <p:cTn id="94" dur="1000"/>
                                        <p:tgtEl>
                                          <p:spTgt spid="84048"/>
                                        </p:tgtEl>
                                        <p:attrNameLst>
                                          <p:attrName>ppt_x</p:attrName>
                                        </p:attrNameLst>
                                      </p:cBhvr>
                                      <p:tavLst>
                                        <p:tav tm="0">
                                          <p:val>
                                            <p:strVal val="ppt_x"/>
                                          </p:val>
                                        </p:tav>
                                        <p:tav tm="100000">
                                          <p:val>
                                            <p:strVal val="1+ppt_w/2"/>
                                          </p:val>
                                        </p:tav>
                                      </p:tavLst>
                                    </p:anim>
                                    <p:anim calcmode="lin" valueType="num">
                                      <p:cBhvr additive="base">
                                        <p:cTn id="95" dur="1000"/>
                                        <p:tgtEl>
                                          <p:spTgt spid="84048"/>
                                        </p:tgtEl>
                                        <p:attrNameLst>
                                          <p:attrName>ppt_y</p:attrName>
                                        </p:attrNameLst>
                                      </p:cBhvr>
                                      <p:tavLst>
                                        <p:tav tm="0">
                                          <p:val>
                                            <p:strVal val="ppt_y"/>
                                          </p:val>
                                        </p:tav>
                                        <p:tav tm="100000">
                                          <p:val>
                                            <p:strVal val="0-ppt_h/2"/>
                                          </p:val>
                                        </p:tav>
                                      </p:tavLst>
                                    </p:anim>
                                    <p:set>
                                      <p:cBhvr>
                                        <p:cTn id="96" dur="1" fill="hold">
                                          <p:stCondLst>
                                            <p:cond delay="999"/>
                                          </p:stCondLst>
                                        </p:cTn>
                                        <p:tgtEl>
                                          <p:spTgt spid="84048"/>
                                        </p:tgtEl>
                                        <p:attrNameLst>
                                          <p:attrName>style.visibility</p:attrName>
                                        </p:attrNameLst>
                                      </p:cBhvr>
                                      <p:to>
                                        <p:strVal val="hidden"/>
                                      </p:to>
                                    </p:set>
                                  </p:childTnLst>
                                  <p:subTnLst>
                                    <p:audio>
                                      <p:cMediaNode>
                                        <p:cTn display="0" masterRel="sameClick">
                                          <p:stCondLst>
                                            <p:cond evt="begin" delay="0">
                                              <p:tn val="93"/>
                                            </p:cond>
                                          </p:stCondLst>
                                          <p:endCondLst>
                                            <p:cond evt="onStopAudio" delay="0">
                                              <p:tgtEl>
                                                <p:sldTgt/>
                                              </p:tgtEl>
                                            </p:cond>
                                          </p:endCondLst>
                                        </p:cTn>
                                        <p:tgtEl>
                                          <p:sndTgt r:embed="rId2" name="whoosh.wav"/>
                                        </p:tgtEl>
                                      </p:cMediaNode>
                                    </p:audio>
                                  </p:subTnLst>
                                </p:cTn>
                              </p:par>
                            </p:childTnLst>
                          </p:cTn>
                        </p:par>
                        <p:par>
                          <p:cTn id="97" fill="hold" nodeType="afterGroup">
                            <p:stCondLst>
                              <p:cond delay="3000"/>
                            </p:stCondLst>
                            <p:childTnLst>
                              <p:par>
                                <p:cTn id="98" presetID="9" presetClass="entr" presetSubtype="0" fill="hold" grpId="0" nodeType="afterEffect">
                                  <p:stCondLst>
                                    <p:cond delay="0"/>
                                  </p:stCondLst>
                                  <p:childTnLst>
                                    <p:set>
                                      <p:cBhvr>
                                        <p:cTn id="99" dur="1" fill="hold">
                                          <p:stCondLst>
                                            <p:cond delay="0"/>
                                          </p:stCondLst>
                                        </p:cTn>
                                        <p:tgtEl>
                                          <p:spTgt spid="84066"/>
                                        </p:tgtEl>
                                        <p:attrNameLst>
                                          <p:attrName>style.visibility</p:attrName>
                                        </p:attrNameLst>
                                      </p:cBhvr>
                                      <p:to>
                                        <p:strVal val="visible"/>
                                      </p:to>
                                    </p:set>
                                    <p:animEffect transition="in" filter="dissolve">
                                      <p:cBhvr>
                                        <p:cTn id="100" dur="500"/>
                                        <p:tgtEl>
                                          <p:spTgt spid="84066"/>
                                        </p:tgtEl>
                                      </p:cBhvr>
                                    </p:animEffect>
                                  </p:childTnLst>
                                </p:cTn>
                              </p:par>
                              <p:par>
                                <p:cTn id="101" presetID="4" presetClass="exit" presetSubtype="16" fill="hold" grpId="1" nodeType="withEffect">
                                  <p:stCondLst>
                                    <p:cond delay="0"/>
                                  </p:stCondLst>
                                  <p:childTnLst>
                                    <p:animEffect transition="out" filter="box(in)">
                                      <p:cBhvr>
                                        <p:cTn id="102" dur="500"/>
                                        <p:tgtEl>
                                          <p:spTgt spid="84068"/>
                                        </p:tgtEl>
                                      </p:cBhvr>
                                    </p:animEffect>
                                    <p:set>
                                      <p:cBhvr>
                                        <p:cTn id="103" dur="1" fill="hold">
                                          <p:stCondLst>
                                            <p:cond delay="499"/>
                                          </p:stCondLst>
                                        </p:cTn>
                                        <p:tgtEl>
                                          <p:spTgt spid="84068"/>
                                        </p:tgtEl>
                                        <p:attrNameLst>
                                          <p:attrName>style.visibility</p:attrName>
                                        </p:attrNameLst>
                                      </p:cBhvr>
                                      <p:to>
                                        <p:strVal val="hidden"/>
                                      </p:to>
                                    </p:set>
                                  </p:childTnLst>
                                </p:cTn>
                              </p:par>
                            </p:childTnLst>
                          </p:cTn>
                        </p:par>
                        <p:par>
                          <p:cTn id="104" fill="hold" nodeType="afterGroup">
                            <p:stCondLst>
                              <p:cond delay="3500"/>
                            </p:stCondLst>
                            <p:childTnLst>
                              <p:par>
                                <p:cTn id="105" presetID="9" presetClass="entr" presetSubtype="0" fill="hold" grpId="0" nodeType="afterEffect">
                                  <p:stCondLst>
                                    <p:cond delay="0"/>
                                  </p:stCondLst>
                                  <p:childTnLst>
                                    <p:set>
                                      <p:cBhvr>
                                        <p:cTn id="106" dur="1" fill="hold">
                                          <p:stCondLst>
                                            <p:cond delay="0"/>
                                          </p:stCondLst>
                                        </p:cTn>
                                        <p:tgtEl>
                                          <p:spTgt spid="84070"/>
                                        </p:tgtEl>
                                        <p:attrNameLst>
                                          <p:attrName>style.visibility</p:attrName>
                                        </p:attrNameLst>
                                      </p:cBhvr>
                                      <p:to>
                                        <p:strVal val="visible"/>
                                      </p:to>
                                    </p:set>
                                    <p:animEffect transition="in" filter="dissolve">
                                      <p:cBhvr>
                                        <p:cTn id="107" dur="500"/>
                                        <p:tgtEl>
                                          <p:spTgt spid="84070"/>
                                        </p:tgtEl>
                                      </p:cBhvr>
                                    </p:animEffect>
                                  </p:childTnLst>
                                </p:cTn>
                              </p:par>
                            </p:childTnLst>
                          </p:cTn>
                        </p:par>
                        <p:par>
                          <p:cTn id="108" fill="hold" nodeType="afterGroup">
                            <p:stCondLst>
                              <p:cond delay="4000"/>
                            </p:stCondLst>
                            <p:childTnLst>
                              <p:par>
                                <p:cTn id="109" presetID="4" presetClass="entr" presetSubtype="16" fill="hold" grpId="0" nodeType="afterEffect">
                                  <p:stCondLst>
                                    <p:cond delay="0"/>
                                  </p:stCondLst>
                                  <p:childTnLst>
                                    <p:set>
                                      <p:cBhvr>
                                        <p:cTn id="110" dur="1" fill="hold">
                                          <p:stCondLst>
                                            <p:cond delay="0"/>
                                          </p:stCondLst>
                                        </p:cTn>
                                        <p:tgtEl>
                                          <p:spTgt spid="84069"/>
                                        </p:tgtEl>
                                        <p:attrNameLst>
                                          <p:attrName>style.visibility</p:attrName>
                                        </p:attrNameLst>
                                      </p:cBhvr>
                                      <p:to>
                                        <p:strVal val="visible"/>
                                      </p:to>
                                    </p:set>
                                    <p:animEffect transition="in" filter="box(in)">
                                      <p:cBhvr>
                                        <p:cTn id="111" dur="500"/>
                                        <p:tgtEl>
                                          <p:spTgt spid="84069"/>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xit" presetSubtype="16" fill="hold" grpId="1" nodeType="clickEffect">
                                  <p:stCondLst>
                                    <p:cond delay="0"/>
                                  </p:stCondLst>
                                  <p:childTnLst>
                                    <p:animEffect transition="out" filter="box(in)">
                                      <p:cBhvr>
                                        <p:cTn id="115" dur="500"/>
                                        <p:tgtEl>
                                          <p:spTgt spid="84069"/>
                                        </p:tgtEl>
                                      </p:cBhvr>
                                    </p:animEffect>
                                    <p:set>
                                      <p:cBhvr>
                                        <p:cTn id="116" dur="1" fill="hold">
                                          <p:stCondLst>
                                            <p:cond delay="499"/>
                                          </p:stCondLst>
                                        </p:cTn>
                                        <p:tgtEl>
                                          <p:spTgt spid="840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70" grpId="0" animBg="1"/>
      <p:bldP spid="84041" grpId="0" animBg="1"/>
      <p:bldP spid="84042" grpId="0" animBg="1"/>
      <p:bldP spid="84043" grpId="0" animBg="1"/>
      <p:bldP spid="84043" grpId="1" animBg="1"/>
      <p:bldP spid="84044" grpId="0" animBg="1"/>
      <p:bldP spid="84045" grpId="0" animBg="1"/>
      <p:bldP spid="84046" grpId="0" animBg="1"/>
      <p:bldP spid="84046" grpId="1" animBg="1"/>
      <p:bldP spid="84047" grpId="0" animBg="1"/>
      <p:bldP spid="84048" grpId="0" animBg="1"/>
      <p:bldP spid="84048" grpId="1" animBg="1"/>
      <p:bldP spid="84052" grpId="0" animBg="1"/>
      <p:bldP spid="84052" grpId="1" animBg="1"/>
      <p:bldP spid="84054" grpId="0" animBg="1"/>
      <p:bldP spid="84054" grpId="1" animBg="1"/>
      <p:bldP spid="84065" grpId="0" animBg="1"/>
      <p:bldP spid="84066" grpId="0" animBg="1"/>
      <p:bldP spid="84068" grpId="0" animBg="1"/>
      <p:bldP spid="84068" grpId="1" animBg="1"/>
      <p:bldP spid="84069" grpId="0" animBg="1"/>
      <p:bldP spid="84069" grpId="1" animBg="1"/>
      <p:bldP spid="84053" grpId="0" animBg="1"/>
      <p:bldP spid="84053" grpId="1" animBg="1"/>
      <p:bldP spid="84067" grpId="0" animBg="1"/>
      <p:bldP spid="84067"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a:latin typeface="Comic Sans MS" panose="030F0702030302020204" pitchFamily="66" charset="0"/>
              </a:rPr>
              <a:t>Building Ions</a:t>
            </a:r>
          </a:p>
        </p:txBody>
      </p:sp>
      <p:sp>
        <p:nvSpPr>
          <p:cNvPr id="99331" name="Rectangle 3"/>
          <p:cNvSpPr>
            <a:spLocks noGrp="1" noChangeArrowheads="1"/>
          </p:cNvSpPr>
          <p:nvPr>
            <p:ph type="body" sz="half" idx="1"/>
          </p:nvPr>
        </p:nvSpPr>
        <p:spPr>
          <a:xfrm>
            <a:off x="1066800" y="1676400"/>
            <a:ext cx="7196138" cy="1066800"/>
          </a:xfrm>
        </p:spPr>
        <p:txBody>
          <a:bodyPr>
            <a:normAutofit fontScale="92500" lnSpcReduction="10000"/>
          </a:bodyPr>
          <a:lstStyle/>
          <a:p>
            <a:pPr algn="ctr">
              <a:buFontTx/>
              <a:buNone/>
            </a:pPr>
            <a:r>
              <a:rPr lang="en-US" altLang="en-US" sz="2400">
                <a:latin typeface="Comic Sans MS" panose="030F0702030302020204" pitchFamily="66" charset="0"/>
              </a:rPr>
              <a:t>	Using the whiteboard and the proton, neutron, and electron pieces, build the following ions, and determine their atomic and mass numbers.</a:t>
            </a:r>
            <a:endParaRPr lang="en-US" altLang="en-US" sz="2400"/>
          </a:p>
        </p:txBody>
      </p:sp>
      <p:graphicFrame>
        <p:nvGraphicFramePr>
          <p:cNvPr id="99375" name="Group 47"/>
          <p:cNvGraphicFramePr>
            <a:graphicFrameLocks noGrp="1"/>
          </p:cNvGraphicFramePr>
          <p:nvPr>
            <p:ph sz="half" idx="2"/>
          </p:nvPr>
        </p:nvGraphicFramePr>
        <p:xfrm>
          <a:off x="1066800" y="2895600"/>
          <a:ext cx="7696200" cy="2895600"/>
        </p:xfrm>
        <a:graphic>
          <a:graphicData uri="http://schemas.openxmlformats.org/drawingml/2006/table">
            <a:tbl>
              <a:tblPr/>
              <a:tblGrid>
                <a:gridCol w="2514600"/>
                <a:gridCol w="1708150"/>
                <a:gridCol w="1770063"/>
                <a:gridCol w="1703387"/>
              </a:tblGrid>
              <a:tr h="4826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omic Sans MS" panose="030F0702030302020204" pitchFamily="66" charset="0"/>
                        </a:rPr>
                        <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omic Sans MS" panose="030F0702030302020204" pitchFamily="66" charset="0"/>
                        </a:rPr>
                        <a:t>Protons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omic Sans MS" panose="030F0702030302020204" pitchFamily="66" charset="0"/>
                        </a:rPr>
                        <a:t>Neutrons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omic Sans MS" panose="030F0702030302020204" pitchFamily="66" charset="0"/>
                        </a:rPr>
                        <a:t>Electrons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826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omic Sans MS" panose="030F0702030302020204" pitchFamily="66" charset="0"/>
                        </a:rPr>
                        <a:t>Carbon (C³</a:t>
                      </a:r>
                      <a:r>
                        <a:rPr kumimoji="0" lang="en-US" altLang="en-US" sz="2400" b="0" i="0" u="none" strike="noStrike" cap="none" normalizeH="0" baseline="0" smtClean="0">
                          <a:ln>
                            <a:noFill/>
                          </a:ln>
                          <a:solidFill>
                            <a:schemeClr val="tx1"/>
                          </a:solidFill>
                          <a:effectLst/>
                          <a:latin typeface="Comic Sans MS" panose="030F0702030302020204" pitchFamily="66" charset="0"/>
                          <a:cs typeface="Arial" panose="020B0604020202020204"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omic Sans MS" panose="030F0702030302020204" pitchFamily="66"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omic Sans MS" panose="030F0702030302020204" pitchFamily="66"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omic Sans MS" panose="030F0702030302020204" pitchFamily="66"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omic Sans MS" panose="030F0702030302020204" pitchFamily="66" charset="0"/>
                        </a:rPr>
                        <a:t>Hydrogen (H</a:t>
                      </a:r>
                      <a:r>
                        <a:rPr kumimoji="0" lang="en-US" altLang="en-US" sz="2400" b="0" i="0" u="none" strike="noStrike" cap="none" normalizeH="0" baseline="0" smtClean="0">
                          <a:ln>
                            <a:noFill/>
                          </a:ln>
                          <a:solidFill>
                            <a:schemeClr val="tx1"/>
                          </a:solidFill>
                          <a:effectLst/>
                          <a:latin typeface="Comic Sans MS" panose="030F0702030302020204" pitchFamily="66" charset="0"/>
                          <a:cs typeface="Arial" panose="020B0604020202020204" pitchFamily="34" charset="0"/>
                        </a:rPr>
                        <a:t>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omic Sans MS" panose="030F0702030302020204" pitchFamily="66"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omic Sans MS" panose="030F0702030302020204" pitchFamily="66"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omic Sans MS" panose="030F0702030302020204" pitchFamily="66"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omic Sans MS" panose="030F0702030302020204" pitchFamily="66" charset="0"/>
                        </a:rPr>
                        <a:t>Oxygen (O</a:t>
                      </a:r>
                      <a:r>
                        <a:rPr kumimoji="0" lang="en-US" altLang="en-US" sz="2400" b="0" i="0" u="none" strike="noStrike" cap="none" normalizeH="0" baseline="0" smtClean="0">
                          <a:ln>
                            <a:noFill/>
                          </a:ln>
                          <a:solidFill>
                            <a:schemeClr val="tx1"/>
                          </a:solidFill>
                          <a:effectLst/>
                          <a:latin typeface="Comic Sans MS" panose="030F0702030302020204" pitchFamily="66" charset="0"/>
                          <a:cs typeface="Arial" panose="020B0604020202020204" pitchFamily="34" charset="0"/>
                        </a:rPr>
                        <a:t>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omic Sans MS" panose="030F0702030302020204" pitchFamily="66"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omic Sans MS" panose="030F0702030302020204" pitchFamily="66"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omic Sans MS" panose="030F0702030302020204" pitchFamily="66"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omic Sans MS" panose="030F0702030302020204" pitchFamily="66" charset="0"/>
                        </a:rPr>
                        <a:t>Lithium (Li³+)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omic Sans MS" panose="030F0702030302020204" pitchFamily="66"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omic Sans MS" panose="030F0702030302020204" pitchFamily="66"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omic Sans MS" panose="030F0702030302020204" pitchFamily="66"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omic Sans MS" panose="030F0702030302020204" pitchFamily="66" charset="0"/>
                        </a:rPr>
                        <a:t>Sodium (Na</a:t>
                      </a:r>
                      <a:r>
                        <a:rPr kumimoji="0" lang="en-US" altLang="en-US" sz="2400" b="0" i="0" u="none" strike="noStrike" cap="none" normalizeH="0" baseline="0" smtClean="0">
                          <a:ln>
                            <a:noFill/>
                          </a:ln>
                          <a:solidFill>
                            <a:schemeClr val="tx1"/>
                          </a:solidFill>
                          <a:effectLst/>
                          <a:latin typeface="Comic Sans MS" panose="030F0702030302020204" pitchFamily="66" charset="0"/>
                          <a:cs typeface="Arial" panose="020B0604020202020204" pitchFamily="34" charset="0"/>
                        </a:rPr>
                        <a:t>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omic Sans MS" panose="030F0702030302020204" pitchFamily="66"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omic Sans MS" panose="030F0702030302020204" pitchFamily="66"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omic Sans MS" panose="030F0702030302020204" pitchFamily="66"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9376" name="Picture 48" descr="j029698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3744330">
            <a:off x="7239000" y="152400"/>
            <a:ext cx="11239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77" name="Picture 49" descr="AG00266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381000"/>
            <a:ext cx="220663" cy="1143000"/>
          </a:xfrm>
          <a:prstGeom prst="rect">
            <a:avLst/>
          </a:prstGeom>
          <a:noFill/>
          <a:extLst>
            <a:ext uri="{909E8E84-426E-40DD-AFC4-6F175D3DCCD1}">
              <a14:hiddenFill xmlns:a14="http://schemas.microsoft.com/office/drawing/2010/main">
                <a:solidFill>
                  <a:srgbClr val="FFFFFF"/>
                </a:solidFill>
              </a14:hiddenFill>
            </a:ext>
          </a:extLst>
        </p:spPr>
      </p:pic>
      <p:sp>
        <p:nvSpPr>
          <p:cNvPr id="99378" name="Text Box 50"/>
          <p:cNvSpPr txBox="1">
            <a:spLocks noChangeArrowheads="1"/>
          </p:cNvSpPr>
          <p:nvPr/>
        </p:nvSpPr>
        <p:spPr bwMode="auto">
          <a:xfrm>
            <a:off x="2370138" y="5891213"/>
            <a:ext cx="5195887" cy="619125"/>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latin typeface="Comic Sans MS" panose="030F0702030302020204" pitchFamily="66" charset="0"/>
              </a:rPr>
              <a:t>Be aware that the atomic and mass numbers are not </a:t>
            </a:r>
          </a:p>
          <a:p>
            <a:pPr algn="ctr"/>
            <a:r>
              <a:rPr lang="en-US" altLang="en-US" sz="1600">
                <a:latin typeface="Comic Sans MS" panose="030F0702030302020204" pitchFamily="66" charset="0"/>
              </a:rPr>
              <a:t>impacted by the loss or gain of electrons.</a:t>
            </a:r>
          </a:p>
        </p:txBody>
      </p:sp>
    </p:spTree>
    <p:extLst>
      <p:ext uri="{BB962C8B-B14F-4D97-AF65-F5344CB8AC3E}">
        <p14:creationId xmlns:p14="http://schemas.microsoft.com/office/powerpoint/2010/main" val="3304189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a:t>
            </a:r>
            <a:r>
              <a:rPr lang="en-US" baseline="30000" dirty="0" smtClean="0"/>
              <a:t>st</a:t>
            </a:r>
            <a:r>
              <a:rPr lang="en-US" dirty="0" smtClean="0"/>
              <a:t> verse</a:t>
            </a:r>
          </a:p>
          <a:p>
            <a:r>
              <a:rPr lang="en-US" dirty="0"/>
              <a:t> </a:t>
            </a:r>
            <a:r>
              <a:rPr lang="en-US" dirty="0" smtClean="0"/>
              <a:t>         They’re tiny and they’re teeny,</a:t>
            </a:r>
          </a:p>
          <a:p>
            <a:r>
              <a:rPr lang="en-US" dirty="0"/>
              <a:t> </a:t>
            </a:r>
            <a:r>
              <a:rPr lang="en-US" dirty="0" smtClean="0"/>
              <a:t>          much smaller than a beany,</a:t>
            </a:r>
          </a:p>
          <a:p>
            <a:r>
              <a:rPr lang="en-US" dirty="0"/>
              <a:t> </a:t>
            </a:r>
            <a:r>
              <a:rPr lang="en-US" dirty="0" smtClean="0"/>
              <a:t>          They never can be </a:t>
            </a:r>
            <a:r>
              <a:rPr lang="en-US" dirty="0" err="1" smtClean="0"/>
              <a:t>seeny</a:t>
            </a:r>
            <a:r>
              <a:rPr lang="en-US" dirty="0" smtClean="0"/>
              <a:t>,</a:t>
            </a:r>
          </a:p>
          <a:p>
            <a:r>
              <a:rPr lang="en-US" dirty="0"/>
              <a:t> </a:t>
            </a:r>
            <a:r>
              <a:rPr lang="en-US" dirty="0" smtClean="0"/>
              <a:t>          The Atoms Family</a:t>
            </a:r>
          </a:p>
          <a:p>
            <a:r>
              <a:rPr lang="en-US" dirty="0" smtClean="0"/>
              <a:t>Chorus:</a:t>
            </a:r>
          </a:p>
          <a:p>
            <a:r>
              <a:rPr lang="en-US" dirty="0"/>
              <a:t> </a:t>
            </a:r>
            <a:r>
              <a:rPr lang="en-US" dirty="0" smtClean="0"/>
              <a:t>            They are so small ( snap, snap)</a:t>
            </a:r>
          </a:p>
          <a:p>
            <a:r>
              <a:rPr lang="en-US" dirty="0" smtClean="0"/>
              <a:t>             They’re round like a ball (snap, snap)</a:t>
            </a:r>
          </a:p>
          <a:p>
            <a:r>
              <a:rPr lang="en-US" dirty="0"/>
              <a:t> </a:t>
            </a:r>
            <a:r>
              <a:rPr lang="en-US" dirty="0" smtClean="0"/>
              <a:t>            </a:t>
            </a:r>
            <a:r>
              <a:rPr lang="en-US" dirty="0"/>
              <a:t>They make up the </a:t>
            </a:r>
            <a:r>
              <a:rPr lang="en-US" dirty="0" smtClean="0"/>
              <a:t>air </a:t>
            </a:r>
          </a:p>
          <a:p>
            <a:r>
              <a:rPr lang="en-US" dirty="0"/>
              <a:t> </a:t>
            </a:r>
            <a:r>
              <a:rPr lang="en-US" dirty="0" smtClean="0"/>
              <a:t>            They’re everywhere</a:t>
            </a:r>
          </a:p>
          <a:p>
            <a:r>
              <a:rPr lang="en-US" dirty="0"/>
              <a:t> </a:t>
            </a:r>
            <a:r>
              <a:rPr lang="en-US" dirty="0" smtClean="0"/>
              <a:t>            Can’t see them at all (snap, snap)</a:t>
            </a:r>
            <a:endParaRPr lang="en-US" dirty="0"/>
          </a:p>
          <a:p>
            <a:endParaRPr lang="en-US" dirty="0"/>
          </a:p>
        </p:txBody>
      </p:sp>
      <p:sp>
        <p:nvSpPr>
          <p:cNvPr id="4" name="Title 3"/>
          <p:cNvSpPr>
            <a:spLocks noGrp="1"/>
          </p:cNvSpPr>
          <p:nvPr>
            <p:ph type="title"/>
          </p:nvPr>
        </p:nvSpPr>
        <p:spPr/>
        <p:txBody>
          <a:bodyPr/>
          <a:lstStyle/>
          <a:p>
            <a:r>
              <a:rPr lang="en-US" dirty="0" smtClean="0"/>
              <a:t>The Atoms Family</a:t>
            </a:r>
            <a:endParaRPr lang="en-US" dirty="0"/>
          </a:p>
        </p:txBody>
      </p:sp>
      <p:sp>
        <p:nvSpPr>
          <p:cNvPr id="5" name="AutoShape 2" descr="data:image/jpeg;base64,/9j/4AAQSkZJRgABAQAAAQABAAD/2wCEAAkGBhQSERUUExQWFRUVFxcYGRcXGBgdGBsfGBoYHBcXFxcYHSYfFxwjGhgVHy8gIycpLCwsGB4xNTAqNSYrLCkBCQoKBQUFDQUFDSkYEhgpKSkpKSkpKSkpKSkpKSkpKSkpKSkpKSkpKSkpKSkpKSkpKSkpKSkpKSkpKSkpKSkpKf/AABEIAL8BCAMBIgACEQEDEQH/xAAcAAABBQEBAQAAAAAAAAAAAAAEAQIDBQYHAAj/xABEEAABAwIDBQUECQIFAgcBAAABAgMRACEEEjEFBkFRYRMicYGRMqGxwQcUI0JSYnLR8ILhFVOSovFDwiQzY3ODsuIW/8QAFAEBAAAAAAAAAAAAAAAAAAAAAP/EABQRAQAAAAAAAAAAAAAAAAAAAAD/2gAMAwEAAhEDEQA/AOaj2gOhPwHzqFbUkjmlHvUQB4SRRi0gFEm5keUfuB61G5hFKUkJtmSoTyyEKB9fjQOZZiY5xPM8aHZYzFSvxKIHgm3xmiIAZ7S6iEyCeZsRa2s0uF2TATnJKhEXgJPQDW/OgROGio8Q8lCZMch4095/uJUshAIkzx/SBQ+X/qKST/lNkXP5yOAoI8PhO9MkyAYP3iJ70HQXsKldABCRlHEzGg5+cU/DjMkFYlR1KgAR0HIUxoXWRpmgf0/3mgRSkp08+XmdKdenhuRpU+Gw1oiKAVLRqVOHo7sKf2dAGGqXsOlFEXqRCaAdvBjl1ohjC3Pl8KLbbpMMuVLEHUfAUDBhRSuYYER/PCiVUygGOEHETTlN1OaaRQDfVheAATqYqB3CelWKRUS8QjipNutBUvYKhHMOqLDS16ue1KvYg/mVOXyjWvZiAZRMcUkEE9AYNBn1YZZvYeVPY2edVcPSrZCZHfOUcRER4lVM+rpJJE5RAGtz0Fp+FBGhiACFZRP3hM+A1opDCJknMeunkKe13fE68/CaX6zQKrJoSPCq7F4PJKmVgSDLciDzyjgasA6DypjoSqxSk+QoIkY5D7awLKyqBSdQYrKCtK5sZCpKZSrgQTWcdZKVKSdQYoCsF7QPIp+NJTcJrXqC5aZIbNtE92dbd6/K9SjD/aIBuM5HSFNBWnjRaUjvE+yb+65qBlzKWwo3T2il+SQlPqCmPGgZjEhDRH3UvJB8CtKo/wB1O2ntRLassFSzoke6otqO3ywR2ymiJBspKgCD4pynyNCY1SvrSkgkrUgJCuU3URGgCZoGYJtxasywmwhGaSExqQkWPKTVmliJMlSlaqPw6DpUZYUBlAGVMBKhYgc5HHnbSiMMjOgKStXeFpIIHiONBGWgLnQXPlUOCa7qTBkjMbWlRJifOmvDtlFtJJSn21cJH3U9Te9HKZCYKRoRaTpx1PKgTsq8ExShc6U/spoG5q9FSBipEtUEKG5NEIapyBT6AbHbSQ1AOqtPWgW9v3PdF4nXgKE3keStbaBBUlRB8IBv5k0BmBsDeNf7UGtwruZCTzFSUDs7GpUAgGSlAkcjMXozPQPApYpnaUsm0amw/egHxS7hA1UDp7vC0nyqRWBSYBmBACeFuY417EYJXdKCMyTqq8g+15xRJNBA8ycpywDFrWHlStp7o/njU016KCB1uxgSY059KhYaJEn+c/fI8qMApZGnKgAdaqL6tVjA4xSmNACfK3rQBjC2qDJeOUTwF6K7NSjBgAWtJ8uU0QxhUpEAfM+ZNBExhieNun71lt42cmIUIgFKSPStlPZ3PsE3P4SeJ/Kfcaz++eH77a+YKfS4+NBQMKhVJUelLQapRhIkf+aUpjjcJH7+tOZ72LURohtIPUkyB5a+VNWoZEuiYAta9ilS5HQIIjoanwC8r7ratXIcQeYgAjyigftpAytqP3Xmz771SbG+2xDj3AWHnp7gaP3vxQSyEfeWRHlcmn7HwKUMI45hm6SRe3u8qAkiCB50JiE9mkqIskaplJtpMG/Ci8wzf0j41WbXBcUhkGM3eUeif70CbNcS0nKpUqMKPEkqFwB4iivrgPBXmk0I3gglZKZKrEqJkkGQq/mPQVYtYcmgiZMme75mD51YMptNvIz76c3hhYkAkaE0rjQBkC/pIoEivU3tBSFdAqjSFVNmkIoMdtx2MQ4Rz+QqBsQoeIHuqfeBEPr8R8BSNtmR+oD3UB+wVfbufp+Yq/CjVRsXDw4eRR8FCr5DVBEmQCTfkB8BRmGw0HMYnpw8+JpUNikfdiIoJyaiUKZh8TmFPcVA68BQROOAEDUnQDWlLkapV7v3qDBN96dZzXOpg3/nICjooIgSdBHU6+lOLCgCQZPIxHlGlTpFPWYE0AiQCZEBURcXHlXnCpAk97wBn0vUz7AUO+Le8eBFVa0I/wCj3tTCnVe8AzFBLhnCcwQg2UZzd3UzY0cpwJHeSpPofeDVXg8B2cqISc0EoMwm2gJ+dOdxrc3bCTpdM+h0oDhtNqQnOkk8J15iqTb0Kw40ltYBHKZHwipMWW1jIR1GRMkR94RpVZtJ/wCzIcnPHccTosSO6vkfG4oKgCx6V6o1Lr1BsnVhJyqMJcUlQ8TCHEjqUqzetDP4crYQpJh1gkA8ZQYI8wAasCgOshKhfMlJ5gpV3iDw0JnkaDYeUg4kLiU98HmCgjN490T1oKbAuHFYhJcuACSOEDQetW+yl5A41/lLMfpVdP8AOtV26Se8vnkSB6m/uFGYtXZP9obJdAQrooaHwIoCMSoAFemW5PTiPSh8Ce0Ut7ge6j9KdT5mnbWScmQXU6coHxPgBVgjDJbbgaIT8B86CBbZACkJzEXKeYIuB10iiUuK1SJkCEkZQn9R1npFJhSSAlMgQMyuMxcDz1PlUmFbIJvKeEkkzxuaCdsmBmAB4xcetIXK8pVDuKoFXqTzimgVF2nGhX9tttkpUTI4AUByqVRIBIEwJimYJ9LqQtOht1tRyExflQY1YQrMpUKVcqJBPW0cAKc2EwI8R3TPxoFhZyyDEqUaY/j1BUQOE2ve+vnQXuz3RmSlMgzAtAvcz/Na0TdY7Av5XQTwUPQkfKtkKB1ROHhzqp2rvKGl5AnMQLySI916J2ZtDtu8BAGo+F6CwaZA0pwaEzxiJpZr2agao3HSTP8AP5avJeOoTI8QPjQ76lFSUx3LlR58kj505d8tyIM249D0oJ87n5E+Mk/IUxeKUJEZvzC3u4+NeU7UKnqCPGbSRkOckeIIPwqmb2sEKKshGa0x3pJ4nxo998m2ooXEYTPr6UEyMdn0zelSt4gJ9tJSk/eMRPIxpVX9XKl3SQQMvdMkAXBnxtRiGHCMisyWzAJOsDUdCTx6UF0kgVVbzODsDIBUogA8uJPoPfRAYQj76rfnPzqj2+8SAAsOJB1AuJ4KItwoKU16vGvUG9Ukh9A+6vMrwUhBHvBH+moNoo77n5sMv/ar/wDVHbVUUoC/wLQfIqyq/wBqjQO3ncjiR+Jp9MeST8qCl3UT7R/R8SPnRW86JQAOK06edQ7st5kPAe1lSR5SfjFE4+68ORcOOZgOYTGW/LX1oPbJQpbq3FAmCW2+QA9qTw4D1qy2h/5agoDKUm4Jkfy1C7AdWUAZZBzLJiLqUdDNxRqgHVFMShPtdVcE9Y1PWKBGGyQO9lSAIAgHzPypz5CUpCbQpAjz0pmPyttLVlsBJHO4qkweNOIWUxCYkwOPC/jfyoNGRTcgkTHv+VZx7aT6JTnMi3A6UA1j3XVhJcVCrG9o4/Og0+FeQpAAVmImdJsTwmslvDh8r6ryFQoefD1qwx7YSsFBHK3MfuL1R4k3PSg0u6z4bbVmUlMqFiemtG4/baAhf2iScpgA8Y09/urGrvx4CookxzoDmUwgeZ9ah2k0Q4bcE+9Io3sRpOluHhRSsUSlSVJCgrW/IRPuoK5K+8f5wtWrwm10qSJUM0CRNZlTQkkW5X/k1C6ISeNqAreZ0Kft+FPzq93eP2X9R+VZvA4GWyo6kwPAf3p69oqaENqib+Hrp/ag2QfkkfhifMTTs1ZbB4lxAOYyV3OaZtHHwrUJvfnQKTSTXppjjkedA15yKGU5TxhybmR0opvBigrQgq0t1P7VKnDqAHeM84+VWicIKa4wZ4gcxFBTN4VQnKFGCTqIv7QnUn9qLRhlFMi46GZqx+r8BoOHPxpP8MCjaUn8Qt46a0FcjAd4D7NRPAjQfOk21sX7BREkpIVHAAa5UirUMrC8oWICZJKBaT3QIjkT5U9TCuDyvNKSPSg5x2dqSrXb2ylMr1ELk90QBfQA6V6g1e2wThnY1CCfS/yqn2gntQnE6y8ltI/LBSr1WT6Vb4FzM042v20gtkcTKYSoD81qpG21KwCJICGnUgpSO9ZdyVHQ97hQC7tN98qkjKQDBj2gqD/qA9akWCl/Dpg9xBXJ4gpKgfKCPKn7Gb7N3EtkaNuQDxym3uNFLGbE4hYPdw7Kki03ylOX1Ur0oDWMKDh2GphS0C41ANzB5mY/4q0ZwORISBAHAUNu+rMwCuQpSQAqLQjuoAPCInxJq2Cjxg9R8xQZretWViPxKSPS5+FZ/BOFLSctsy1ZvJJKfnVhvjjc7uQaNiP6jc+ggUJsZ5kZO3zFIcJUlBAVBSRIJBGtA7FJOVK9TCgZ/LofQx5UFs5ErVbVCx7prsezcHsF5n2wAhRs86pCiY4jik20q2xm52ycG39ZcaCWzl70uKT9oO7CQdDQcLSxPaiOoPKEpM/H1qnd1PjXWd7NqYRWGcVg8CsJIA+sFgBuCcliSDcmJvcaVzhvd91TC8QEktNrQhSuq5j4X8RzoK0psKM2YvKoKETpET7qjGAWfun0p2HSULBIsD8KC5+uLt3f9gqM41wcCJP4UgUrmI9sQ539LaXJt8KgckoCSF2JMnrQKX3Pzx4JofGvKLSkkToZIEx0opQUpSjC+8IA9P299Q4lvLCVGLceIJM0D8GbNDhk/nxquUzmdSDoo28J0oxpwAokyEpy2jmL+lNyQUH8KvcdaCfEOyrwhXvyx5g1fYTFDsgTwsedtPlWba7xdPREeomKtdkKgZDfMJBOsj+e6gtM0Jv50nYk93jx6eB51KtQygza01GFkgAG5ueXWgNYQIqcJqqD5Sbfe5Rp62oppzqYM60BgFKocrVAX6DfxSoIBibA8fGgsW3UpFyAAdSa8vaQ+7eeI09aq2yElQiTrJvr/wAUxbtgOQn1FAaX9b3Jn3QB6VEnGjidDQi3jAyiZ0qZvBxECT/JNABvM+HGxlCiUd6YOWNDc9Yr1T7XX9gvgcvH4e+loJtp4ktPNv5DkEJci5j7hVwkXgUOgp7PHtgykpDqI4g3keqa1GJwwUtCCAUFK1KHMQEgH/VPlWAxLSsLiXG9QpK0CeKVgwfh5igdinyzilnUKAN+IWlJrS7ssRhlEiVYguE/pgiT0kn1rG7RfzFBm5Qkf6RHyFb/AAqsqUJSLBlM9IBgeZPuNBFuqucIgKGmYeIk/uaIxgDYK0JlQEW5dRxiqTd7bLbbCErVBKl66C9pPCdB4GrtzFIKJK0wbTmHHkZoMNiMJJJWs5iSTbidda8MO1p3yYngBVlt8y6q9+6ITBm1jPpVahgzF46Ak+BFA9DyE6Nzbiqu0fSXix/g7UJntDhQOQ7oXfySR51xsYYjgfMRXS98MZm2HgRM5lMif0Nuz8IoLZGxV4nd5tttBU4W0KSlPEpenTT2QaE29sxxjd4ocGR1vsyoACR9tKcxHQinp3lcwew8MtpSQ4VJQCuCB9osq7v3hAjzqPeTeJeI3fW66QXHFJQcogT24gQNO6mgsN0yTstnEN4Zt7EZMuUBKSrKsokqI1yiTziud/SMHVra7fCN4VcKjIoHMmbSkWEHjXRNwu2/wVAYKQ8oOdmVxlEuKgmQZ4mubb8YDFtuJVjXApaswQApB7oIKiEpAgSePGgq8KskQJWoWnRIjma9jcKuxzKPRItPAc/Oq1bmRClFR100meUaUmzsV2maSQUgnxFBY5CkAuJmfvDh0NRuYcLM2IgQfWqhnaGZYBkJJiZq0ZxKWkFUGCR14HlpQQvbKHCKHVs5Y0mrJG02z96ONSs41KrBQPHlQU6WFix94NPYcWCIgnhz/wCauAsH2VJnxBp2EQSsTlKZOnODFqBV4hWUpUACrKSAbGbHwkgetTF4nPxNhANhbnxuaGxEl0KAzBIuAOBkg9SLGpCSYlQuZGUdJEmgMR3bQI6CmBwCTob28KiKjxPpNvWm9mSlUXPeHXwoC1Yiw5n+XoQ4om3Ex5aU1LZIQefAeIAHmQatMDsoASoDNrQDpQoqmOHw/wCamawogEEHj+x8KtGmONNfwgIPDrQBJwsBE8x7wZohlm087/tUOIfACPzFNuNyB86NCZoKDeWzccyB6X+VJUW9bt0I5kn0EfOvUGwQ6FOGIOVGU9CSDHoKyG/6IWyvjCh6EEfE1sGkAABNhWT+kEjKz4r/AO2gx2IEkR0rcbYxBw+H7sy4lKQRqFACfVM+fjWKSrStjj19vjWG/uNJC1eJAV8Mo86A/ZOzgyyEkCSJXPEm9/AWrw2e1qGkeOUXmjsSnMU9TfwAJ9JAroex/o7acYQ64pZUtCVZQQBJk+kFPp1oOK7XwSUlcSISkg5jItwvVFh8a4FhBcIExrwg8fGK1W3sMe1cRHeSMhA1zJJSR6g1mXELS/lUCkpUAQUwR0IIkGgjw+KUq5JJyg3PHMRPpVpvDvC48hpiYaYCQkc1Ed5R81KqkwRIJnl8xRmNwSiFKCVRIhQBjregm2hvC87hmMMoyhlx0p04xlHgJX/qpmJ3ncOCbwlwhtxxZv7WbLAUOMEKPmOVVTzRCR+pXwFRhhR0BNBe4HfrGNNoaafW22hJSEogC5JJNrmSb17aG23nwO2ecdyghOczGYiY9BVQjArBukxV43u+8W1udmoJQ2HSoggZCQAoE6ybUAeOZHZwo5Ra8E8RS7GwzcrCVlRymZTAAt1vVk1sdWKUGWYUtcBKQeUEk8rA0qt2XdnqH1hOXtEHKOJuJPl86CvxDCG20N9ktJC0nOY7x5W0EGm4toJagx7Y08DVlj8ch1McQQU3MAgi+l7CPOgMW6MsG5lJtMWBHHxoK7DgEymTCRNtItT2mxmBBmEgaRwvVnu9tX6q8hxMkSM44LTIzJUPvCOBrvWwNlYF9tOKZw7YC8xBU2kKsSDI8QaD5tS2cxNuPy/aidgz24vAJPpBn3V3jbm39l4RIVlw7ipjI0Giu/GIrk+8+0MK5iS7hW1tBftZikIki5CBdN+pB6UBmzmyQVnUkx4SI9AAPWhsIye0cTwQQR4KmI+HrUjW1mwAAYAsAOXCrXFbDdw7P1txtaUrIaKSm4gSlZ6Eyn0oA3MCCL0qU5SR95RjpwBPkIPnUuy8QrFOdmw2ta4mABoI1k8zFFbybNVglth+AtYWcqTmOUd3MYEax6GgHwOEA7/EkwTwEmAOVoowEVW7Ix/aKbZbSoqVCUg+A/ZVXmIwRbw7DqhBxQKkpvKUIGp6lS0eQoGNVIk3imIqNDv2xEH2AZ4e0be6ghxqAhCiQNUkHqFAhJ98UQ4mCai2vduIn7RuPHOmkxasiVKKrRJ8uI5TQYvejEziOeVIHnc/MV6qnFOlayo6kk+teoOoYfEWI5H3EW98+lZrfRvPh0qGqFmfBVviBVk84k5LkGSDHEFJVB9PfUW0kBbLoOhQSB+m4+FBgUCI8PnWq3XB+0eVclaU9YET/wBorMRp5/EVrNltlOGQNMwWv1kj3AUGj2SwX8S02DAWvIT+EKtPjXfG20oSlAtAASOiRFvKuU/RRg0rxJJE9kgqHIFRAB6mCqtht/A4pe0sG62glhkLzqCk6uwlUpJk5UpB86Dlv0n7O7LaTikylLqUOiNCTmCyP6kk+Jrqm2t2sFiGku4ttuyU/aKOQiQI+0BHE8aqPpj2IHMKnEAd9ggHqhZAPorKfXnUX0lFZ2M2FKBUpWGzkCAbg2A0uBQYnfP6MU4Nv6zh1hxglM6ZhmICSFCy0kkXre7lKba2W08pICUtKU4UiScilySB7RgeNQ7lMh3Yam3QcmR9Mm9hmVmTyAJt1TUG6OLSrYCpBISziQoAXNlkxzsoUEG3dhYTa+FU/hwntUJMWyqBFyhxPGQLHrNYTcrdEY57IVZUJbzlQAJvASINtT7q2/0JtRhX3FnVxIImYCEST55j6VJ9G2CGE2e/jVJJ7QOPJTx7NrMUJnhPe91Bgd6d1FYB0IWoKCkBSVAQDeFDyt6iutbo7Oz7NYQ4BCmAIMGygYnnYzVF9KGBON2W1iWx7GR4jUhDiYXf8pIJ/TVzsfb6WNm4JxQKgsYdqBr3zkkDjEe6gy/0YbtlvFvdoO/h09npbMowb/pBI6Gp/pR2Kp1/B5TdzOyJ/EVIInyn0rdbTWnDIddQkdo4tsH8y1FDSJ9RWP8Apc2r9XGDXAUEYntI4ns0yADwkE0HsfsvZmzEtdukEuApClJKyqAMyiPui/DnWF35TgXChWDdaIgS2kKnU3k2B07piui4Lbuz9sILZTnKRnLbgIWjMY7qhxkx3TxFcx373VTgMQUoJLbiM6QSZAnKUk/evQZ3D4BABzFMza9d63Cw5TsxgJMKLaiCbgFSlkHqJr56Dyc2TLf+HWvoP6O8QVbOw8xYKAgcApQAvxoOfbZ+iR9lhx9bzSuzSpaghKrwJMTxmr/dT6JMOvCNLxKV9ssBZAUQACQUpI/Tr+o1k9n73YzaGLbw7uKWhDy+yUlHdTE3EAakWrse2F4pP1bsGgsBwF4BQSMoSU5RmMm6gf6KDhG9O7f1THuMgdwqCkR+BwykeVx5V9B7Z2Oh/DOsrBKVIKYGthYgcwQIrn/0xbD7+HxKZEEtrUOl255ffiuiO7WS0cOlWjxKQonilsrBJ6hJ86DEfQ1u4GsMvFLELeJSmbQhBv4SoH/SKfv9s1t3aWzUOJzocLqFC4tKCLjkTNXe+uMDTbGFbhBxT6G4FoTnC3SB1uD+qot6cOV7T2ZH3V4hR/pQkxQZjePdtvDbU2f9XaDaXHJJTxUHATYnQJ8rir7fdpleNwTTwOVxL6EqBjIVFrKrrcRB50LvRiFDbmAARnhuwnTOpQWv+lInyqp+l9avrDPeENslSRFwVLgqzc+6I8KCf6QthjCgOo9goCT+tKQBb80A+INFYbYzTWyHMW4PtVMKUFEG15QkJ6qj1FaNWERtXZoTMLUgDNqpLiIuTH4gDVX9JOKDeGZwaRZzLJzAQhhSCZGpk5R50HO9oOfZJUbQtpR6d5M/Gqje/G5WsnFZjyGtWe3LYd0D8JPvFYveHG9q9YyBbz40FczdQ5zNepnaZSSPCvUG2WmVojQrHrlWKlcbJuD91do5JP7zUi2h3IOikK10g8amLUBwz92w8EkH5UHPVqEJ596fOIrU4DFfZtg/5ZHuMVmW0ylUi4Gb4Vr8HgA7h0LSLhtIAHMEj96DqG4BRgtl4jGLgZs6wL+y1KUi1zK59RWUc+mLHqIMsoIBBSGyRJgycytRBA8TVtvhvQ39RGAaQUqSMIhcRCbdq6jqQEtg9XOlc92gmMpAzEukkxwB0twvQd4xWLGL2KpxwFfa4QqUEQCSEScvAHMDahto7uHaGzMK0l3IMuHcUoJzZglAtH6oPlWS3D34QxhXmlpJDYDoF47MqSl4DqlJUvlY1g8XvHi1BAD7wSgobSlClISlAtASmOEXN6Dqe+W8WG2Zs9WCZWC92XZIbmVjtJCnFx7NlKVfpVbuhvrgMJs5lp90ZlBzMjIpROZSpBAGkd2+sGuTIQshal5iorUZJJUdLkm5txobFoJiAZCknnzFB1Taf0jpXkwWyWggOKDecoCQO0BBCEagiZKjyrXbW29hdl4RlnEkrTk7JKcoWXA2lIJIsALix6VwnYG0fq+JQ6vMEtPhZy6kJMkDxFvOht697Xsc9negZcwSkaJCjOXrFhPSg7tsPeLC7TwmIw+GStpKWi3lISIC0qCcoBIiQaym3tuNObDYShUOMnByB91RCwL/ANCz6c65ju1va9gXC4yQFKTlIIkESDpzt8aanGrKSkE5VKStQGhKc2X0zqoOvb4b65tlYR1C0qdW4wpcESFMp7RWYDTvJHrQv0sNodfwnaLCEllajmJgSpF7Ax7RExwrm7TeZCUxeD01sZ91WLjjjpQFrKwhOTMoybqKiJOozHyiKDoO7u62zMMtGJRiwvIMwUp1rKCOJSLm/wAKyX0i70N41+WSS203kCiIzFSsylJBvlskA8aoV4BsKzmLDIAACCZ1J50/F7OK1SNYAjnHOgoG1/bqnl8hXZNzN4FYbY7z6hmDC1dmk8j2dvDMo+tc9w+yW5JjvxHSY1ijcFtZf1B1tToIccaSoaAAKUpWRPE/ZpBPI0Fx9E+zhiNoOYsgJQ0txQBj2nTDY8QCrzAr28v0sYpWJdThnsjIWUoyoSSQgQVZiJuZNZx3EZWihAyhTjZVyVCrTHUgx0py9jpTOUR4UHVd6d4msRsJx0LBKm0J7wM9oCmUxqFSDHlWU+kzedOXB4ZKyp1hCHHFAd3MWk5B1VqY4SKzzTrnYrYBAbWttap1+zmDPn7qCcwOZwm5JuSoyY9kH0EDwoLnfvfD61ikOpJhlDQSOGdSQ44f9RSn+mr1vfhzG7Xw62lFLSHG0JBA/wColAeN+ZJT5Vh0YAyRk7s/yaJYC21gpnOCFAgxEEEX6ECg6XvLvXhmdrsOrVmSxh1z2YzKzrKsqYHS/nR2I+k/Zy1XZdeIEZvq4Mcx3r1yhLGdSlKMqnvL1NwAYE668vKtHuttNnCLSssukAzJcGYx/wCmiAon8xjxoOjbjKcWvEPBgYZhwpDSCCFKyz9opJsmQQLcq51vRvEcTj31wcjYS02DY5UrIWqOZWCfIVY7e+kXFYjutj6q0eIIL6umYWb8pPWsYHUtvLGiUMoN/wBSj6399BBvDtWGygGCeHHX9vjWQS9Btex99T7TxxcUVHTgOlBsHU0HnjXqR3UV6g6Lh9nriTAUbwOEmwNTvYcpChIuDJjoZo1JyiYvYmmuGQr+1oEUHMlPkSCZkR8K2m76/wDw7d/u+VlKmffWDdNzW93cwYOGbV0P/wBlUCvAlaUwnvFxRNxJicxvfTWo3G5JAVAmLDUqiRfgONG4jAntG1aj7SfNMCacvC6CPAD/AHHxoK9ODlUJWbJKVKGl7FPmCRFQJwkLV3pX3CZGshRA1tYCrBvCEQBYDlrre3O1CIZUHlqIJhLYAjoq3WLXoB3kKJCCBPAQfXwpw2WsKEZRYXvbprRSnSBYGT97Un+1RB5z2QIAFydZIPrQA4LYxUg94SFLF51CvdUL27BkqBBM6cONFIz5CLz2jknhdRuaibxDneTJgE+etyToPjQCndYwe8JHPQxM0RsnCgJiBMrBOuhI5+FEofVEKNr/ADoIvFLYCblanCQNQCowOmlBPiEyv2gBx8P4KnY7g1Tc2kX46AeVVOU5pIJ+GuvWj8K4PaIPKVa6cOQoEZIQ390HtHdZJnMb/Cj8EhUEmJPQ9eE2qlCkwFqkjO6RHE5v7UWNpHUzF4A462oLlbcXlM24eFVSmW7kpBla45zJ1qTD4ztIJMX0HlAFC4RZC1FSSpPaLyQU8zOvWgMxODTkSQkDvIvx9selEFR5D1/V+1DY7aXsJKCJW2NUkWUDwNQ499xSCGQc0gWF9VTE0BDhVJtpb0mDUeG7r5JBPcEAHkuPOoNn4h9SUk5tSFSRlsYVIPnVihEOK/8AbSZ/+RVBIHogReJN9O6TT0WvkMdCNIHWhWGSRJ0iT17v708uEqJOkwPdQJhUwXQATLptwHdBOnU0W64RqFEzYDxFRYIiXBP/AFVfBIouASPH50FdjnSGicpkKQb/AKgIHIVn9u4nM8uJAEJIn8JMTzrQbcXDSlDhlPooGsM8+TMm5NBAtyTU7Yihwm9PK6CXNKzXqYwaSg6OvZ+JJnNwnp+n+9D4lp9plUwYSokm1o4Rxq7b3gZP3/cr9qC3h2qhWGeyquUEaHjblQc1zVtNibUcRh2wlBVYhMRrmNyeAFYcm9dI3YWkYZqYmFcPzKoPNbTcIukz4GB+5p3+NAAyCCOEd4+VXByn/imltPAD0FBSo29mMDQcTPKSB4WpBtvU8tVHnyA4mrsYdPKol4BvUpB8aCrY2zPDy4+J5CoXNvImwtMT+I9By61Zu7KbUPYA8PS/OhVbBRySLEWF70HkY1GpAA8rmvNYxKlQAIA/n88eVD//AM2g87HWT6eFPXu2mIC1JEzCbUEi+wn7pPjypxcbEC19B05+HWgzu0jOFBRMaAgQI6caYvYqu9CzJ1J/t8KCyQ2gmbdP7Uq2UdP5xqtb2OpIkuEGSZA9wk2oFzHhpUZ1LN5THHhJPSgvUYBERAgcKavZyCTMmeZ+FUQ3lcn2ABPA8KarbzmYkRHAHUeYoLtWz2kjKJFukx48PGgcPhEFHD2lmfFSv+Kqv8XcCiYCiTxJInn5CmOY9SjdICdSAdSf5pQXD2FCghQ/zEZeXtaxxo9nZhCvb8ssfPrVU3t1BjMlQhQI0tGhMUScauSonKmM1tbmAPdQO2XgiGwZTJKzeZutXlRiMEoKKjlMpCYk8CTMxVLg8cpCsgFwSYJ0kzc8TeisXtgoOkkWPIHWBzoLBWCV+XSAJ0tEi1e+qqJuLdCnmOfhVajbSiYyxaf7n9hRjO0ioToPeRzoFweDWkHMm/aLVqDYm086kS0scDNr+BNI5tpAHEx0qJe1Da4SDxgkxQVm9C1BmJ1UkH3n4isgr51qd5cYFsWn2k6+dZRRoHuLtAqKaRVeoJEGKWvITXqD/9k="/>
          <p:cNvSpPr>
            <a:spLocks noGrp="1" noChangeAspect="1" noChangeArrowheads="1"/>
          </p:cNvSpPr>
          <p:nvPr>
            <p:ph type="body" sz="quarter" idx="13"/>
          </p:nvPr>
        </p:nvSpPr>
        <p:spPr bwMode="auto">
          <a:xfrm>
            <a:off x="12700" y="1265238"/>
            <a:ext cx="8251825" cy="457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QSERUUExQWFRUVFxcYGRcXGBgdGBsfGBoYHBcXFxcYHSYfFxwjGhgVHy8gIycpLCwsGB4xNTAqNSYrLCkBCQoKBQUFDQUFDSkYEhgpKSkpKSkpKSkpKSkpKSkpKSkpKSkpKSkpKSkpKSkpKSkpKSkpKSkpKSkpKSkpKSkpKf/AABEIAL8BCAMBIgACEQEDEQH/xAAcAAABBQEBAQAAAAAAAAAAAAAEAQIDBQYHAAj/xABEEAABAwIDBQUECQIFAgcBAAABAgMRACEEEjEFBkFRYRMicYGRMqGxwQcUI0JSYnLR8ILhFVOSovFDwiQzY3ODsuIW/8QAFAEBAAAAAAAAAAAAAAAAAAAAAP/EABQRAQAAAAAAAAAAAAAAAAAAAAD/2gAMAwEAAhEDEQA/AOaj2gOhPwHzqFbUkjmlHvUQB4SRRi0gFEm5keUfuB61G5hFKUkJtmSoTyyEKB9fjQOZZiY5xPM8aHZYzFSvxKIHgm3xmiIAZ7S6iEyCeZsRa2s0uF2TATnJKhEXgJPQDW/OgROGio8Q8lCZMch4095/uJUshAIkzx/SBQ+X/qKST/lNkXP5yOAoI8PhO9MkyAYP3iJ70HQXsKldABCRlHEzGg5+cU/DjMkFYlR1KgAR0HIUxoXWRpmgf0/3mgRSkp08+XmdKdenhuRpU+Gw1oiKAVLRqVOHo7sKf2dAGGqXsOlFEXqRCaAdvBjl1ohjC3Pl8KLbbpMMuVLEHUfAUDBhRSuYYER/PCiVUygGOEHETTlN1OaaRQDfVheAATqYqB3CelWKRUS8QjipNutBUvYKhHMOqLDS16ue1KvYg/mVOXyjWvZiAZRMcUkEE9AYNBn1YZZvYeVPY2edVcPSrZCZHfOUcRER4lVM+rpJJE5RAGtz0Fp+FBGhiACFZRP3hM+A1opDCJknMeunkKe13fE68/CaX6zQKrJoSPCq7F4PJKmVgSDLciDzyjgasA6DypjoSqxSk+QoIkY5D7awLKyqBSdQYrKCtK5sZCpKZSrgQTWcdZKVKSdQYoCsF7QPIp+NJTcJrXqC5aZIbNtE92dbd6/K9SjD/aIBuM5HSFNBWnjRaUjvE+yb+65qBlzKWwo3T2il+SQlPqCmPGgZjEhDRH3UvJB8CtKo/wB1O2ntRLassFSzoke6otqO3ywR2ymiJBspKgCD4pynyNCY1SvrSkgkrUgJCuU3URGgCZoGYJtxasywmwhGaSExqQkWPKTVmliJMlSlaqPw6DpUZYUBlAGVMBKhYgc5HHnbSiMMjOgKStXeFpIIHiONBGWgLnQXPlUOCa7qTBkjMbWlRJifOmvDtlFtJJSn21cJH3U9Te9HKZCYKRoRaTpx1PKgTsq8ExShc6U/spoG5q9FSBipEtUEKG5NEIapyBT6AbHbSQ1AOqtPWgW9v3PdF4nXgKE3keStbaBBUlRB8IBv5k0BmBsDeNf7UGtwruZCTzFSUDs7GpUAgGSlAkcjMXozPQPApYpnaUsm0amw/egHxS7hA1UDp7vC0nyqRWBSYBmBACeFuY417EYJXdKCMyTqq8g+15xRJNBA8ycpywDFrWHlStp7o/njU016KCB1uxgSY059KhYaJEn+c/fI8qMApZGnKgAdaqL6tVjA4xSmNACfK3rQBjC2qDJeOUTwF6K7NSjBgAWtJ8uU0QxhUpEAfM+ZNBExhieNun71lt42cmIUIgFKSPStlPZ3PsE3P4SeJ/Kfcaz++eH77a+YKfS4+NBQMKhVJUelLQapRhIkf+aUpjjcJH7+tOZ72LURohtIPUkyB5a+VNWoZEuiYAta9ilS5HQIIjoanwC8r7ratXIcQeYgAjyigftpAytqP3Xmz771SbG+2xDj3AWHnp7gaP3vxQSyEfeWRHlcmn7HwKUMI45hm6SRe3u8qAkiCB50JiE9mkqIskaplJtpMG/Ci8wzf0j41WbXBcUhkGM3eUeif70CbNcS0nKpUqMKPEkqFwB4iivrgPBXmk0I3gglZKZKrEqJkkGQq/mPQVYtYcmgiZMme75mD51YMptNvIz76c3hhYkAkaE0rjQBkC/pIoEivU3tBSFdAqjSFVNmkIoMdtx2MQ4Rz+QqBsQoeIHuqfeBEPr8R8BSNtmR+oD3UB+wVfbufp+Yq/CjVRsXDw4eRR8FCr5DVBEmQCTfkB8BRmGw0HMYnpw8+JpUNikfdiIoJyaiUKZh8TmFPcVA68BQROOAEDUnQDWlLkapV7v3qDBN96dZzXOpg3/nICjooIgSdBHU6+lOLCgCQZPIxHlGlTpFPWYE0AiQCZEBURcXHlXnCpAk97wBn0vUz7AUO+Le8eBFVa0I/wCj3tTCnVe8AzFBLhnCcwQg2UZzd3UzY0cpwJHeSpPofeDVXg8B2cqISc0EoMwm2gJ+dOdxrc3bCTpdM+h0oDhtNqQnOkk8J15iqTb0Kw40ltYBHKZHwipMWW1jIR1GRMkR94RpVZtJ/wCzIcnPHccTosSO6vkfG4oKgCx6V6o1Lr1BsnVhJyqMJcUlQ8TCHEjqUqzetDP4crYQpJh1gkA8ZQYI8wAasCgOshKhfMlJ5gpV3iDw0JnkaDYeUg4kLiU98HmCgjN490T1oKbAuHFYhJcuACSOEDQetW+yl5A41/lLMfpVdP8AOtV26Se8vnkSB6m/uFGYtXZP9obJdAQrooaHwIoCMSoAFemW5PTiPSh8Ce0Ut7ge6j9KdT5mnbWScmQXU6coHxPgBVgjDJbbgaIT8B86CBbZACkJzEXKeYIuB10iiUuK1SJkCEkZQn9R1npFJhSSAlMgQMyuMxcDz1PlUmFbIJvKeEkkzxuaCdsmBmAB4xcetIXK8pVDuKoFXqTzimgVF2nGhX9tttkpUTI4AUByqVRIBIEwJimYJ9LqQtOht1tRyExflQY1YQrMpUKVcqJBPW0cAKc2EwI8R3TPxoFhZyyDEqUaY/j1BUQOE2ve+vnQXuz3RmSlMgzAtAvcz/Na0TdY7Av5XQTwUPQkfKtkKB1ROHhzqp2rvKGl5AnMQLySI916J2ZtDtu8BAGo+F6CwaZA0pwaEzxiJpZr2agao3HSTP8AP5avJeOoTI8QPjQ76lFSUx3LlR58kj505d8tyIM249D0oJ87n5E+Mk/IUxeKUJEZvzC3u4+NeU7UKnqCPGbSRkOckeIIPwqmb2sEKKshGa0x3pJ4nxo998m2ooXEYTPr6UEyMdn0zelSt4gJ9tJSk/eMRPIxpVX9XKl3SQQMvdMkAXBnxtRiGHCMisyWzAJOsDUdCTx6UF0kgVVbzODsDIBUogA8uJPoPfRAYQj76rfnPzqj2+8SAAsOJB1AuJ4KItwoKU16vGvUG9Ukh9A+6vMrwUhBHvBH+moNoo77n5sMv/ar/wDVHbVUUoC/wLQfIqyq/wBqjQO3ncjiR+Jp9MeST8qCl3UT7R/R8SPnRW86JQAOK06edQ7st5kPAe1lSR5SfjFE4+68ORcOOZgOYTGW/LX1oPbJQpbq3FAmCW2+QA9qTw4D1qy2h/5agoDKUm4Jkfy1C7AdWUAZZBzLJiLqUdDNxRqgHVFMShPtdVcE9Y1PWKBGGyQO9lSAIAgHzPypz5CUpCbQpAjz0pmPyttLVlsBJHO4qkweNOIWUxCYkwOPC/jfyoNGRTcgkTHv+VZx7aT6JTnMi3A6UA1j3XVhJcVCrG9o4/Og0+FeQpAAVmImdJsTwmslvDh8r6ryFQoefD1qwx7YSsFBHK3MfuL1R4k3PSg0u6z4bbVmUlMqFiemtG4/baAhf2iScpgA8Y09/urGrvx4CookxzoDmUwgeZ9ah2k0Q4bcE+9Io3sRpOluHhRSsUSlSVJCgrW/IRPuoK5K+8f5wtWrwm10qSJUM0CRNZlTQkkW5X/k1C6ISeNqAreZ0Kft+FPzq93eP2X9R+VZvA4GWyo6kwPAf3p69oqaENqib+Hrp/ag2QfkkfhifMTTs1ZbB4lxAOYyV3OaZtHHwrUJvfnQKTSTXppjjkedA15yKGU5TxhybmR0opvBigrQgq0t1P7VKnDqAHeM84+VWicIKa4wZ4gcxFBTN4VQnKFGCTqIv7QnUn9qLRhlFMi46GZqx+r8BoOHPxpP8MCjaUn8Qt46a0FcjAd4D7NRPAjQfOk21sX7BREkpIVHAAa5UirUMrC8oWICZJKBaT3QIjkT5U9TCuDyvNKSPSg5x2dqSrXb2ylMr1ELk90QBfQA6V6g1e2wThnY1CCfS/yqn2gntQnE6y8ltI/LBSr1WT6Vb4FzM042v20gtkcTKYSoD81qpG21KwCJICGnUgpSO9ZdyVHQ97hQC7tN98qkjKQDBj2gqD/qA9akWCl/Dpg9xBXJ4gpKgfKCPKn7Gb7N3EtkaNuQDxym3uNFLGbE4hYPdw7Kki03ylOX1Ur0oDWMKDh2GphS0C41ANzB5mY/4q0ZwORISBAHAUNu+rMwCuQpSQAqLQjuoAPCInxJq2Cjxg9R8xQZretWViPxKSPS5+FZ/BOFLSctsy1ZvJJKfnVhvjjc7uQaNiP6jc+ggUJsZ5kZO3zFIcJUlBAVBSRIJBGtA7FJOVK9TCgZ/LofQx5UFs5ErVbVCx7prsezcHsF5n2wAhRs86pCiY4jik20q2xm52ycG39ZcaCWzl70uKT9oO7CQdDQcLSxPaiOoPKEpM/H1qnd1PjXWd7NqYRWGcVg8CsJIA+sFgBuCcliSDcmJvcaVzhvd91TC8QEktNrQhSuq5j4X8RzoK0psKM2YvKoKETpET7qjGAWfun0p2HSULBIsD8KC5+uLt3f9gqM41wcCJP4UgUrmI9sQ539LaXJt8KgckoCSF2JMnrQKX3Pzx4JofGvKLSkkToZIEx0opQUpSjC+8IA9P299Q4lvLCVGLceIJM0D8GbNDhk/nxquUzmdSDoo28J0oxpwAokyEpy2jmL+lNyQUH8KvcdaCfEOyrwhXvyx5g1fYTFDsgTwsedtPlWba7xdPREeomKtdkKgZDfMJBOsj+e6gtM0Jv50nYk93jx6eB51KtQygza01GFkgAG5ueXWgNYQIqcJqqD5Sbfe5Rp62oppzqYM60BgFKocrVAX6DfxSoIBibA8fGgsW3UpFyAAdSa8vaQ+7eeI09aq2yElQiTrJvr/wAUxbtgOQn1FAaX9b3Jn3QB6VEnGjidDQi3jAyiZ0qZvBxECT/JNABvM+HGxlCiUd6YOWNDc9Yr1T7XX9gvgcvH4e+loJtp4ktPNv5DkEJci5j7hVwkXgUOgp7PHtgykpDqI4g3keqa1GJwwUtCCAUFK1KHMQEgH/VPlWAxLSsLiXG9QpK0CeKVgwfh5igdinyzilnUKAN+IWlJrS7ssRhlEiVYguE/pgiT0kn1rG7RfzFBm5Qkf6RHyFb/AAqsqUJSLBlM9IBgeZPuNBFuqucIgKGmYeIk/uaIxgDYK0JlQEW5dRxiqTd7bLbbCErVBKl66C9pPCdB4GrtzFIKJK0wbTmHHkZoMNiMJJJWs5iSTbidda8MO1p3yYngBVlt8y6q9+6ITBm1jPpVahgzF46Ak+BFA9DyE6Nzbiqu0fSXix/g7UJntDhQOQ7oXfySR51xsYYjgfMRXS98MZm2HgRM5lMif0Nuz8IoLZGxV4nd5tttBU4W0KSlPEpenTT2QaE29sxxjd4ocGR1vsyoACR9tKcxHQinp3lcwew8MtpSQ4VJQCuCB9osq7v3hAjzqPeTeJeI3fW66QXHFJQcogT24gQNO6mgsN0yTstnEN4Zt7EZMuUBKSrKsokqI1yiTziud/SMHVra7fCN4VcKjIoHMmbSkWEHjXRNwu2/wVAYKQ8oOdmVxlEuKgmQZ4mubb8YDFtuJVjXApaswQApB7oIKiEpAgSePGgq8KskQJWoWnRIjma9jcKuxzKPRItPAc/Oq1bmRClFR100meUaUmzsV2maSQUgnxFBY5CkAuJmfvDh0NRuYcLM2IgQfWqhnaGZYBkJJiZq0ZxKWkFUGCR14HlpQQvbKHCKHVs5Y0mrJG02z96ONSs41KrBQPHlQU6WFix94NPYcWCIgnhz/wCauAsH2VJnxBp2EQSsTlKZOnODFqBV4hWUpUACrKSAbGbHwkgetTF4nPxNhANhbnxuaGxEl0KAzBIuAOBkg9SLGpCSYlQuZGUdJEmgMR3bQI6CmBwCTob28KiKjxPpNvWm9mSlUXPeHXwoC1Yiw5n+XoQ4om3Ex5aU1LZIQefAeIAHmQatMDsoASoDNrQDpQoqmOHw/wCamawogEEHj+x8KtGmONNfwgIPDrQBJwsBE8x7wZohlm087/tUOIfACPzFNuNyB86NCZoKDeWzccyB6X+VJUW9bt0I5kn0EfOvUGwQ6FOGIOVGU9CSDHoKyG/6IWyvjCh6EEfE1sGkAABNhWT+kEjKz4r/AO2gx2IEkR0rcbYxBw+H7sy4lKQRqFACfVM+fjWKSrStjj19vjWG/uNJC1eJAV8Mo86A/ZOzgyyEkCSJXPEm9/AWrw2e1qGkeOUXmjsSnMU9TfwAJ9JAroex/o7acYQ64pZUtCVZQQBJk+kFPp1oOK7XwSUlcSISkg5jItwvVFh8a4FhBcIExrwg8fGK1W3sMe1cRHeSMhA1zJJSR6g1mXELS/lUCkpUAQUwR0IIkGgjw+KUq5JJyg3PHMRPpVpvDvC48hpiYaYCQkc1Ed5R81KqkwRIJnl8xRmNwSiFKCVRIhQBjregm2hvC87hmMMoyhlx0p04xlHgJX/qpmJ3ncOCbwlwhtxxZv7WbLAUOMEKPmOVVTzRCR+pXwFRhhR0BNBe4HfrGNNoaafW22hJSEogC5JJNrmSb17aG23nwO2ecdyghOczGYiY9BVQjArBukxV43u+8W1udmoJQ2HSoggZCQAoE6ybUAeOZHZwo5Ra8E8RS7GwzcrCVlRymZTAAt1vVk1sdWKUGWYUtcBKQeUEk8rA0qt2XdnqH1hOXtEHKOJuJPl86CvxDCG20N9ktJC0nOY7x5W0EGm4toJagx7Y08DVlj8ch1McQQU3MAgi+l7CPOgMW6MsG5lJtMWBHHxoK7DgEymTCRNtItT2mxmBBmEgaRwvVnu9tX6q8hxMkSM44LTIzJUPvCOBrvWwNlYF9tOKZw7YC8xBU2kKsSDI8QaD5tS2cxNuPy/aidgz24vAJPpBn3V3jbm39l4RIVlw7ipjI0Giu/GIrk+8+0MK5iS7hW1tBftZikIki5CBdN+pB6UBmzmyQVnUkx4SI9AAPWhsIye0cTwQQR4KmI+HrUjW1mwAAYAsAOXCrXFbDdw7P1txtaUrIaKSm4gSlZ6Eyn0oA3MCCL0qU5SR95RjpwBPkIPnUuy8QrFOdmw2ta4mABoI1k8zFFbybNVglth+AtYWcqTmOUd3MYEax6GgHwOEA7/EkwTwEmAOVoowEVW7Ix/aKbZbSoqVCUg+A/ZVXmIwRbw7DqhBxQKkpvKUIGp6lS0eQoGNVIk3imIqNDv2xEH2AZ4e0be6ghxqAhCiQNUkHqFAhJ98UQ4mCai2vduIn7RuPHOmkxasiVKKrRJ8uI5TQYvejEziOeVIHnc/MV6qnFOlayo6kk+teoOoYfEWI5H3EW98+lZrfRvPh0qGqFmfBVviBVk84k5LkGSDHEFJVB9PfUW0kBbLoOhQSB+m4+FBgUCI8PnWq3XB+0eVclaU9YET/wBorMRp5/EVrNltlOGQNMwWv1kj3AUGj2SwX8S02DAWvIT+EKtPjXfG20oSlAtAASOiRFvKuU/RRg0rxJJE9kgqHIFRAB6mCqtht/A4pe0sG62glhkLzqCk6uwlUpJk5UpB86Dlv0n7O7LaTikylLqUOiNCTmCyP6kk+Jrqm2t2sFiGku4ttuyU/aKOQiQI+0BHE8aqPpj2IHMKnEAd9ggHqhZAPorKfXnUX0lFZ2M2FKBUpWGzkCAbg2A0uBQYnfP6MU4Nv6zh1hxglM6ZhmICSFCy0kkXre7lKba2W08pICUtKU4UiScilySB7RgeNQ7lMh3Yam3QcmR9Mm9hmVmTyAJt1TUG6OLSrYCpBISziQoAXNlkxzsoUEG3dhYTa+FU/hwntUJMWyqBFyhxPGQLHrNYTcrdEY57IVZUJbzlQAJvASINtT7q2/0JtRhX3FnVxIImYCEST55j6VJ9G2CGE2e/jVJJ7QOPJTx7NrMUJnhPe91Bgd6d1FYB0IWoKCkBSVAQDeFDyt6iutbo7Oz7NYQ4BCmAIMGygYnnYzVF9KGBON2W1iWx7GR4jUhDiYXf8pIJ/TVzsfb6WNm4JxQKgsYdqBr3zkkDjEe6gy/0YbtlvFvdoO/h09npbMowb/pBI6Gp/pR2Kp1/B5TdzOyJ/EVIInyn0rdbTWnDIddQkdo4tsH8y1FDSJ9RWP8Apc2r9XGDXAUEYntI4ns0yADwkE0HsfsvZmzEtdukEuApClJKyqAMyiPui/DnWF35TgXChWDdaIgS2kKnU3k2B07piui4Lbuz9sILZTnKRnLbgIWjMY7qhxkx3TxFcx373VTgMQUoJLbiM6QSZAnKUk/evQZ3D4BABzFMza9d63Cw5TsxgJMKLaiCbgFSlkHqJr56Dyc2TLf+HWvoP6O8QVbOw8xYKAgcApQAvxoOfbZ+iR9lhx9bzSuzSpaghKrwJMTxmr/dT6JMOvCNLxKV9ssBZAUQACQUpI/Tr+o1k9n73YzaGLbw7uKWhDy+yUlHdTE3EAakWrse2F4pP1bsGgsBwF4BQSMoSU5RmMm6gf6KDhG9O7f1THuMgdwqCkR+BwykeVx5V9B7Z2Oh/DOsrBKVIKYGthYgcwQIrn/0xbD7+HxKZEEtrUOl255ffiuiO7WS0cOlWjxKQonilsrBJ6hJ86DEfQ1u4GsMvFLELeJSmbQhBv4SoH/SKfv9s1t3aWzUOJzocLqFC4tKCLjkTNXe+uMDTbGFbhBxT6G4FoTnC3SB1uD+qot6cOV7T2ZH3V4hR/pQkxQZjePdtvDbU2f9XaDaXHJJTxUHATYnQJ8rir7fdpleNwTTwOVxL6EqBjIVFrKrrcRB50LvRiFDbmAARnhuwnTOpQWv+lInyqp+l9avrDPeENslSRFwVLgqzc+6I8KCf6QthjCgOo9goCT+tKQBb80A+INFYbYzTWyHMW4PtVMKUFEG15QkJ6qj1FaNWERtXZoTMLUgDNqpLiIuTH4gDVX9JOKDeGZwaRZzLJzAQhhSCZGpk5R50HO9oOfZJUbQtpR6d5M/Gqje/G5WsnFZjyGtWe3LYd0D8JPvFYveHG9q9YyBbz40FczdQ5zNepnaZSSPCvUG2WmVojQrHrlWKlcbJuD91do5JP7zUi2h3IOikK10g8amLUBwz92w8EkH5UHPVqEJ596fOIrU4DFfZtg/5ZHuMVmW0ylUi4Gb4Vr8HgA7h0LSLhtIAHMEj96DqG4BRgtl4jGLgZs6wL+y1KUi1zK59RWUc+mLHqIMsoIBBSGyRJgycytRBA8TVtvhvQ39RGAaQUqSMIhcRCbdq6jqQEtg9XOlc92gmMpAzEukkxwB0twvQd4xWLGL2KpxwFfa4QqUEQCSEScvAHMDahto7uHaGzMK0l3IMuHcUoJzZglAtH6oPlWS3D34QxhXmlpJDYDoF47MqSl4DqlJUvlY1g8XvHi1BAD7wSgobSlClISlAtASmOEXN6Dqe+W8WG2Zs9WCZWC92XZIbmVjtJCnFx7NlKVfpVbuhvrgMJs5lp90ZlBzMjIpROZSpBAGkd2+sGuTIQshal5iorUZJJUdLkm5txobFoJiAZCknnzFB1Taf0jpXkwWyWggOKDecoCQO0BBCEagiZKjyrXbW29hdl4RlnEkrTk7JKcoWXA2lIJIsALix6VwnYG0fq+JQ6vMEtPhZy6kJMkDxFvOht697Xsc9negZcwSkaJCjOXrFhPSg7tsPeLC7TwmIw+GStpKWi3lISIC0qCcoBIiQaym3tuNObDYShUOMnByB91RCwL/ANCz6c65ju1va9gXC4yQFKTlIIkESDpzt8aanGrKSkE5VKStQGhKc2X0zqoOvb4b65tlYR1C0qdW4wpcESFMp7RWYDTvJHrQv0sNodfwnaLCEllajmJgSpF7Ax7RExwrm7TeZCUxeD01sZ91WLjjjpQFrKwhOTMoybqKiJOozHyiKDoO7u62zMMtGJRiwvIMwUp1rKCOJSLm/wAKyX0i70N41+WSS203kCiIzFSsylJBvlskA8aoV4BsKzmLDIAACCZ1J50/F7OK1SNYAjnHOgoG1/bqnl8hXZNzN4FYbY7z6hmDC1dmk8j2dvDMo+tc9w+yW5JjvxHSY1ijcFtZf1B1tToIccaSoaAAKUpWRPE/ZpBPI0Fx9E+zhiNoOYsgJQ0txQBj2nTDY8QCrzAr28v0sYpWJdThnsjIWUoyoSSQgQVZiJuZNZx3EZWihAyhTjZVyVCrTHUgx0py9jpTOUR4UHVd6d4msRsJx0LBKm0J7wM9oCmUxqFSDHlWU+kzedOXB4ZKyp1hCHHFAd3MWk5B1VqY4SKzzTrnYrYBAbWttap1+zmDPn7qCcwOZwm5JuSoyY9kH0EDwoLnfvfD61ikOpJhlDQSOGdSQ44f9RSn+mr1vfhzG7Xw62lFLSHG0JBA/wColAeN+ZJT5Vh0YAyRk7s/yaJYC21gpnOCFAgxEEEX6ECg6XvLvXhmdrsOrVmSxh1z2YzKzrKsqYHS/nR2I+k/Zy1XZdeIEZvq4Mcx3r1yhLGdSlKMqnvL1NwAYE668vKtHuttNnCLSssukAzJcGYx/wCmiAon8xjxoOjbjKcWvEPBgYZhwpDSCCFKyz9opJsmQQLcq51vRvEcTj31wcjYS02DY5UrIWqOZWCfIVY7e+kXFYjutj6q0eIIL6umYWb8pPWsYHUtvLGiUMoN/wBSj6399BBvDtWGygGCeHHX9vjWQS9Btex99T7TxxcUVHTgOlBsHU0HnjXqR3UV6g6Lh9nriTAUbwOEmwNTvYcpChIuDJjoZo1JyiYvYmmuGQr+1oEUHMlPkSCZkR8K2m76/wDw7d/u+VlKmffWDdNzW93cwYOGbV0P/wBlUCvAlaUwnvFxRNxJicxvfTWo3G5JAVAmLDUqiRfgONG4jAntG1aj7SfNMCacvC6CPAD/AHHxoK9ODlUJWbJKVKGl7FPmCRFQJwkLV3pX3CZGshRA1tYCrBvCEQBYDlrre3O1CIZUHlqIJhLYAjoq3WLXoB3kKJCCBPAQfXwpw2WsKEZRYXvbprRSnSBYGT97Un+1RB5z2QIAFydZIPrQA4LYxUg94SFLF51CvdUL27BkqBBM6cONFIz5CLz2jknhdRuaibxDneTJgE+etyToPjQCndYwe8JHPQxM0RsnCgJiBMrBOuhI5+FEofVEKNr/ADoIvFLYCblanCQNQCowOmlBPiEyv2gBx8P4KnY7g1Tc2kX46AeVVOU5pIJ+GuvWj8K4PaIPKVa6cOQoEZIQ390HtHdZJnMb/Cj8EhUEmJPQ9eE2qlCkwFqkjO6RHE5v7UWNpHUzF4A462oLlbcXlM24eFVSmW7kpBla45zJ1qTD4ztIJMX0HlAFC4RZC1FSSpPaLyQU8zOvWgMxODTkSQkDvIvx9selEFR5D1/V+1DY7aXsJKCJW2NUkWUDwNQ499xSCGQc0gWF9VTE0BDhVJtpb0mDUeG7r5JBPcEAHkuPOoNn4h9SUk5tSFSRlsYVIPnVihEOK/8AbSZ/+RVBIHogReJN9O6TT0WvkMdCNIHWhWGSRJ0iT17v708uEqJOkwPdQJhUwXQATLptwHdBOnU0W64RqFEzYDxFRYIiXBP/AFVfBIouASPH50FdjnSGicpkKQb/AKgIHIVn9u4nM8uJAEJIn8JMTzrQbcXDSlDhlPooGsM8+TMm5NBAtyTU7Yihwm9PK6CXNKzXqYwaSg6OvZ+JJnNwnp+n+9D4lp9plUwYSokm1o4Rxq7b3gZP3/cr9qC3h2qhWGeyquUEaHjblQc1zVtNibUcRh2wlBVYhMRrmNyeAFYcm9dI3YWkYZqYmFcPzKoPNbTcIukz4GB+5p3+NAAyCCOEd4+VXByn/imltPAD0FBSo29mMDQcTPKSB4WpBtvU8tVHnyA4mrsYdPKol4BvUpB8aCrY2zPDy4+J5CoXNvImwtMT+I9By61Zu7KbUPYA8PS/OhVbBRySLEWF70HkY1GpAA8rmvNYxKlQAIA/n88eVD//AM2g87HWT6eFPXu2mIC1JEzCbUEi+wn7pPjypxcbEC19B05+HWgzu0jOFBRMaAgQI6caYvYqu9CzJ1J/t8KCyQ2gmbdP7Uq2UdP5xqtb2OpIkuEGSZA9wk2oFzHhpUZ1LN5THHhJPSgvUYBERAgcKavZyCTMmeZ+FUQ3lcn2ABPA8KarbzmYkRHAHUeYoLtWz2kjKJFukx48PGgcPhEFHD2lmfFSv+Kqv8XcCiYCiTxJInn5CmOY9SjdICdSAdSf5pQXD2FCghQ/zEZeXtaxxo9nZhCvb8ssfPrVU3t1BjMlQhQI0tGhMUScauSonKmM1tbmAPdQO2XgiGwZTJKzeZutXlRiMEoKKjlMpCYk8CTMxVLg8cpCsgFwSYJ0kzc8TeisXtgoOkkWPIHWBzoLBWCV+XSAJ0tEi1e+qqJuLdCnmOfhVajbSiYyxaf7n9hRjO0ioToPeRzoFweDWkHMm/aLVqDYm086kS0scDNr+BNI5tpAHEx0qJe1Da4SDxgkxQVm9C1BmJ1UkH3n4isgr51qd5cYFsWn2k6+dZRRoHuLtAqKaRVeoJEGKWvITXqD/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hQSERUUExQWFRUVFxcYGRcXGBgdGBsfGBoYHBcXFxcYHSYfFxwjGhgVHy8gIycpLCwsGB4xNTAqNSYrLCkBCQoKBQUFDQUFDSkYEhgpKSkpKSkpKSkpKSkpKSkpKSkpKSkpKSkpKSkpKSkpKSkpKSkpKSkpKSkpKSkpKSkpKf/AABEIAL8BCAMBIgACEQEDEQH/xAAcAAABBQEBAQAAAAAAAAAAAAAEAQIDBQYHAAj/xABEEAABAwIDBQUECQIFAgcBAAABAgMRACEEEjEFBkFRYRMicYGRMqGxwQcUI0JSYnLR8ILhFVOSovFDwiQzY3ODsuIW/8QAFAEBAAAAAAAAAAAAAAAAAAAAAP/EABQRAQAAAAAAAAAAAAAAAAAAAAD/2gAMAwEAAhEDEQA/AOaj2gOhPwHzqFbUkjmlHvUQB4SRRi0gFEm5keUfuB61G5hFKUkJtmSoTyyEKB9fjQOZZiY5xPM8aHZYzFSvxKIHgm3xmiIAZ7S6iEyCeZsRa2s0uF2TATnJKhEXgJPQDW/OgROGio8Q8lCZMch4095/uJUshAIkzx/SBQ+X/qKST/lNkXP5yOAoI8PhO9MkyAYP3iJ70HQXsKldABCRlHEzGg5+cU/DjMkFYlR1KgAR0HIUxoXWRpmgf0/3mgRSkp08+XmdKdenhuRpU+Gw1oiKAVLRqVOHo7sKf2dAGGqXsOlFEXqRCaAdvBjl1ohjC3Pl8KLbbpMMuVLEHUfAUDBhRSuYYER/PCiVUygGOEHETTlN1OaaRQDfVheAATqYqB3CelWKRUS8QjipNutBUvYKhHMOqLDS16ue1KvYg/mVOXyjWvZiAZRMcUkEE9AYNBn1YZZvYeVPY2edVcPSrZCZHfOUcRER4lVM+rpJJE5RAGtz0Fp+FBGhiACFZRP3hM+A1opDCJknMeunkKe13fE68/CaX6zQKrJoSPCq7F4PJKmVgSDLciDzyjgasA6DypjoSqxSk+QoIkY5D7awLKyqBSdQYrKCtK5sZCpKZSrgQTWcdZKVKSdQYoCsF7QPIp+NJTcJrXqC5aZIbNtE92dbd6/K9SjD/aIBuM5HSFNBWnjRaUjvE+yb+65qBlzKWwo3T2il+SQlPqCmPGgZjEhDRH3UvJB8CtKo/wB1O2ntRLassFSzoke6otqO3ywR2ymiJBspKgCD4pynyNCY1SvrSkgkrUgJCuU3URGgCZoGYJtxasywmwhGaSExqQkWPKTVmliJMlSlaqPw6DpUZYUBlAGVMBKhYgc5HHnbSiMMjOgKStXeFpIIHiONBGWgLnQXPlUOCa7qTBkjMbWlRJifOmvDtlFtJJSn21cJH3U9Te9HKZCYKRoRaTpx1PKgTsq8ExShc6U/spoG5q9FSBipEtUEKG5NEIapyBT6AbHbSQ1AOqtPWgW9v3PdF4nXgKE3keStbaBBUlRB8IBv5k0BmBsDeNf7UGtwruZCTzFSUDs7GpUAgGSlAkcjMXozPQPApYpnaUsm0amw/egHxS7hA1UDp7vC0nyqRWBSYBmBACeFuY417EYJXdKCMyTqq8g+15xRJNBA8ycpywDFrWHlStp7o/njU016KCB1uxgSY059KhYaJEn+c/fI8qMApZGnKgAdaqL6tVjA4xSmNACfK3rQBjC2qDJeOUTwF6K7NSjBgAWtJ8uU0QxhUpEAfM+ZNBExhieNun71lt42cmIUIgFKSPStlPZ3PsE3P4SeJ/Kfcaz++eH77a+YKfS4+NBQMKhVJUelLQapRhIkf+aUpjjcJH7+tOZ72LURohtIPUkyB5a+VNWoZEuiYAta9ilS5HQIIjoanwC8r7ratXIcQeYgAjyigftpAytqP3Xmz771SbG+2xDj3AWHnp7gaP3vxQSyEfeWRHlcmn7HwKUMI45hm6SRe3u8qAkiCB50JiE9mkqIskaplJtpMG/Ci8wzf0j41WbXBcUhkGM3eUeif70CbNcS0nKpUqMKPEkqFwB4iivrgPBXmk0I3gglZKZKrEqJkkGQq/mPQVYtYcmgiZMme75mD51YMptNvIz76c3hhYkAkaE0rjQBkC/pIoEivU3tBSFdAqjSFVNmkIoMdtx2MQ4Rz+QqBsQoeIHuqfeBEPr8R8BSNtmR+oD3UB+wVfbufp+Yq/CjVRsXDw4eRR8FCr5DVBEmQCTfkB8BRmGw0HMYnpw8+JpUNikfdiIoJyaiUKZh8TmFPcVA68BQROOAEDUnQDWlLkapV7v3qDBN96dZzXOpg3/nICjooIgSdBHU6+lOLCgCQZPIxHlGlTpFPWYE0AiQCZEBURcXHlXnCpAk97wBn0vUz7AUO+Le8eBFVa0I/wCj3tTCnVe8AzFBLhnCcwQg2UZzd3UzY0cpwJHeSpPofeDVXg8B2cqISc0EoMwm2gJ+dOdxrc3bCTpdM+h0oDhtNqQnOkk8J15iqTb0Kw40ltYBHKZHwipMWW1jIR1GRMkR94RpVZtJ/wCzIcnPHccTosSO6vkfG4oKgCx6V6o1Lr1BsnVhJyqMJcUlQ8TCHEjqUqzetDP4crYQpJh1gkA8ZQYI8wAasCgOshKhfMlJ5gpV3iDw0JnkaDYeUg4kLiU98HmCgjN490T1oKbAuHFYhJcuACSOEDQetW+yl5A41/lLMfpVdP8AOtV26Se8vnkSB6m/uFGYtXZP9obJdAQrooaHwIoCMSoAFemW5PTiPSh8Ce0Ut7ge6j9KdT5mnbWScmQXU6coHxPgBVgjDJbbgaIT8B86CBbZACkJzEXKeYIuB10iiUuK1SJkCEkZQn9R1npFJhSSAlMgQMyuMxcDz1PlUmFbIJvKeEkkzxuaCdsmBmAB4xcetIXK8pVDuKoFXqTzimgVF2nGhX9tttkpUTI4AUByqVRIBIEwJimYJ9LqQtOht1tRyExflQY1YQrMpUKVcqJBPW0cAKc2EwI8R3TPxoFhZyyDEqUaY/j1BUQOE2ve+vnQXuz3RmSlMgzAtAvcz/Na0TdY7Av5XQTwUPQkfKtkKB1ROHhzqp2rvKGl5AnMQLySI916J2ZtDtu8BAGo+F6CwaZA0pwaEzxiJpZr2agao3HSTP8AP5avJeOoTI8QPjQ76lFSUx3LlR58kj505d8tyIM249D0oJ87n5E+Mk/IUxeKUJEZvzC3u4+NeU7UKnqCPGbSRkOckeIIPwqmb2sEKKshGa0x3pJ4nxo998m2ooXEYTPr6UEyMdn0zelSt4gJ9tJSk/eMRPIxpVX9XKl3SQQMvdMkAXBnxtRiGHCMisyWzAJOsDUdCTx6UF0kgVVbzODsDIBUogA8uJPoPfRAYQj76rfnPzqj2+8SAAsOJB1AuJ4KItwoKU16vGvUG9Ukh9A+6vMrwUhBHvBH+moNoo77n5sMv/ar/wDVHbVUUoC/wLQfIqyq/wBqjQO3ncjiR+Jp9MeST8qCl3UT7R/R8SPnRW86JQAOK06edQ7st5kPAe1lSR5SfjFE4+68ORcOOZgOYTGW/LX1oPbJQpbq3FAmCW2+QA9qTw4D1qy2h/5agoDKUm4Jkfy1C7AdWUAZZBzLJiLqUdDNxRqgHVFMShPtdVcE9Y1PWKBGGyQO9lSAIAgHzPypz5CUpCbQpAjz0pmPyttLVlsBJHO4qkweNOIWUxCYkwOPC/jfyoNGRTcgkTHv+VZx7aT6JTnMi3A6UA1j3XVhJcVCrG9o4/Og0+FeQpAAVmImdJsTwmslvDh8r6ryFQoefD1qwx7YSsFBHK3MfuL1R4k3PSg0u6z4bbVmUlMqFiemtG4/baAhf2iScpgA8Y09/urGrvx4CookxzoDmUwgeZ9ah2k0Q4bcE+9Io3sRpOluHhRSsUSlSVJCgrW/IRPuoK5K+8f5wtWrwm10qSJUM0CRNZlTQkkW5X/k1C6ISeNqAreZ0Kft+FPzq93eP2X9R+VZvA4GWyo6kwPAf3p69oqaENqib+Hrp/ag2QfkkfhifMTTs1ZbB4lxAOYyV3OaZtHHwrUJvfnQKTSTXppjjkedA15yKGU5TxhybmR0opvBigrQgq0t1P7VKnDqAHeM84+VWicIKa4wZ4gcxFBTN4VQnKFGCTqIv7QnUn9qLRhlFMi46GZqx+r8BoOHPxpP8MCjaUn8Qt46a0FcjAd4D7NRPAjQfOk21sX7BREkpIVHAAa5UirUMrC8oWICZJKBaT3QIjkT5U9TCuDyvNKSPSg5x2dqSrXb2ylMr1ELk90QBfQA6V6g1e2wThnY1CCfS/yqn2gntQnE6y8ltI/LBSr1WT6Vb4FzM042v20gtkcTKYSoD81qpG21KwCJICGnUgpSO9ZdyVHQ97hQC7tN98qkjKQDBj2gqD/qA9akWCl/Dpg9xBXJ4gpKgfKCPKn7Gb7N3EtkaNuQDxym3uNFLGbE4hYPdw7Kki03ylOX1Ur0oDWMKDh2GphS0C41ANzB5mY/4q0ZwORISBAHAUNu+rMwCuQpSQAqLQjuoAPCInxJq2Cjxg9R8xQZretWViPxKSPS5+FZ/BOFLSctsy1ZvJJKfnVhvjjc7uQaNiP6jc+ggUJsZ5kZO3zFIcJUlBAVBSRIJBGtA7FJOVK9TCgZ/LofQx5UFs5ErVbVCx7prsezcHsF5n2wAhRs86pCiY4jik20q2xm52ycG39ZcaCWzl70uKT9oO7CQdDQcLSxPaiOoPKEpM/H1qnd1PjXWd7NqYRWGcVg8CsJIA+sFgBuCcliSDcmJvcaVzhvd91TC8QEktNrQhSuq5j4X8RzoK0psKM2YvKoKETpET7qjGAWfun0p2HSULBIsD8KC5+uLt3f9gqM41wcCJP4UgUrmI9sQ539LaXJt8KgckoCSF2JMnrQKX3Pzx4JofGvKLSkkToZIEx0opQUpSjC+8IA9P299Q4lvLCVGLceIJM0D8GbNDhk/nxquUzmdSDoo28J0oxpwAokyEpy2jmL+lNyQUH8KvcdaCfEOyrwhXvyx5g1fYTFDsgTwsedtPlWba7xdPREeomKtdkKgZDfMJBOsj+e6gtM0Jv50nYk93jx6eB51KtQygza01GFkgAG5ueXWgNYQIqcJqqD5Sbfe5Rp62oppzqYM60BgFKocrVAX6DfxSoIBibA8fGgsW3UpFyAAdSa8vaQ+7eeI09aq2yElQiTrJvr/wAUxbtgOQn1FAaX9b3Jn3QB6VEnGjidDQi3jAyiZ0qZvBxECT/JNABvM+HGxlCiUd6YOWNDc9Yr1T7XX9gvgcvH4e+loJtp4ktPNv5DkEJci5j7hVwkXgUOgp7PHtgykpDqI4g3keqa1GJwwUtCCAUFK1KHMQEgH/VPlWAxLSsLiXG9QpK0CeKVgwfh5igdinyzilnUKAN+IWlJrS7ssRhlEiVYguE/pgiT0kn1rG7RfzFBm5Qkf6RHyFb/AAqsqUJSLBlM9IBgeZPuNBFuqucIgKGmYeIk/uaIxgDYK0JlQEW5dRxiqTd7bLbbCErVBKl66C9pPCdB4GrtzFIKJK0wbTmHHkZoMNiMJJJWs5iSTbidda8MO1p3yYngBVlt8y6q9+6ITBm1jPpVahgzF46Ak+BFA9DyE6Nzbiqu0fSXix/g7UJntDhQOQ7oXfySR51xsYYjgfMRXS98MZm2HgRM5lMif0Nuz8IoLZGxV4nd5tttBU4W0KSlPEpenTT2QaE29sxxjd4ocGR1vsyoACR9tKcxHQinp3lcwew8MtpSQ4VJQCuCB9osq7v3hAjzqPeTeJeI3fW66QXHFJQcogT24gQNO6mgsN0yTstnEN4Zt7EZMuUBKSrKsokqI1yiTziud/SMHVra7fCN4VcKjIoHMmbSkWEHjXRNwu2/wVAYKQ8oOdmVxlEuKgmQZ4mubb8YDFtuJVjXApaswQApB7oIKiEpAgSePGgq8KskQJWoWnRIjma9jcKuxzKPRItPAc/Oq1bmRClFR100meUaUmzsV2maSQUgnxFBY5CkAuJmfvDh0NRuYcLM2IgQfWqhnaGZYBkJJiZq0ZxKWkFUGCR14HlpQQvbKHCKHVs5Y0mrJG02z96ONSs41KrBQPHlQU6WFix94NPYcWCIgnhz/wCauAsH2VJnxBp2EQSsTlKZOnODFqBV4hWUpUACrKSAbGbHwkgetTF4nPxNhANhbnxuaGxEl0KAzBIuAOBkg9SLGpCSYlQuZGUdJEmgMR3bQI6CmBwCTob28KiKjxPpNvWm9mSlUXPeHXwoC1Yiw5n+XoQ4om3Ex5aU1LZIQefAeIAHmQatMDsoASoDNrQDpQoqmOHw/wCamawogEEHj+x8KtGmONNfwgIPDrQBJwsBE8x7wZohlm087/tUOIfACPzFNuNyB86NCZoKDeWzccyB6X+VJUW9bt0I5kn0EfOvUGwQ6FOGIOVGU9CSDHoKyG/6IWyvjCh6EEfE1sGkAABNhWT+kEjKz4r/AO2gx2IEkR0rcbYxBw+H7sy4lKQRqFACfVM+fjWKSrStjj19vjWG/uNJC1eJAV8Mo86A/ZOzgyyEkCSJXPEm9/AWrw2e1qGkeOUXmjsSnMU9TfwAJ9JAroex/o7acYQ64pZUtCVZQQBJk+kFPp1oOK7XwSUlcSISkg5jItwvVFh8a4FhBcIExrwg8fGK1W3sMe1cRHeSMhA1zJJSR6g1mXELS/lUCkpUAQUwR0IIkGgjw+KUq5JJyg3PHMRPpVpvDvC48hpiYaYCQkc1Ed5R81KqkwRIJnl8xRmNwSiFKCVRIhQBjregm2hvC87hmMMoyhlx0p04xlHgJX/qpmJ3ncOCbwlwhtxxZv7WbLAUOMEKPmOVVTzRCR+pXwFRhhR0BNBe4HfrGNNoaafW22hJSEogC5JJNrmSb17aG23nwO2ecdyghOczGYiY9BVQjArBukxV43u+8W1udmoJQ2HSoggZCQAoE6ybUAeOZHZwo5Ra8E8RS7GwzcrCVlRymZTAAt1vVk1sdWKUGWYUtcBKQeUEk8rA0qt2XdnqH1hOXtEHKOJuJPl86CvxDCG20N9ktJC0nOY7x5W0EGm4toJagx7Y08DVlj8ch1McQQU3MAgi+l7CPOgMW6MsG5lJtMWBHHxoK7DgEymTCRNtItT2mxmBBmEgaRwvVnu9tX6q8hxMkSM44LTIzJUPvCOBrvWwNlYF9tOKZw7YC8xBU2kKsSDI8QaD5tS2cxNuPy/aidgz24vAJPpBn3V3jbm39l4RIVlw7ipjI0Giu/GIrk+8+0MK5iS7hW1tBftZikIki5CBdN+pB6UBmzmyQVnUkx4SI9AAPWhsIye0cTwQQR4KmI+HrUjW1mwAAYAsAOXCrXFbDdw7P1txtaUrIaKSm4gSlZ6Eyn0oA3MCCL0qU5SR95RjpwBPkIPnUuy8QrFOdmw2ta4mABoI1k8zFFbybNVglth+AtYWcqTmOUd3MYEax6GgHwOEA7/EkwTwEmAOVoowEVW7Ix/aKbZbSoqVCUg+A/ZVXmIwRbw7DqhBxQKkpvKUIGp6lS0eQoGNVIk3imIqNDv2xEH2AZ4e0be6ghxqAhCiQNUkHqFAhJ98UQ4mCai2vduIn7RuPHOmkxasiVKKrRJ8uI5TQYvejEziOeVIHnc/MV6qnFOlayo6kk+teoOoYfEWI5H3EW98+lZrfRvPh0qGqFmfBVviBVk84k5LkGSDHEFJVB9PfUW0kBbLoOhQSB+m4+FBgUCI8PnWq3XB+0eVclaU9YET/wBorMRp5/EVrNltlOGQNMwWv1kj3AUGj2SwX8S02DAWvIT+EKtPjXfG20oSlAtAASOiRFvKuU/RRg0rxJJE9kgqHIFRAB6mCqtht/A4pe0sG62glhkLzqCk6uwlUpJk5UpB86Dlv0n7O7LaTikylLqUOiNCTmCyP6kk+Jrqm2t2sFiGku4ttuyU/aKOQiQI+0BHE8aqPpj2IHMKnEAd9ggHqhZAPorKfXnUX0lFZ2M2FKBUpWGzkCAbg2A0uBQYnfP6MU4Nv6zh1hxglM6ZhmICSFCy0kkXre7lKba2W08pICUtKU4UiScilySB7RgeNQ7lMh3Yam3QcmR9Mm9hmVmTyAJt1TUG6OLSrYCpBISziQoAXNlkxzsoUEG3dhYTa+FU/hwntUJMWyqBFyhxPGQLHrNYTcrdEY57IVZUJbzlQAJvASINtT7q2/0JtRhX3FnVxIImYCEST55j6VJ9G2CGE2e/jVJJ7QOPJTx7NrMUJnhPe91Bgd6d1FYB0IWoKCkBSVAQDeFDyt6iutbo7Oz7NYQ4BCmAIMGygYnnYzVF9KGBON2W1iWx7GR4jUhDiYXf8pIJ/TVzsfb6WNm4JxQKgsYdqBr3zkkDjEe6gy/0YbtlvFvdoO/h09npbMowb/pBI6Gp/pR2Kp1/B5TdzOyJ/EVIInyn0rdbTWnDIddQkdo4tsH8y1FDSJ9RWP8Apc2r9XGDXAUEYntI4ns0yADwkE0HsfsvZmzEtdukEuApClJKyqAMyiPui/DnWF35TgXChWDdaIgS2kKnU3k2B07piui4Lbuz9sILZTnKRnLbgIWjMY7qhxkx3TxFcx373VTgMQUoJLbiM6QSZAnKUk/evQZ3D4BABzFMza9d63Cw5TsxgJMKLaiCbgFSlkHqJr56Dyc2TLf+HWvoP6O8QVbOw8xYKAgcApQAvxoOfbZ+iR9lhx9bzSuzSpaghKrwJMTxmr/dT6JMOvCNLxKV9ssBZAUQACQUpI/Tr+o1k9n73YzaGLbw7uKWhDy+yUlHdTE3EAakWrse2F4pP1bsGgsBwF4BQSMoSU5RmMm6gf6KDhG9O7f1THuMgdwqCkR+BwykeVx5V9B7Z2Oh/DOsrBKVIKYGthYgcwQIrn/0xbD7+HxKZEEtrUOl255ffiuiO7WS0cOlWjxKQonilsrBJ6hJ86DEfQ1u4GsMvFLELeJSmbQhBv4SoH/SKfv9s1t3aWzUOJzocLqFC4tKCLjkTNXe+uMDTbGFbhBxT6G4FoTnC3SB1uD+qot6cOV7T2ZH3V4hR/pQkxQZjePdtvDbU2f9XaDaXHJJTxUHATYnQJ8rir7fdpleNwTTwOVxL6EqBjIVFrKrrcRB50LvRiFDbmAARnhuwnTOpQWv+lInyqp+l9avrDPeENslSRFwVLgqzc+6I8KCf6QthjCgOo9goCT+tKQBb80A+INFYbYzTWyHMW4PtVMKUFEG15QkJ6qj1FaNWERtXZoTMLUgDNqpLiIuTH4gDVX9JOKDeGZwaRZzLJzAQhhSCZGpk5R50HO9oOfZJUbQtpR6d5M/Gqje/G5WsnFZjyGtWe3LYd0D8JPvFYveHG9q9YyBbz40FczdQ5zNepnaZSSPCvUG2WmVojQrHrlWKlcbJuD91do5JP7zUi2h3IOikK10g8amLUBwz92w8EkH5UHPVqEJ596fOIrU4DFfZtg/5ZHuMVmW0ylUi4Gb4Vr8HgA7h0LSLhtIAHMEj96DqG4BRgtl4jGLgZs6wL+y1KUi1zK59RWUc+mLHqIMsoIBBSGyRJgycytRBA8TVtvhvQ39RGAaQUqSMIhcRCbdq6jqQEtg9XOlc92gmMpAzEukkxwB0twvQd4xWLGL2KpxwFfa4QqUEQCSEScvAHMDahto7uHaGzMK0l3IMuHcUoJzZglAtH6oPlWS3D34QxhXmlpJDYDoF47MqSl4DqlJUvlY1g8XvHi1BAD7wSgobSlClISlAtASmOEXN6Dqe+W8WG2Zs9WCZWC92XZIbmVjtJCnFx7NlKVfpVbuhvrgMJs5lp90ZlBzMjIpROZSpBAGkd2+sGuTIQshal5iorUZJJUdLkm5txobFoJiAZCknnzFB1Taf0jpXkwWyWggOKDecoCQO0BBCEagiZKjyrXbW29hdl4RlnEkrTk7JKcoWXA2lIJIsALix6VwnYG0fq+JQ6vMEtPhZy6kJMkDxFvOht697Xsc9negZcwSkaJCjOXrFhPSg7tsPeLC7TwmIw+GStpKWi3lISIC0qCcoBIiQaym3tuNObDYShUOMnByB91RCwL/ANCz6c65ju1va9gXC4yQFKTlIIkESDpzt8aanGrKSkE5VKStQGhKc2X0zqoOvb4b65tlYR1C0qdW4wpcESFMp7RWYDTvJHrQv0sNodfwnaLCEllajmJgSpF7Ax7RExwrm7TeZCUxeD01sZ91WLjjjpQFrKwhOTMoybqKiJOozHyiKDoO7u62zMMtGJRiwvIMwUp1rKCOJSLm/wAKyX0i70N41+WSS203kCiIzFSsylJBvlskA8aoV4BsKzmLDIAACCZ1J50/F7OK1SNYAjnHOgoG1/bqnl8hXZNzN4FYbY7z6hmDC1dmk8j2dvDMo+tc9w+yW5JjvxHSY1ijcFtZf1B1tToIccaSoaAAKUpWRPE/ZpBPI0Fx9E+zhiNoOYsgJQ0txQBj2nTDY8QCrzAr28v0sYpWJdThnsjIWUoyoSSQgQVZiJuZNZx3EZWihAyhTjZVyVCrTHUgx0py9jpTOUR4UHVd6d4msRsJx0LBKm0J7wM9oCmUxqFSDHlWU+kzedOXB4ZKyp1hCHHFAd3MWk5B1VqY4SKzzTrnYrYBAbWttap1+zmDPn7qCcwOZwm5JuSoyY9kH0EDwoLnfvfD61ikOpJhlDQSOGdSQ44f9RSn+mr1vfhzG7Xw62lFLSHG0JBA/wColAeN+ZJT5Vh0YAyRk7s/yaJYC21gpnOCFAgxEEEX6ECg6XvLvXhmdrsOrVmSxh1z2YzKzrKsqYHS/nR2I+k/Zy1XZdeIEZvq4Mcx3r1yhLGdSlKMqnvL1NwAYE668vKtHuttNnCLSssukAzJcGYx/wCmiAon8xjxoOjbjKcWvEPBgYZhwpDSCCFKyz9opJsmQQLcq51vRvEcTj31wcjYS02DY5UrIWqOZWCfIVY7e+kXFYjutj6q0eIIL6umYWb8pPWsYHUtvLGiUMoN/wBSj6399BBvDtWGygGCeHHX9vjWQS9Btex99T7TxxcUVHTgOlBsHU0HnjXqR3UV6g6Lh9nriTAUbwOEmwNTvYcpChIuDJjoZo1JyiYvYmmuGQr+1oEUHMlPkSCZkR8K2m76/wDw7d/u+VlKmffWDdNzW93cwYOGbV0P/wBlUCvAlaUwnvFxRNxJicxvfTWo3G5JAVAmLDUqiRfgONG4jAntG1aj7SfNMCacvC6CPAD/AHHxoK9ODlUJWbJKVKGl7FPmCRFQJwkLV3pX3CZGshRA1tYCrBvCEQBYDlrre3O1CIZUHlqIJhLYAjoq3WLXoB3kKJCCBPAQfXwpw2WsKEZRYXvbprRSnSBYGT97Un+1RB5z2QIAFydZIPrQA4LYxUg94SFLF51CvdUL27BkqBBM6cONFIz5CLz2jknhdRuaibxDneTJgE+etyToPjQCndYwe8JHPQxM0RsnCgJiBMrBOuhI5+FEofVEKNr/ADoIvFLYCblanCQNQCowOmlBPiEyv2gBx8P4KnY7g1Tc2kX46AeVVOU5pIJ+GuvWj8K4PaIPKVa6cOQoEZIQ390HtHdZJnMb/Cj8EhUEmJPQ9eE2qlCkwFqkjO6RHE5v7UWNpHUzF4A462oLlbcXlM24eFVSmW7kpBla45zJ1qTD4ztIJMX0HlAFC4RZC1FSSpPaLyQU8zOvWgMxODTkSQkDvIvx9selEFR5D1/V+1DY7aXsJKCJW2NUkWUDwNQ499xSCGQc0gWF9VTE0BDhVJtpb0mDUeG7r5JBPcEAHkuPOoNn4h9SUk5tSFSRlsYVIPnVihEOK/8AbSZ/+RVBIHogReJN9O6TT0WvkMdCNIHWhWGSRJ0iT17v708uEqJOkwPdQJhUwXQATLptwHdBOnU0W64RqFEzYDxFRYIiXBP/AFVfBIouASPH50FdjnSGicpkKQb/AKgIHIVn9u4nM8uJAEJIn8JMTzrQbcXDSlDhlPooGsM8+TMm5NBAtyTU7Yihwm9PK6CXNKzXqYwaSg6OvZ+JJnNwnp+n+9D4lp9plUwYSokm1o4Rxq7b3gZP3/cr9qC3h2qhWGeyquUEaHjblQc1zVtNibUcRh2wlBVYhMRrmNyeAFYcm9dI3YWkYZqYmFcPzKoPNbTcIukz4GB+5p3+NAAyCCOEd4+VXByn/imltPAD0FBSo29mMDQcTPKSB4WpBtvU8tVHnyA4mrsYdPKol4BvUpB8aCrY2zPDy4+J5CoXNvImwtMT+I9By61Zu7KbUPYA8PS/OhVbBRySLEWF70HkY1GpAA8rmvNYxKlQAIA/n88eVD//AM2g87HWT6eFPXu2mIC1JEzCbUEi+wn7pPjypxcbEC19B05+HWgzu0jOFBRMaAgQI6caYvYqu9CzJ1J/t8KCyQ2gmbdP7Uq2UdP5xqtb2OpIkuEGSZA9wk2oFzHhpUZ1LN5THHhJPSgvUYBERAgcKavZyCTMmeZ+FUQ3lcn2ABPA8KarbzmYkRHAHUeYoLtWz2kjKJFukx48PGgcPhEFHD2lmfFSv+Kqv8XcCiYCiTxJInn5CmOY9SjdICdSAdSf5pQXD2FCghQ/zEZeXtaxxo9nZhCvb8ssfPrVU3t1BjMlQhQI0tGhMUScauSonKmM1tbmAPdQO2XgiGwZTJKzeZutXlRiMEoKKjlMpCYk8CTMxVLg8cpCsgFwSYJ0kzc8TeisXtgoOkkWPIHWBzoLBWCV+XSAJ0tEi1e+qqJuLdCnmOfhVajbSiYyxaf7n9hRjO0ioToPeRzoFweDWkHMm/aLVqDYm086kS0scDNr+BNI5tpAHEx0qJe1Da4SDxgkxQVm9C1BmJ1UkH3n4isgr51qd5cYFsWn2k6+dZRRoHuLtAqKaRVeoJEGKWvITXqD/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58466"/>
            <a:ext cx="3276600" cy="2365705"/>
          </a:xfrm>
          <a:prstGeom prst="rect">
            <a:avLst/>
          </a:prstGeom>
        </p:spPr>
      </p:pic>
      <p:pic>
        <p:nvPicPr>
          <p:cNvPr id="3" name="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72000" y="832834"/>
            <a:ext cx="609600" cy="609600"/>
          </a:xfrm>
          <a:prstGeom prst="rect">
            <a:avLst/>
          </a:prstGeom>
        </p:spPr>
      </p:pic>
    </p:spTree>
    <p:extLst>
      <p:ext uri="{BB962C8B-B14F-4D97-AF65-F5344CB8AC3E}">
        <p14:creationId xmlns:p14="http://schemas.microsoft.com/office/powerpoint/2010/main" val="27888068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3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a:t>
            </a:r>
            <a:r>
              <a:rPr lang="en-US" baseline="30000" dirty="0" smtClean="0"/>
              <a:t>nd</a:t>
            </a:r>
            <a:r>
              <a:rPr lang="en-US" dirty="0" smtClean="0"/>
              <a:t> verse</a:t>
            </a:r>
          </a:p>
          <a:p>
            <a:r>
              <a:rPr lang="en-US" dirty="0"/>
              <a:t> </a:t>
            </a:r>
            <a:r>
              <a:rPr lang="en-US" dirty="0" smtClean="0"/>
              <a:t>            Together they make gases,</a:t>
            </a:r>
          </a:p>
          <a:p>
            <a:r>
              <a:rPr lang="en-US" dirty="0"/>
              <a:t> </a:t>
            </a:r>
            <a:r>
              <a:rPr lang="en-US" dirty="0" smtClean="0"/>
              <a:t>             and liquids like molasses,</a:t>
            </a:r>
          </a:p>
          <a:p>
            <a:r>
              <a:rPr lang="en-US" dirty="0"/>
              <a:t> </a:t>
            </a:r>
            <a:r>
              <a:rPr lang="en-US" dirty="0" smtClean="0"/>
              <a:t>              And all the solid masses,</a:t>
            </a:r>
          </a:p>
          <a:p>
            <a:r>
              <a:rPr lang="en-US" dirty="0"/>
              <a:t> </a:t>
            </a:r>
            <a:r>
              <a:rPr lang="en-US" dirty="0" smtClean="0"/>
              <a:t>              The Atoms family</a:t>
            </a:r>
          </a:p>
          <a:p>
            <a:r>
              <a:rPr lang="en-US" dirty="0" smtClean="0"/>
              <a:t> </a:t>
            </a:r>
            <a:r>
              <a:rPr lang="en-US" dirty="0"/>
              <a:t>Chorus:</a:t>
            </a:r>
          </a:p>
          <a:p>
            <a:r>
              <a:rPr lang="en-US" dirty="0"/>
              <a:t>             They are so small ( snap, snap)</a:t>
            </a:r>
          </a:p>
          <a:p>
            <a:r>
              <a:rPr lang="en-US" dirty="0"/>
              <a:t>             They’re round like a ball (snap, snap)</a:t>
            </a:r>
          </a:p>
          <a:p>
            <a:r>
              <a:rPr lang="en-US" dirty="0"/>
              <a:t>             They make up the air </a:t>
            </a:r>
          </a:p>
          <a:p>
            <a:r>
              <a:rPr lang="en-US" dirty="0"/>
              <a:t>             They’re everywhere</a:t>
            </a:r>
          </a:p>
          <a:p>
            <a:r>
              <a:rPr lang="en-US" dirty="0"/>
              <a:t>             Can’t see them at all (snap, snap)</a:t>
            </a:r>
          </a:p>
          <a:p>
            <a:endParaRPr lang="en-US" dirty="0" smtClean="0"/>
          </a:p>
          <a:p>
            <a:endParaRPr lang="en-US" dirty="0"/>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1454924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3</a:t>
            </a:r>
            <a:r>
              <a:rPr lang="en-US" baseline="30000" dirty="0" smtClean="0"/>
              <a:t>rd</a:t>
            </a:r>
            <a:r>
              <a:rPr lang="en-US" dirty="0" smtClean="0"/>
              <a:t> verse</a:t>
            </a:r>
          </a:p>
          <a:p>
            <a:r>
              <a:rPr lang="en-US" dirty="0"/>
              <a:t> </a:t>
            </a:r>
            <a:r>
              <a:rPr lang="en-US" dirty="0" smtClean="0"/>
              <a:t>             Neutrons can be found,</a:t>
            </a:r>
          </a:p>
          <a:p>
            <a:r>
              <a:rPr lang="en-US" dirty="0"/>
              <a:t> </a:t>
            </a:r>
            <a:r>
              <a:rPr lang="en-US" dirty="0" smtClean="0"/>
              <a:t>             Where protons hang around;</a:t>
            </a:r>
          </a:p>
          <a:p>
            <a:r>
              <a:rPr lang="en-US" dirty="0"/>
              <a:t> </a:t>
            </a:r>
            <a:r>
              <a:rPr lang="en-US" dirty="0" smtClean="0"/>
              <a:t>              Electrons they surround</a:t>
            </a:r>
          </a:p>
          <a:p>
            <a:r>
              <a:rPr lang="en-US" dirty="0"/>
              <a:t> </a:t>
            </a:r>
            <a:r>
              <a:rPr lang="en-US" dirty="0" smtClean="0"/>
              <a:t>              The Atoms Family  </a:t>
            </a:r>
          </a:p>
          <a:p>
            <a:r>
              <a:rPr lang="en-US" dirty="0" smtClean="0"/>
              <a:t> </a:t>
            </a:r>
            <a:r>
              <a:rPr lang="en-US" dirty="0"/>
              <a:t>Chorus:</a:t>
            </a:r>
          </a:p>
          <a:p>
            <a:r>
              <a:rPr lang="en-US" dirty="0"/>
              <a:t>             They are so small ( snap, snap)</a:t>
            </a:r>
          </a:p>
          <a:p>
            <a:r>
              <a:rPr lang="en-US" dirty="0"/>
              <a:t>             They’re round like a ball (snap, snap)</a:t>
            </a:r>
          </a:p>
          <a:p>
            <a:r>
              <a:rPr lang="en-US" dirty="0"/>
              <a:t>             They make up the air </a:t>
            </a:r>
          </a:p>
          <a:p>
            <a:r>
              <a:rPr lang="en-US" dirty="0"/>
              <a:t>             They’re everywhere</a:t>
            </a:r>
          </a:p>
          <a:p>
            <a:r>
              <a:rPr lang="en-US" dirty="0"/>
              <a:t>             Can’t see them at all (snap, snap)</a:t>
            </a:r>
          </a:p>
          <a:p>
            <a:endParaRPr lang="en-US" dirty="0"/>
          </a:p>
          <a:p>
            <a:endParaRPr lang="en-US" dirty="0"/>
          </a:p>
          <a:p>
            <a:endParaRPr lang="en-US" dirty="0"/>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4724781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Atomos</a:t>
            </a:r>
          </a:p>
        </p:txBody>
      </p:sp>
      <p:sp>
        <p:nvSpPr>
          <p:cNvPr id="10243" name="Rectangle 3"/>
          <p:cNvSpPr>
            <a:spLocks noGrp="1" noChangeArrowheads="1"/>
          </p:cNvSpPr>
          <p:nvPr>
            <p:ph type="body" sz="half" idx="2"/>
          </p:nvPr>
        </p:nvSpPr>
        <p:spPr>
          <a:xfrm>
            <a:off x="4652963" y="1600200"/>
            <a:ext cx="4033837" cy="4530725"/>
          </a:xfrm>
        </p:spPr>
        <p:txBody>
          <a:bodyPr>
            <a:normAutofit fontScale="92500"/>
          </a:bodyPr>
          <a:lstStyle/>
          <a:p>
            <a:pPr>
              <a:buFont typeface="Wingdings" panose="05000000000000000000" pitchFamily="2" charset="2"/>
              <a:buChar char="§"/>
            </a:pPr>
            <a:r>
              <a:rPr lang="en-US" altLang="en-US" sz="2800"/>
              <a:t>To Democritus, atoms were </a:t>
            </a:r>
            <a:r>
              <a:rPr lang="en-US" altLang="en-US" sz="2800" u="sng"/>
              <a:t>small</a:t>
            </a:r>
            <a:r>
              <a:rPr lang="en-US" altLang="en-US" sz="2800"/>
              <a:t>, hard particles that were all made of the same material but were </a:t>
            </a:r>
            <a:r>
              <a:rPr lang="en-US" altLang="en-US" sz="2800" u="sng"/>
              <a:t>different</a:t>
            </a:r>
            <a:r>
              <a:rPr lang="en-US" altLang="en-US" sz="2800"/>
              <a:t> shapes and sizes.</a:t>
            </a:r>
          </a:p>
          <a:p>
            <a:pPr>
              <a:buFont typeface="Wingdings" panose="05000000000000000000" pitchFamily="2" charset="2"/>
              <a:buChar char="§"/>
            </a:pPr>
            <a:r>
              <a:rPr lang="en-US" altLang="en-US" sz="2800"/>
              <a:t>Atoms were </a:t>
            </a:r>
            <a:r>
              <a:rPr lang="en-US" altLang="en-US" sz="2800" u="sng"/>
              <a:t>infinite</a:t>
            </a:r>
            <a:r>
              <a:rPr lang="en-US" altLang="en-US" sz="2800"/>
              <a:t> in number, always moving and capable of joining together.</a:t>
            </a:r>
          </a:p>
        </p:txBody>
      </p:sp>
      <p:pic>
        <p:nvPicPr>
          <p:cNvPr id="10244" name="Picture 4" descr="goldat"/>
          <p:cNvPicPr>
            <a:picLocks noGrp="1" noChangeAspect="1" noChangeArrowheads="1" noCrop="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1655763"/>
            <a:ext cx="4114800"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717538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ww.PresenterMedia.com - atom molecule">
  <a:themeElements>
    <a:clrScheme name="Custom 1">
      <a:dk1>
        <a:sysClr val="windowText" lastClr="000000"/>
      </a:dk1>
      <a:lt1>
        <a:sysClr val="window" lastClr="FFFFFF"/>
      </a:lt1>
      <a:dk2>
        <a:srgbClr val="323232"/>
      </a:dk2>
      <a:lt2>
        <a:srgbClr val="E3DED1"/>
      </a:lt2>
      <a:accent1>
        <a:srgbClr val="F07F09"/>
      </a:accent1>
      <a:accent2>
        <a:srgbClr val="E7DD3B"/>
      </a:accent2>
      <a:accent3>
        <a:srgbClr val="1B587C"/>
      </a:accent3>
      <a:accent4>
        <a:srgbClr val="7BCD31"/>
      </a:accent4>
      <a:accent5>
        <a:srgbClr val="30C5A0"/>
      </a:accent5>
      <a:accent6>
        <a:srgbClr val="8931BB"/>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3859DFF-5CB2-4874-AADB-9CD9AD08B6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Atom molecule presentation</Template>
  <TotalTime>442</TotalTime>
  <Words>3639</Words>
  <Application>Microsoft Office PowerPoint</Application>
  <PresentationFormat>On-screen Show (4:3)</PresentationFormat>
  <Paragraphs>513</Paragraphs>
  <Slides>87</Slides>
  <Notes>0</Notes>
  <HiddenSlides>0</HiddenSlides>
  <MMClips>1</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100" baseType="lpstr">
      <vt:lpstr>Arial</vt:lpstr>
      <vt:lpstr>Century Gothic</vt:lpstr>
      <vt:lpstr>Times New Roman</vt:lpstr>
      <vt:lpstr>Segoe UI</vt:lpstr>
      <vt:lpstr>Flat Brush</vt:lpstr>
      <vt:lpstr>Comic Sans MS</vt:lpstr>
      <vt:lpstr>Tahoma</vt:lpstr>
      <vt:lpstr>Garamond</vt:lpstr>
      <vt:lpstr>Perpetua</vt:lpstr>
      <vt:lpstr>Calibri</vt:lpstr>
      <vt:lpstr>Wingdings</vt:lpstr>
      <vt:lpstr>www.PresenterMedia.com - atom molecule</vt:lpstr>
      <vt:lpstr>Bitmap Image</vt:lpstr>
      <vt:lpstr>Unit 3: Atom </vt:lpstr>
      <vt:lpstr>Atomos: Not to Be Cut</vt:lpstr>
      <vt:lpstr>Atomic Models</vt:lpstr>
      <vt:lpstr>PowerPoint Presentation</vt:lpstr>
      <vt:lpstr>History of Chemistry</vt:lpstr>
      <vt:lpstr>Who are these men?</vt:lpstr>
      <vt:lpstr>Democritus</vt:lpstr>
      <vt:lpstr>Atomos</vt:lpstr>
      <vt:lpstr>Atomos</vt:lpstr>
      <vt:lpstr>PowerPoint Presentation</vt:lpstr>
      <vt:lpstr>Why?</vt:lpstr>
      <vt:lpstr>Aristotle (384-322 BC) </vt:lpstr>
      <vt:lpstr>PowerPoint Presentation</vt:lpstr>
      <vt:lpstr>PowerPoint Presentation</vt:lpstr>
      <vt:lpstr>Georg Baur : (german) </vt:lpstr>
      <vt:lpstr>Paracelsus: (swiss)</vt:lpstr>
      <vt:lpstr>PowerPoint Presentation</vt:lpstr>
      <vt:lpstr>PowerPoint Presentation</vt:lpstr>
      <vt:lpstr>Robert Boyle (1627-1691)</vt:lpstr>
      <vt:lpstr>Joseph Priestly: (1733-1804)</vt:lpstr>
      <vt:lpstr>Georg Stahl: (1660-1734) </vt:lpstr>
      <vt:lpstr>Fundamental Chemical laws</vt:lpstr>
      <vt:lpstr>1. Law of conservation of mass</vt:lpstr>
      <vt:lpstr>2.  Law of definite proportion</vt:lpstr>
      <vt:lpstr>3.  Law of multiple proportions</vt:lpstr>
      <vt:lpstr>PowerPoint Presentation</vt:lpstr>
      <vt:lpstr>Dalton’s Model</vt:lpstr>
      <vt:lpstr>Dalton’s Theory</vt:lpstr>
      <vt:lpstr>.</vt:lpstr>
      <vt:lpstr>Discovery of the Atomic Nucleus</vt:lpstr>
      <vt:lpstr>Thomson’s Plum Pudding Model</vt:lpstr>
      <vt:lpstr>Thomson Model</vt:lpstr>
      <vt:lpstr>Thomson Model</vt:lpstr>
      <vt:lpstr>Thomson Model</vt:lpstr>
      <vt:lpstr>PowerPoint Presentation</vt:lpstr>
      <vt:lpstr>Rutherford’s Gold Foil Experiment</vt:lpstr>
      <vt:lpstr>PowerPoint Presentation</vt:lpstr>
      <vt:lpstr>PowerPoint Presentation</vt:lpstr>
      <vt:lpstr>PowerPoint Presentation</vt:lpstr>
      <vt:lpstr>PowerPoint Presentation</vt:lpstr>
      <vt:lpstr>Rutherford</vt:lpstr>
      <vt:lpstr>Bohr Model</vt:lpstr>
      <vt:lpstr>Bohr Model</vt:lpstr>
      <vt:lpstr>PowerPoint Presentation</vt:lpstr>
      <vt:lpstr>PowerPoint Presentation</vt:lpstr>
      <vt:lpstr>The Wave Model</vt:lpstr>
      <vt:lpstr>The Wave Model</vt:lpstr>
      <vt:lpstr>Electron Cloud:</vt:lpstr>
      <vt:lpstr>Electron Cloud:</vt:lpstr>
      <vt:lpstr>James Chadwick 1932 discovered the neutron</vt:lpstr>
      <vt:lpstr>PowerPoint Presentation</vt:lpstr>
      <vt:lpstr>PowerPoint Presentation</vt:lpstr>
      <vt:lpstr>PowerPoint Presentation</vt:lpstr>
      <vt:lpstr>Structure of an atom</vt:lpstr>
      <vt:lpstr>PowerPoint Presentation</vt:lpstr>
      <vt:lpstr>An atom refresher</vt:lpstr>
      <vt:lpstr>PowerPoint Presentation</vt:lpstr>
      <vt:lpstr>PowerPoint Presentation</vt:lpstr>
      <vt:lpstr>Atomic Number</vt:lpstr>
      <vt:lpstr>Mass Number</vt:lpstr>
      <vt:lpstr>Building Atoms</vt:lpstr>
      <vt:lpstr>Atom Builder</vt:lpstr>
      <vt:lpstr>FORCES IN THE ATOM</vt:lpstr>
      <vt:lpstr>Gravitational Force</vt:lpstr>
      <vt:lpstr>Electromagnetic Force</vt:lpstr>
      <vt:lpstr>Strong Force</vt:lpstr>
      <vt:lpstr>Weak Force</vt:lpstr>
      <vt:lpstr>Isotopes</vt:lpstr>
      <vt:lpstr>Isotopes</vt:lpstr>
      <vt:lpstr>2 methods of designating isotopes</vt:lpstr>
      <vt:lpstr>PowerPoint Presentation</vt:lpstr>
      <vt:lpstr>How to Find the atomic mass of a compound   </vt:lpstr>
      <vt:lpstr>Atomic Calculation</vt:lpstr>
      <vt:lpstr>Isotope or Different Element</vt:lpstr>
      <vt:lpstr>Relative Atomic mass</vt:lpstr>
      <vt:lpstr>PowerPoint Presentation</vt:lpstr>
      <vt:lpstr>Atomic Mass</vt:lpstr>
      <vt:lpstr>Example:</vt:lpstr>
      <vt:lpstr>Mole, Avogadros number and Molar mass</vt:lpstr>
      <vt:lpstr>PowerPoint Presentation</vt:lpstr>
      <vt:lpstr>Example</vt:lpstr>
      <vt:lpstr>The mole: 3 important concepts</vt:lpstr>
      <vt:lpstr>Ion</vt:lpstr>
      <vt:lpstr>Building Ions</vt:lpstr>
      <vt:lpstr>The Atoms Family</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Atom</dc:title>
  <dc:creator>kim owen</dc:creator>
  <cp:keywords/>
  <cp:lastModifiedBy>kim owen</cp:lastModifiedBy>
  <cp:revision>32</cp:revision>
  <dcterms:created xsi:type="dcterms:W3CDTF">2014-05-29T21:15:47Z</dcterms:created>
  <dcterms:modified xsi:type="dcterms:W3CDTF">2014-07-01T07:55:16Z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TC018572849991</vt:lpwstr>
  </property>
</Properties>
</file>